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819" r:id="rId2"/>
  </p:sldMasterIdLst>
  <p:notesMasterIdLst>
    <p:notesMasterId r:id="rId49"/>
  </p:notesMasterIdLst>
  <p:handoutMasterIdLst>
    <p:handoutMasterId r:id="rId50"/>
  </p:handoutMasterIdLst>
  <p:sldIdLst>
    <p:sldId id="291" r:id="rId3"/>
    <p:sldId id="416" r:id="rId4"/>
    <p:sldId id="415" r:id="rId5"/>
    <p:sldId id="397" r:id="rId6"/>
    <p:sldId id="417" r:id="rId7"/>
    <p:sldId id="398" r:id="rId8"/>
    <p:sldId id="385" r:id="rId9"/>
    <p:sldId id="386" r:id="rId10"/>
    <p:sldId id="414" r:id="rId11"/>
    <p:sldId id="360" r:id="rId12"/>
    <p:sldId id="315" r:id="rId13"/>
    <p:sldId id="407" r:id="rId14"/>
    <p:sldId id="425" r:id="rId15"/>
    <p:sldId id="437" r:id="rId16"/>
    <p:sldId id="438" r:id="rId17"/>
    <p:sldId id="439" r:id="rId18"/>
    <p:sldId id="388" r:id="rId19"/>
    <p:sldId id="412" r:id="rId20"/>
    <p:sldId id="365" r:id="rId21"/>
    <p:sldId id="348" r:id="rId22"/>
    <p:sldId id="345" r:id="rId23"/>
    <p:sldId id="344" r:id="rId24"/>
    <p:sldId id="406" r:id="rId25"/>
    <p:sldId id="408" r:id="rId26"/>
    <p:sldId id="342" r:id="rId27"/>
    <p:sldId id="419" r:id="rId28"/>
    <p:sldId id="420" r:id="rId29"/>
    <p:sldId id="440" r:id="rId30"/>
    <p:sldId id="413" r:id="rId31"/>
    <p:sldId id="422" r:id="rId32"/>
    <p:sldId id="423" r:id="rId33"/>
    <p:sldId id="421" r:id="rId34"/>
    <p:sldId id="339" r:id="rId35"/>
    <p:sldId id="403" r:id="rId36"/>
    <p:sldId id="305" r:id="rId37"/>
    <p:sldId id="411" r:id="rId38"/>
    <p:sldId id="329" r:id="rId39"/>
    <p:sldId id="410" r:id="rId40"/>
    <p:sldId id="442" r:id="rId41"/>
    <p:sldId id="443" r:id="rId42"/>
    <p:sldId id="333" r:id="rId43"/>
    <p:sldId id="293" r:id="rId44"/>
    <p:sldId id="418" r:id="rId45"/>
    <p:sldId id="294" r:id="rId46"/>
    <p:sldId id="295" r:id="rId47"/>
    <p:sldId id="441" r:id="rId4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00"/>
    <a:srgbClr val="349E0E"/>
    <a:srgbClr val="9933FF"/>
    <a:srgbClr val="0000FF"/>
    <a:srgbClr val="FF66CC"/>
    <a:srgbClr val="FA0A04"/>
    <a:srgbClr val="4EEA16"/>
    <a:srgbClr val="8FF26C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10" autoAdjust="0"/>
    <p:restoredTop sz="94577" autoAdjust="0"/>
  </p:normalViewPr>
  <p:slideViewPr>
    <p:cSldViewPr>
      <p:cViewPr varScale="1">
        <p:scale>
          <a:sx n="102" d="100"/>
          <a:sy n="102" d="100"/>
        </p:scale>
        <p:origin x="1304" y="168"/>
      </p:cViewPr>
      <p:guideLst>
        <p:guide orient="horz" pos="3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51C79877-CD20-4CA3-A8B1-22517F0FC0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66" tIns="48783" rIns="97566" bIns="48783" numCol="1" anchor="t" anchorCtr="0" compatLnSpc="1">
            <a:prstTxWarp prst="textNoShape">
              <a:avLst/>
            </a:prstTxWarp>
          </a:bodyPr>
          <a:lstStyle>
            <a:lvl1pPr defTabSz="97631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Editing Pathway/Genome Databases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3157969E-34A1-4593-8752-F048AE9C439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66" tIns="48783" rIns="97566" bIns="48783" numCol="1" anchor="t" anchorCtr="0" compatLnSpc="1">
            <a:prstTxWarp prst="textNoShape">
              <a:avLst/>
            </a:prstTxWarp>
          </a:bodyPr>
          <a:lstStyle>
            <a:lvl1pPr algn="r" defTabSz="97631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CB886BED-FF7E-4B04-A007-0560123C225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66" tIns="48783" rIns="97566" bIns="48783" numCol="1" anchor="b" anchorCtr="0" compatLnSpc="1">
            <a:prstTxWarp prst="textNoShape">
              <a:avLst/>
            </a:prstTxWarp>
          </a:bodyPr>
          <a:lstStyle>
            <a:lvl1pPr defTabSz="97631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SRI International</a:t>
            </a:r>
          </a:p>
        </p:txBody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id="{7BD3E6B5-07AD-401B-B228-361AF60DF7F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66" tIns="48783" rIns="97566" bIns="48783" numCol="1" anchor="b" anchorCtr="0" compatLnSpc="1">
            <a:prstTxWarp prst="textNoShape">
              <a:avLst/>
            </a:prstTxWarp>
          </a:bodyPr>
          <a:lstStyle>
            <a:lvl1pPr algn="r" defTabSz="97631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 smtClean="0"/>
            </a:lvl1pPr>
          </a:lstStyle>
          <a:p>
            <a:pPr>
              <a:defRPr/>
            </a:pPr>
            <a:fld id="{FDE9BE4D-EC9C-45BC-B942-F31AA98DC0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19D506D-1EAC-494D-8B2C-A525CF2F3BC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66" tIns="48783" rIns="97566" bIns="48783" numCol="1" anchor="t" anchorCtr="0" compatLnSpc="1">
            <a:prstTxWarp prst="textNoShape">
              <a:avLst/>
            </a:prstTxWarp>
          </a:bodyPr>
          <a:lstStyle>
            <a:lvl1pPr defTabSz="97631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Editing Pathway/Genome Databases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6C73DFE-F403-4BFD-9DC1-BADF9940220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66" tIns="48783" rIns="97566" bIns="48783" numCol="1" anchor="t" anchorCtr="0" compatLnSpc="1">
            <a:prstTxWarp prst="textNoShape">
              <a:avLst/>
            </a:prstTxWarp>
          </a:bodyPr>
          <a:lstStyle>
            <a:lvl1pPr algn="r" defTabSz="97631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E017B1E-2728-463E-9549-0BCCA971CA1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625E507-C737-48EB-8C6A-27A04C106A7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66" tIns="48783" rIns="97566" bIns="48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90720F60-7763-4F73-9C46-39B7C8BD798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66" tIns="48783" rIns="97566" bIns="48783" numCol="1" anchor="b" anchorCtr="0" compatLnSpc="1">
            <a:prstTxWarp prst="textNoShape">
              <a:avLst/>
            </a:prstTxWarp>
          </a:bodyPr>
          <a:lstStyle>
            <a:lvl1pPr defTabSz="97631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SRI International</a:t>
            </a: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8C139FAA-B25F-41FC-93D5-37E24B3252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66" tIns="48783" rIns="97566" bIns="48783" numCol="1" anchor="b" anchorCtr="0" compatLnSpc="1">
            <a:prstTxWarp prst="textNoShape">
              <a:avLst/>
            </a:prstTxWarp>
          </a:bodyPr>
          <a:lstStyle>
            <a:lvl1pPr algn="r" defTabSz="97631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606DDE5-9B90-4A51-9253-A4C3F77EBF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EB6EEE6-4FC0-4319-B9FF-289E7283E07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76313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6313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6313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6313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6313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631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631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631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631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>
                <a:latin typeface="Times New Roman" panose="02020603050405020304" pitchFamily="18" charset="0"/>
              </a:rPr>
              <a:t>Editing Pathway/Genome Databases</a:t>
            </a:r>
          </a:p>
        </p:txBody>
      </p:sp>
      <p:sp>
        <p:nvSpPr>
          <p:cNvPr id="6147" name="Rectangle 6">
            <a:extLst>
              <a:ext uri="{FF2B5EF4-FFF2-40B4-BE49-F238E27FC236}">
                <a16:creationId xmlns:a16="http://schemas.microsoft.com/office/drawing/2014/main" id="{1A2B32A6-387B-4641-B664-AA39F2D94B1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76313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6313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6313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6313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6313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631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631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631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631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>
                <a:latin typeface="Times New Roman" panose="02020603050405020304" pitchFamily="18" charset="0"/>
              </a:rPr>
              <a:t>SRI International</a:t>
            </a:r>
          </a:p>
        </p:txBody>
      </p:sp>
      <p:sp>
        <p:nvSpPr>
          <p:cNvPr id="6148" name="Rectangle 7">
            <a:extLst>
              <a:ext uri="{FF2B5EF4-FFF2-40B4-BE49-F238E27FC236}">
                <a16:creationId xmlns:a16="http://schemas.microsoft.com/office/drawing/2014/main" id="{80AEF502-9F72-4DE2-B816-7E9A31701A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6313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6313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6313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6313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6313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631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631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631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631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25963ED1-3A05-4B80-8A61-D26082C51C41}" type="slidenum">
              <a:rPr lang="en-US" altLang="en-US" sz="130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6149" name="Rectangle 2">
            <a:extLst>
              <a:ext uri="{FF2B5EF4-FFF2-40B4-BE49-F238E27FC236}">
                <a16:creationId xmlns:a16="http://schemas.microsoft.com/office/drawing/2014/main" id="{F2450EBE-BAA1-4767-B0CA-5F4C871252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0" name="Rectangle 3">
            <a:extLst>
              <a:ext uri="{FF2B5EF4-FFF2-40B4-BE49-F238E27FC236}">
                <a16:creationId xmlns:a16="http://schemas.microsoft.com/office/drawing/2014/main" id="{7AF6DE59-82DA-4EC8-994D-68EBA1A048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763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Editing Pathway/Genome Databases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763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SRI 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763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06DDE5-9B90-4A51-9253-A4C3F77EBFA1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763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848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763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Editing Pathway/Genome Databases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763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SRI 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763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06DDE5-9B90-4A51-9253-A4C3F77EBFA1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763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650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Editing Pathway/Genome Databases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 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6DDE5-9B90-4A51-9253-A4C3F77EBFA1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454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Editing Pathway/Genome Databases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 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6DDE5-9B90-4A51-9253-A4C3F77EBFA1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068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Editing Pathway/Genome Databases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 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6DDE5-9B90-4A51-9253-A4C3F77EBFA1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335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Editing Pathway/Genome Databases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 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6DDE5-9B90-4A51-9253-A4C3F77EBFA1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11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Editing Pathway/Genome Databases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 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6DDE5-9B90-4A51-9253-A4C3F77EBFA1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9154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Editing Pathway/Genome Databases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 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6DDE5-9B90-4A51-9253-A4C3F77EBFA1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080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Editing Pathway/Genome Databases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 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6DDE5-9B90-4A51-9253-A4C3F77EBFA1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814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Editing Pathway/Genome Databases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 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6DDE5-9B90-4A51-9253-A4C3F77EBFA1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415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Editing Pathway/Genome Databases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 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6DDE5-9B90-4A51-9253-A4C3F77EBFA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6495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Editing Pathway/Genome Databases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 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6DDE5-9B90-4A51-9253-A4C3F77EBFA1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0522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Editing Pathway/Genome Databases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 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6DDE5-9B90-4A51-9253-A4C3F77EBFA1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5411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Editing Pathway/Genome Databases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 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6DDE5-9B90-4A51-9253-A4C3F77EBFA1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1013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Editing Pathway/Genome Databases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 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6DDE5-9B90-4A51-9253-A4C3F77EBFA1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9495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Editing Pathway/Genome Databases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 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6DDE5-9B90-4A51-9253-A4C3F77EBFA1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9910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Editing Pathway/Genome Databases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 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6DDE5-9B90-4A51-9253-A4C3F77EBFA1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7050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Editing Pathway/Genome Databases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 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6DDE5-9B90-4A51-9253-A4C3F77EBFA1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7668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Editing Pathway/Genome Databases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 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6DDE5-9B90-4A51-9253-A4C3F77EBFA1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841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Editing Pathway/Genome Databases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 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6DDE5-9B90-4A51-9253-A4C3F77EBFA1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0657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Editing Pathway/Genome Databases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 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6DDE5-9B90-4A51-9253-A4C3F77EBFA1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884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Editing Pathway/Genome Databases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 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6DDE5-9B90-4A51-9253-A4C3F77EBFA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5888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Editing Pathway/Genome Databases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 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6DDE5-9B90-4A51-9253-A4C3F77EBFA1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8760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Editing Pathway/Genome Databases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 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6DDE5-9B90-4A51-9253-A4C3F77EBFA1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4315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Editing Pathway/Genome Databases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 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6DDE5-9B90-4A51-9253-A4C3F77EBFA1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8958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Editing Pathway/Genome Databases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 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6DDE5-9B90-4A51-9253-A4C3F77EBFA1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0472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Editing Pathway/Genome Databases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 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6DDE5-9B90-4A51-9253-A4C3F77EBFA1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572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Editing Pathway/Genome Databases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 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6DDE5-9B90-4A51-9253-A4C3F77EBFA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060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Editing Pathway/Genome Databases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 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6DDE5-9B90-4A51-9253-A4C3F77EBFA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3311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Editing Pathway/Genome Databases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 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6DDE5-9B90-4A51-9253-A4C3F77EBFA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6365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Editing Pathway/Genome Databases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 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6DDE5-9B90-4A51-9253-A4C3F77EBFA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805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Editing Pathway/Genome Databases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 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6DDE5-9B90-4A51-9253-A4C3F77EBFA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951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Editing Pathway/Genome Databases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 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6DDE5-9B90-4A51-9253-A4C3F77EBFA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137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0F79C1E4-FA2E-4764-BB66-17987B787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D8D8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/>
            </a:pPr>
            <a:endParaRPr lang="en-US" altLang="en-US"/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38D8642A-9158-41FA-8EB4-E98A81B30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594475"/>
            <a:ext cx="3124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200">
                <a:solidFill>
                  <a:srgbClr val="000000"/>
                </a:solidFill>
              </a:rPr>
              <a:t>SRI International Bioinformatics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8F9991E6-DA90-41E3-BA58-B60AA45C4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6607175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3E24A20F-6112-4A00-B05C-F1BDE229605F}" type="slidenum">
              <a:rPr lang="en-US" altLang="en-US" sz="1200" smtClean="0">
                <a:solidFill>
                  <a:srgbClr val="000000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28600"/>
            <a:ext cx="9144000" cy="1143000"/>
          </a:xfrm>
        </p:spPr>
        <p:txBody>
          <a:bodyPr/>
          <a:lstStyle>
            <a:lvl1pPr algn="ctr">
              <a:defRPr b="1" i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47800" y="4038600"/>
            <a:ext cx="6400800" cy="381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62336165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3984591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0"/>
            <a:ext cx="192405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0"/>
            <a:ext cx="561975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6147254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0F79C1E4-FA2E-4764-BB66-17987B787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D8D8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/>
            </a:pPr>
            <a:endParaRPr lang="en-US" altLang="en-US"/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38D8642A-9158-41FA-8EB4-E98A81B30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594475"/>
            <a:ext cx="3124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200">
                <a:solidFill>
                  <a:srgbClr val="000000"/>
                </a:solidFill>
              </a:rPr>
              <a:t>SRI International Bioinformatics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8F9991E6-DA90-41E3-BA58-B60AA45C4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6607175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3E24A20F-6112-4A00-B05C-F1BDE229605F}" type="slidenum">
              <a:rPr lang="en-US" altLang="en-US" sz="1200" smtClean="0">
                <a:solidFill>
                  <a:srgbClr val="000000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28600"/>
            <a:ext cx="9144000" cy="1143000"/>
          </a:xfrm>
        </p:spPr>
        <p:txBody>
          <a:bodyPr/>
          <a:lstStyle>
            <a:lvl1pPr algn="ctr">
              <a:defRPr b="1" i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47800" y="4038600"/>
            <a:ext cx="6400800" cy="381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03300233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>
                <a:solidFill>
                  <a:srgbClr val="000000"/>
                </a:solidFill>
              </a:defRPr>
            </a:lvl1pPr>
            <a:lvl2pPr marL="690563" indent="-230188">
              <a:buClr>
                <a:srgbClr val="9933FF"/>
              </a:buClr>
              <a:buFont typeface="Arial" pitchFamily="34" charset="0"/>
              <a:buChar char="•"/>
              <a:defRPr/>
            </a:lvl2pPr>
            <a:lvl3pPr marL="1030288" indent="-223838">
              <a:buClr>
                <a:srgbClr val="9933FF"/>
              </a:buClr>
              <a:defRPr/>
            </a:lvl3pPr>
            <a:lvl4pPr marL="1371600" indent="-222250">
              <a:buClr>
                <a:srgbClr val="9933FF"/>
              </a:buClr>
              <a:defRPr/>
            </a:lvl4pPr>
            <a:lvl5pPr marL="1712913" indent="-220663">
              <a:buClr>
                <a:srgbClr val="9933FF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4849679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804862" indent="-342900">
              <a:buClr>
                <a:srgbClr val="9933FF"/>
              </a:buClr>
              <a:buFont typeface="Arial" pitchFamily="34" charset="0"/>
              <a:buChar char="•"/>
              <a:defRPr/>
            </a:lvl2pPr>
            <a:lvl3pPr>
              <a:buClr>
                <a:srgbClr val="9933FF"/>
              </a:buClr>
              <a:defRPr/>
            </a:lvl3pPr>
            <a:lvl4pPr>
              <a:buClr>
                <a:srgbClr val="9933FF"/>
              </a:buClr>
              <a:defRPr/>
            </a:lvl4pPr>
            <a:lvl5pPr>
              <a:buClr>
                <a:srgbClr val="9933FF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7881227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3992313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524000"/>
            <a:ext cx="3771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4000"/>
            <a:ext cx="3771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5635668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49580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2775711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063430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0081037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005961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50">
            <a:extLst>
              <a:ext uri="{FF2B5EF4-FFF2-40B4-BE49-F238E27FC236}">
                <a16:creationId xmlns:a16="http://schemas.microsoft.com/office/drawing/2014/main" id="{E4B68D71-3BD9-4042-92DA-D045B8F567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White">
          <a:xfrm>
            <a:off x="1219200" y="0"/>
            <a:ext cx="7696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Stone Serif 32 Pt bold italic</a:t>
            </a:r>
          </a:p>
        </p:txBody>
      </p:sp>
      <p:sp>
        <p:nvSpPr>
          <p:cNvPr id="1027" name="Rectangle 2051">
            <a:extLst>
              <a:ext uri="{FF2B5EF4-FFF2-40B4-BE49-F238E27FC236}">
                <a16:creationId xmlns:a16="http://schemas.microsoft.com/office/drawing/2014/main" id="{96EF530F-5D7E-4674-978D-87A0EBD363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blackWhite">
          <a:xfrm>
            <a:off x="1219200" y="1524000"/>
            <a:ext cx="7696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in Arial Bold 24pt</a:t>
            </a:r>
          </a:p>
          <a:p>
            <a:pPr lvl="1"/>
            <a:r>
              <a:rPr lang="en-US" altLang="en-US"/>
              <a:t>Points arial 20pt</a:t>
            </a:r>
          </a:p>
          <a:p>
            <a:pPr lvl="2"/>
            <a:r>
              <a:rPr lang="en-US" altLang="en-US"/>
              <a:t>Sub-points 20pt and bullet 50%</a:t>
            </a:r>
          </a:p>
          <a:p>
            <a:pPr lvl="2"/>
            <a:r>
              <a:rPr lang="en-US" altLang="en-US"/>
              <a:t>Additional sub point</a:t>
            </a:r>
          </a:p>
          <a:p>
            <a:pPr lvl="1"/>
            <a:r>
              <a:rPr lang="en-US" altLang="en-US"/>
              <a:t>footer area 14pt arial</a:t>
            </a:r>
          </a:p>
          <a:p>
            <a:pPr lvl="1"/>
            <a:r>
              <a:rPr lang="en-US" altLang="en-US"/>
              <a:t>text box to begin at 2.25 vertical 2.5 horizontal</a:t>
            </a:r>
          </a:p>
          <a:p>
            <a:pPr lvl="1"/>
            <a:r>
              <a:rPr lang="en-US" altLang="en-US"/>
              <a:t>title to be .75 vertical and .75 horizontal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2055">
            <a:extLst>
              <a:ext uri="{FF2B5EF4-FFF2-40B4-BE49-F238E27FC236}">
                <a16:creationId xmlns:a16="http://schemas.microsoft.com/office/drawing/2014/main" id="{220E1840-7BE3-427C-A60B-93078EA11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D8D8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/>
            </a:pPr>
            <a:endParaRPr lang="en-US" altLang="en-US"/>
          </a:p>
        </p:txBody>
      </p:sp>
      <p:sp>
        <p:nvSpPr>
          <p:cNvPr id="1029" name="Text Box 2056">
            <a:extLst>
              <a:ext uri="{FF2B5EF4-FFF2-40B4-BE49-F238E27FC236}">
                <a16:creationId xmlns:a16="http://schemas.microsoft.com/office/drawing/2014/main" id="{7A7FD9AA-FEE1-4CB2-B3FB-18AD02DD0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6608763"/>
            <a:ext cx="2438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200">
                <a:solidFill>
                  <a:srgbClr val="000000"/>
                </a:solidFill>
              </a:rPr>
              <a:t>SRI International Bioinformatics</a:t>
            </a:r>
          </a:p>
        </p:txBody>
      </p:sp>
      <p:sp>
        <p:nvSpPr>
          <p:cNvPr id="1030" name="Text Box 2057">
            <a:extLst>
              <a:ext uri="{FF2B5EF4-FFF2-40B4-BE49-F238E27FC236}">
                <a16:creationId xmlns:a16="http://schemas.microsoft.com/office/drawing/2014/main" id="{F2D7F461-D8F5-4CB1-A305-458ED6123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6607175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A5947B81-70D3-4163-8E2E-697D7864E056}" type="slidenum">
              <a:rPr lang="en-US" altLang="en-US" sz="1200" smtClean="0">
                <a:solidFill>
                  <a:srgbClr val="000000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2714" name="Text Box 2058">
            <a:extLst>
              <a:ext uri="{FF2B5EF4-FFF2-40B4-BE49-F238E27FC236}">
                <a16:creationId xmlns:a16="http://schemas.microsoft.com/office/drawing/2014/main" id="{DDD7E661-7578-4084-8676-61D593401E75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533400" y="3389313"/>
            <a:ext cx="838200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74320" rIns="0" bIns="91440">
            <a:spAutoFit/>
          </a:bodyPr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/>
            </a:pPr>
            <a:endParaRPr lang="en-US">
              <a:solidFill>
                <a:srgbClr val="FFCC66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 spd="med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defRPr sz="3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defRPr sz="3200">
          <a:solidFill>
            <a:srgbClr val="00206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defRPr sz="3200">
          <a:solidFill>
            <a:srgbClr val="00206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defRPr sz="3200">
          <a:solidFill>
            <a:srgbClr val="00206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defRPr sz="3200">
          <a:solidFill>
            <a:srgbClr val="002060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defRPr sz="3200">
          <a:solidFill>
            <a:srgbClr val="FFCC66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defRPr sz="3200">
          <a:solidFill>
            <a:srgbClr val="FFCC66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defRPr sz="3200">
          <a:solidFill>
            <a:srgbClr val="FFCC66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defRPr sz="3200">
          <a:solidFill>
            <a:srgbClr val="FFCC66"/>
          </a:solidFill>
          <a:latin typeface="Arial" charset="0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30188" algn="l" rtl="0" eaLnBrk="0" fontAlgn="base" hangingPunct="0">
        <a:spcBef>
          <a:spcPct val="20000"/>
        </a:spcBef>
        <a:spcAft>
          <a:spcPct val="0"/>
        </a:spcAft>
        <a:buClr>
          <a:srgbClr val="9933FF"/>
        </a:buClr>
        <a:buChar char="•"/>
        <a:defRPr sz="2000">
          <a:solidFill>
            <a:srgbClr val="000000"/>
          </a:solidFill>
          <a:latin typeface="+mn-lt"/>
        </a:defRPr>
      </a:lvl2pPr>
      <a:lvl3pPr marL="1035050" indent="-228600" algn="l" rtl="0" eaLnBrk="0" fontAlgn="base" hangingPunct="0">
        <a:spcBef>
          <a:spcPct val="20000"/>
        </a:spcBef>
        <a:spcAft>
          <a:spcPct val="0"/>
        </a:spcAft>
        <a:buClr>
          <a:srgbClr val="9933FF"/>
        </a:buClr>
        <a:buChar char="•"/>
        <a:defRPr sz="2000">
          <a:solidFill>
            <a:srgbClr val="000000"/>
          </a:solidFill>
          <a:latin typeface="+mn-lt"/>
        </a:defRPr>
      </a:lvl3pPr>
      <a:lvl4pPr marL="1377950" indent="-228600" algn="l" rtl="0" eaLnBrk="0" fontAlgn="base" hangingPunct="0">
        <a:spcBef>
          <a:spcPct val="20000"/>
        </a:spcBef>
        <a:spcAft>
          <a:spcPct val="0"/>
        </a:spcAft>
        <a:buClr>
          <a:srgbClr val="9933FF"/>
        </a:buClr>
        <a:buChar char="•"/>
        <a:defRPr sz="2000">
          <a:solidFill>
            <a:srgbClr val="000000"/>
          </a:solidFill>
          <a:latin typeface="+mn-lt"/>
        </a:defRPr>
      </a:lvl4pPr>
      <a:lvl5pPr marL="1720850" indent="-228600" algn="l" rtl="0" eaLnBrk="0" fontAlgn="base" hangingPunct="0">
        <a:spcBef>
          <a:spcPct val="20000"/>
        </a:spcBef>
        <a:spcAft>
          <a:spcPct val="0"/>
        </a:spcAft>
        <a:buClr>
          <a:srgbClr val="9933FF"/>
        </a:buClr>
        <a:buChar char="•"/>
        <a:defRPr sz="2000">
          <a:solidFill>
            <a:srgbClr val="000000"/>
          </a:solidFill>
          <a:latin typeface="+mn-lt"/>
        </a:defRPr>
      </a:lvl5pPr>
      <a:lvl6pPr marL="2178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6352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0924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5496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50">
            <a:extLst>
              <a:ext uri="{FF2B5EF4-FFF2-40B4-BE49-F238E27FC236}">
                <a16:creationId xmlns:a16="http://schemas.microsoft.com/office/drawing/2014/main" id="{E4B68D71-3BD9-4042-92DA-D045B8F567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White">
          <a:xfrm>
            <a:off x="1219200" y="0"/>
            <a:ext cx="7696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Stone Serif 32 Pt bold italic</a:t>
            </a:r>
          </a:p>
        </p:txBody>
      </p:sp>
      <p:sp>
        <p:nvSpPr>
          <p:cNvPr id="1027" name="Rectangle 2051">
            <a:extLst>
              <a:ext uri="{FF2B5EF4-FFF2-40B4-BE49-F238E27FC236}">
                <a16:creationId xmlns:a16="http://schemas.microsoft.com/office/drawing/2014/main" id="{96EF530F-5D7E-4674-978D-87A0EBD363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blackWhite">
          <a:xfrm>
            <a:off x="1219200" y="1524000"/>
            <a:ext cx="7696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Title in Arial Bold 24pt</a:t>
            </a:r>
          </a:p>
          <a:p>
            <a:pPr lvl="1"/>
            <a:r>
              <a:rPr lang="en-US" altLang="en-US" dirty="0"/>
              <a:t>Points </a:t>
            </a:r>
            <a:r>
              <a:rPr lang="en-US" altLang="en-US" dirty="0" err="1"/>
              <a:t>arial</a:t>
            </a:r>
            <a:r>
              <a:rPr lang="en-US" altLang="en-US" dirty="0"/>
              <a:t> 20pt</a:t>
            </a:r>
          </a:p>
          <a:p>
            <a:pPr lvl="2"/>
            <a:r>
              <a:rPr lang="en-US" altLang="en-US" dirty="0"/>
              <a:t>Sub-points 20pt and bullet 50%</a:t>
            </a:r>
          </a:p>
          <a:p>
            <a:pPr lvl="2"/>
            <a:r>
              <a:rPr lang="en-US" altLang="en-US" dirty="0"/>
              <a:t>Additional sub point</a:t>
            </a:r>
          </a:p>
          <a:p>
            <a:pPr lvl="1"/>
            <a:r>
              <a:rPr lang="en-US" altLang="en-US" dirty="0"/>
              <a:t>footer area 14pt </a:t>
            </a:r>
            <a:r>
              <a:rPr lang="en-US" altLang="en-US" dirty="0" err="1"/>
              <a:t>arial</a:t>
            </a:r>
            <a:endParaRPr lang="en-US" altLang="en-US" dirty="0"/>
          </a:p>
          <a:p>
            <a:pPr lvl="1"/>
            <a:r>
              <a:rPr lang="en-US" altLang="en-US" dirty="0"/>
              <a:t>text box to begin at 2.25 vertical 2.5 horizontal</a:t>
            </a:r>
          </a:p>
          <a:p>
            <a:pPr lvl="1"/>
            <a:r>
              <a:rPr lang="en-US" altLang="en-US" dirty="0"/>
              <a:t>title to be .75 vertical and .75 horizontal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2055">
            <a:extLst>
              <a:ext uri="{FF2B5EF4-FFF2-40B4-BE49-F238E27FC236}">
                <a16:creationId xmlns:a16="http://schemas.microsoft.com/office/drawing/2014/main" id="{220E1840-7BE3-427C-A60B-93078EA11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D8D8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/>
            </a:pPr>
            <a:endParaRPr lang="en-US" altLang="en-US"/>
          </a:p>
        </p:txBody>
      </p:sp>
      <p:sp>
        <p:nvSpPr>
          <p:cNvPr id="1029" name="Text Box 2056">
            <a:extLst>
              <a:ext uri="{FF2B5EF4-FFF2-40B4-BE49-F238E27FC236}">
                <a16:creationId xmlns:a16="http://schemas.microsoft.com/office/drawing/2014/main" id="{7A7FD9AA-FEE1-4CB2-B3FB-18AD02DD0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6608763"/>
            <a:ext cx="2438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200">
                <a:solidFill>
                  <a:srgbClr val="000000"/>
                </a:solidFill>
              </a:rPr>
              <a:t>SRI International Bioinformatics</a:t>
            </a:r>
          </a:p>
        </p:txBody>
      </p:sp>
      <p:sp>
        <p:nvSpPr>
          <p:cNvPr id="1030" name="Text Box 2057">
            <a:extLst>
              <a:ext uri="{FF2B5EF4-FFF2-40B4-BE49-F238E27FC236}">
                <a16:creationId xmlns:a16="http://schemas.microsoft.com/office/drawing/2014/main" id="{F2D7F461-D8F5-4CB1-A305-458ED6123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6607175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A5947B81-70D3-4163-8E2E-697D7864E056}" type="slidenum">
              <a:rPr lang="en-US" altLang="en-US" sz="1200" smtClean="0">
                <a:solidFill>
                  <a:srgbClr val="000000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2714" name="Text Box 2058">
            <a:extLst>
              <a:ext uri="{FF2B5EF4-FFF2-40B4-BE49-F238E27FC236}">
                <a16:creationId xmlns:a16="http://schemas.microsoft.com/office/drawing/2014/main" id="{DDD7E661-7578-4084-8676-61D593401E75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533400" y="3389313"/>
            <a:ext cx="838200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74320" rIns="0" bIns="91440">
            <a:spAutoFit/>
          </a:bodyPr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/>
            </a:pPr>
            <a:endParaRPr lang="en-US">
              <a:solidFill>
                <a:srgbClr val="FFCC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51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</p:sldLayoutIdLst>
  <p:transition spd="med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defRPr sz="3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defRPr sz="3200">
          <a:solidFill>
            <a:srgbClr val="00206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defRPr sz="3200">
          <a:solidFill>
            <a:srgbClr val="00206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defRPr sz="3200">
          <a:solidFill>
            <a:srgbClr val="00206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defRPr sz="3200">
          <a:solidFill>
            <a:srgbClr val="002060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defRPr sz="3200">
          <a:solidFill>
            <a:srgbClr val="FFCC66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defRPr sz="3200">
          <a:solidFill>
            <a:srgbClr val="FFCC66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defRPr sz="3200">
          <a:solidFill>
            <a:srgbClr val="FFCC66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defRPr sz="3200">
          <a:solidFill>
            <a:srgbClr val="FFCC66"/>
          </a:solidFill>
          <a:latin typeface="Arial" charset="0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30188" algn="l" rtl="0" eaLnBrk="0" fontAlgn="base" hangingPunct="0">
        <a:spcBef>
          <a:spcPct val="20000"/>
        </a:spcBef>
        <a:spcAft>
          <a:spcPct val="0"/>
        </a:spcAft>
        <a:buClr>
          <a:srgbClr val="9933FF"/>
        </a:buClr>
        <a:buChar char="•"/>
        <a:defRPr sz="2000">
          <a:solidFill>
            <a:srgbClr val="000000"/>
          </a:solidFill>
          <a:latin typeface="+mn-lt"/>
        </a:defRPr>
      </a:lvl2pPr>
      <a:lvl3pPr marL="1035050" indent="-228600" algn="l" rtl="0" eaLnBrk="0" fontAlgn="base" hangingPunct="0">
        <a:spcBef>
          <a:spcPct val="20000"/>
        </a:spcBef>
        <a:spcAft>
          <a:spcPct val="0"/>
        </a:spcAft>
        <a:buClr>
          <a:srgbClr val="9933FF"/>
        </a:buClr>
        <a:buChar char="•"/>
        <a:defRPr sz="2000">
          <a:solidFill>
            <a:srgbClr val="000000"/>
          </a:solidFill>
          <a:latin typeface="+mn-lt"/>
        </a:defRPr>
      </a:lvl3pPr>
      <a:lvl4pPr marL="1377950" indent="-228600" algn="l" rtl="0" eaLnBrk="0" fontAlgn="base" hangingPunct="0">
        <a:spcBef>
          <a:spcPct val="20000"/>
        </a:spcBef>
        <a:spcAft>
          <a:spcPct val="0"/>
        </a:spcAft>
        <a:buClr>
          <a:srgbClr val="9933FF"/>
        </a:buClr>
        <a:buChar char="•"/>
        <a:defRPr sz="2000">
          <a:solidFill>
            <a:srgbClr val="000000"/>
          </a:solidFill>
          <a:latin typeface="+mn-lt"/>
        </a:defRPr>
      </a:lvl4pPr>
      <a:lvl5pPr marL="1720850" indent="-228600" algn="l" rtl="0" eaLnBrk="0" fontAlgn="base" hangingPunct="0">
        <a:spcBef>
          <a:spcPct val="20000"/>
        </a:spcBef>
        <a:spcAft>
          <a:spcPct val="0"/>
        </a:spcAft>
        <a:buClr>
          <a:srgbClr val="9933FF"/>
        </a:buClr>
        <a:buChar char="•"/>
        <a:defRPr sz="2000">
          <a:solidFill>
            <a:srgbClr val="000000"/>
          </a:solidFill>
          <a:latin typeface="+mn-lt"/>
        </a:defRPr>
      </a:lvl5pPr>
      <a:lvl6pPr marL="2178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6352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0924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5496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iocyc.org/SYNWH8102/NEW-IMAGE?type=ENZYME&amp;object=CPLX1YI0-8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iocyc-curation.ai.sri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paley@ai.sri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paley@ai.sri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E3D8825-C5AE-4C38-8BC7-1F5F1BCC20E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7772400" cy="1143000"/>
          </a:xfrm>
        </p:spPr>
        <p:txBody>
          <a:bodyPr/>
          <a:lstStyle/>
          <a:p>
            <a:r>
              <a:rPr lang="en-US" altLang="en-US" b="0" i="0" dirty="0"/>
              <a:t>Editing </a:t>
            </a:r>
            <a:r>
              <a:rPr lang="en-US" altLang="en-US" b="0" i="0" dirty="0" err="1"/>
              <a:t>BioCyc</a:t>
            </a:r>
            <a:r>
              <a:rPr lang="en-US" altLang="en-US" b="0" i="0" dirty="0"/>
              <a:t> Databases Using the </a:t>
            </a:r>
            <a:r>
              <a:rPr lang="en-US" altLang="en-US" b="0" i="0" dirty="0" err="1"/>
              <a:t>BioCyc</a:t>
            </a:r>
            <a:r>
              <a:rPr lang="en-US" altLang="en-US" b="0" i="0" dirty="0"/>
              <a:t> Web Curation Server</a:t>
            </a:r>
          </a:p>
        </p:txBody>
      </p:sp>
      <p:sp>
        <p:nvSpPr>
          <p:cNvPr id="5123" name="Text Box 5">
            <a:extLst>
              <a:ext uri="{FF2B5EF4-FFF2-40B4-BE49-F238E27FC236}">
                <a16:creationId xmlns:a16="http://schemas.microsoft.com/office/drawing/2014/main" id="{0D126028-9E8A-4323-9CDF-2272CA832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4504" y="2590800"/>
            <a:ext cx="270138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By Suzanne Paley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 err="1">
                <a:solidFill>
                  <a:srgbClr val="000000"/>
                </a:solidFill>
              </a:rPr>
              <a:t>paley@ai.sri.com</a:t>
            </a:r>
            <a:endParaRPr lang="en-US" altLang="en-US" sz="1200" dirty="0">
              <a:solidFill>
                <a:srgbClr val="000000"/>
              </a:solidFill>
            </a:endParaRPr>
          </a:p>
        </p:txBody>
      </p:sp>
      <p:pic>
        <p:nvPicPr>
          <p:cNvPr id="5124" name="Picture 6">
            <a:extLst>
              <a:ext uri="{FF2B5EF4-FFF2-40B4-BE49-F238E27FC236}">
                <a16:creationId xmlns:a16="http://schemas.microsoft.com/office/drawing/2014/main" id="{FF5FED6E-06D6-498B-AEC8-2FEB132FD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White">
          <a:xfrm>
            <a:off x="3544888" y="3810000"/>
            <a:ext cx="23622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2813BDB-16EB-447D-8062-8BC5E8A173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63550"/>
            <a:ext cx="8229600" cy="1143000"/>
          </a:xfrm>
        </p:spPr>
        <p:txBody>
          <a:bodyPr/>
          <a:lstStyle/>
          <a:p>
            <a:r>
              <a:rPr lang="en-US" altLang="en-US" dirty="0"/>
              <a:t>What sort of objects are usually edited?</a:t>
            </a:r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5BDED1A1-81BB-4062-BC12-052065EF6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7772400" cy="4489450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8FF26C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115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en-US" dirty="0">
                <a:solidFill>
                  <a:srgbClr val="000000"/>
                </a:solidFill>
              </a:rPr>
              <a:t>The following are just a few examples</a:t>
            </a:r>
          </a:p>
          <a:p>
            <a:pPr>
              <a:lnSpc>
                <a:spcPct val="115000"/>
              </a:lnSpc>
              <a:buClr>
                <a:schemeClr val="accent6">
                  <a:lumMod val="75000"/>
                </a:schemeClr>
              </a:buClr>
              <a:buFontTx/>
              <a:buChar char="•"/>
              <a:defRPr/>
            </a:pPr>
            <a:endParaRPr lang="en-US" dirty="0">
              <a:solidFill>
                <a:srgbClr val="9933FF"/>
              </a:solidFill>
            </a:endParaRPr>
          </a:p>
          <a:p>
            <a:pPr>
              <a:lnSpc>
                <a:spcPct val="115000"/>
              </a:lnSpc>
              <a:buClr>
                <a:schemeClr val="accent6">
                  <a:lumMod val="75000"/>
                </a:schemeClr>
              </a:buClr>
              <a:buFontTx/>
              <a:buChar char="•"/>
              <a:defRPr/>
            </a:pPr>
            <a:r>
              <a:rPr lang="en-US" dirty="0">
                <a:solidFill>
                  <a:srgbClr val="9933FF"/>
                </a:solidFill>
              </a:rPr>
              <a:t>metabolites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Clr>
                <a:schemeClr val="accent6">
                  <a:lumMod val="75000"/>
                </a:schemeClr>
              </a:buClr>
              <a:buFontTx/>
              <a:buChar char="•"/>
              <a:defRPr/>
            </a:pPr>
            <a:r>
              <a:rPr lang="en-US" dirty="0">
                <a:solidFill>
                  <a:srgbClr val="9933FF"/>
                </a:solidFill>
              </a:rPr>
              <a:t>reactions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Clr>
                <a:schemeClr val="accent6">
                  <a:lumMod val="75000"/>
                </a:schemeClr>
              </a:buClr>
              <a:buFontTx/>
              <a:buChar char="•"/>
              <a:defRPr/>
            </a:pPr>
            <a:r>
              <a:rPr lang="en-US" dirty="0">
                <a:solidFill>
                  <a:srgbClr val="9933FF"/>
                </a:solidFill>
              </a:rPr>
              <a:t>pathways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Clr>
                <a:schemeClr val="accent6">
                  <a:lumMod val="75000"/>
                </a:schemeClr>
              </a:buClr>
              <a:buFontTx/>
              <a:buChar char="•"/>
              <a:defRPr/>
            </a:pPr>
            <a:r>
              <a:rPr lang="en-US" dirty="0">
                <a:solidFill>
                  <a:srgbClr val="9933FF"/>
                </a:solidFill>
              </a:rPr>
              <a:t>enzymes:</a:t>
            </a:r>
            <a:r>
              <a:rPr lang="en-US" dirty="0">
                <a:solidFill>
                  <a:srgbClr val="000000"/>
                </a:solidFill>
              </a:rPr>
              <a:t> (creating complexes, assigning to correct reactions)</a:t>
            </a:r>
          </a:p>
          <a:p>
            <a:pPr>
              <a:lnSpc>
                <a:spcPct val="115000"/>
              </a:lnSpc>
              <a:buClr>
                <a:schemeClr val="accent6">
                  <a:lumMod val="75000"/>
                </a:schemeClr>
              </a:buClr>
              <a:buFontTx/>
              <a:buChar char="•"/>
              <a:defRPr/>
            </a:pPr>
            <a:r>
              <a:rPr lang="en-US" dirty="0">
                <a:solidFill>
                  <a:srgbClr val="9933FF"/>
                </a:solidFill>
              </a:rPr>
              <a:t>regulatory information</a:t>
            </a:r>
          </a:p>
          <a:p>
            <a:pPr>
              <a:lnSpc>
                <a:spcPct val="115000"/>
              </a:lnSpc>
              <a:buClr>
                <a:schemeClr val="accent6">
                  <a:lumMod val="75000"/>
                </a:schemeClr>
              </a:buClr>
              <a:buFontTx/>
              <a:buChar char="•"/>
              <a:defRPr/>
            </a:pPr>
            <a:r>
              <a:rPr lang="en-US" dirty="0">
                <a:solidFill>
                  <a:srgbClr val="9933FF"/>
                </a:solidFill>
              </a:rPr>
              <a:t>transcription units</a:t>
            </a:r>
          </a:p>
        </p:txBody>
      </p:sp>
    </p:spTree>
    <p:extLst>
      <p:ext uri="{BB962C8B-B14F-4D97-AF65-F5344CB8AC3E}">
        <p14:creationId xmlns:p14="http://schemas.microsoft.com/office/powerpoint/2010/main" val="1176176163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01F42B2-DE99-4A37-AAFF-0F34BD25AC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58200" cy="1143000"/>
          </a:xfrm>
        </p:spPr>
        <p:txBody>
          <a:bodyPr/>
          <a:lstStyle/>
          <a:p>
            <a:r>
              <a:rPr lang="en-US" altLang="en-US" dirty="0"/>
              <a:t> The Web Editors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723E6AB6-9562-4F9C-9055-93C8E0547C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476375"/>
            <a:ext cx="5334000" cy="4572000"/>
          </a:xfrm>
          <a:noFill/>
        </p:spPr>
        <p:txBody>
          <a:bodyPr/>
          <a:lstStyle/>
          <a:p>
            <a:pPr marL="463550" indent="-463550">
              <a:lnSpc>
                <a:spcPct val="80000"/>
              </a:lnSpc>
              <a:buClr>
                <a:srgbClr val="9933FF"/>
              </a:buClr>
              <a:buFontTx/>
              <a:buChar char="•"/>
            </a:pPr>
            <a:r>
              <a:rPr lang="en-US" altLang="en-US" sz="1600" dirty="0">
                <a:solidFill>
                  <a:srgbClr val="000000"/>
                </a:solidFill>
              </a:rPr>
              <a:t>Protein Editor</a:t>
            </a:r>
          </a:p>
          <a:p>
            <a:pPr marL="1038224" lvl="1" indent="-463550">
              <a:lnSpc>
                <a:spcPct val="80000"/>
              </a:lnSpc>
              <a:buFontTx/>
              <a:buChar char="•"/>
            </a:pPr>
            <a:r>
              <a:rPr lang="en-US" altLang="en-US" sz="1600" dirty="0"/>
              <a:t>Includes complexes, components, enzymatic activities, genes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</a:p>
          <a:p>
            <a:pPr marL="463550" indent="-463550">
              <a:lnSpc>
                <a:spcPct val="80000"/>
              </a:lnSpc>
              <a:buClr>
                <a:srgbClr val="9933FF"/>
              </a:buClr>
              <a:buFontTx/>
              <a:buChar char="•"/>
            </a:pPr>
            <a:r>
              <a:rPr lang="en-US" altLang="en-US" sz="1600" dirty="0">
                <a:solidFill>
                  <a:srgbClr val="000000"/>
                </a:solidFill>
              </a:rPr>
              <a:t>Protein Subunit Structure Editor</a:t>
            </a:r>
          </a:p>
          <a:p>
            <a:pPr marL="463550" indent="-463550">
              <a:lnSpc>
                <a:spcPct val="80000"/>
              </a:lnSpc>
              <a:buClr>
                <a:srgbClr val="9933FF"/>
              </a:buClr>
              <a:buFontTx/>
              <a:buChar char="•"/>
            </a:pPr>
            <a:r>
              <a:rPr lang="en-US" altLang="en-US" sz="1600" dirty="0">
                <a:solidFill>
                  <a:srgbClr val="000000"/>
                </a:solidFill>
              </a:rPr>
              <a:t>RNA Editor</a:t>
            </a:r>
          </a:p>
          <a:p>
            <a:pPr marL="1038224" lvl="1" indent="-463550">
              <a:lnSpc>
                <a:spcPct val="80000"/>
              </a:lnSpc>
              <a:buFontTx/>
              <a:buChar char="•"/>
            </a:pPr>
            <a:r>
              <a:rPr lang="en-US" altLang="en-US" sz="1600" dirty="0"/>
              <a:t>Includes genes</a:t>
            </a:r>
          </a:p>
          <a:p>
            <a:pPr marL="463550" indent="-463550">
              <a:lnSpc>
                <a:spcPct val="80000"/>
              </a:lnSpc>
              <a:buClr>
                <a:srgbClr val="9933FF"/>
              </a:buClr>
              <a:buFontTx/>
              <a:buChar char="•"/>
            </a:pPr>
            <a:r>
              <a:rPr lang="en-US" altLang="en-US" sz="1600" dirty="0">
                <a:solidFill>
                  <a:srgbClr val="000000"/>
                </a:solidFill>
              </a:rPr>
              <a:t>Gene Editor</a:t>
            </a:r>
          </a:p>
          <a:p>
            <a:pPr marL="1038224" lvl="1" indent="-463550">
              <a:lnSpc>
                <a:spcPct val="80000"/>
              </a:lnSpc>
              <a:buFontTx/>
              <a:buChar char="•"/>
            </a:pPr>
            <a:r>
              <a:rPr lang="en-US" altLang="en-US" sz="1600" dirty="0"/>
              <a:t>For genes without products, e.g. pseudogenes</a:t>
            </a:r>
            <a:endParaRPr lang="en-US" altLang="en-US" sz="1600" dirty="0">
              <a:solidFill>
                <a:srgbClr val="000000"/>
              </a:solidFill>
            </a:endParaRPr>
          </a:p>
          <a:p>
            <a:pPr marL="463550" indent="-463550">
              <a:lnSpc>
                <a:spcPct val="80000"/>
              </a:lnSpc>
              <a:buClr>
                <a:srgbClr val="9933FF"/>
              </a:buClr>
              <a:buFontTx/>
              <a:buChar char="•"/>
            </a:pPr>
            <a:r>
              <a:rPr lang="en-US" altLang="en-US" sz="1600" dirty="0">
                <a:solidFill>
                  <a:srgbClr val="000000"/>
                </a:solidFill>
              </a:rPr>
              <a:t>Site Editor</a:t>
            </a:r>
          </a:p>
          <a:p>
            <a:pPr marL="463550" indent="-463550">
              <a:lnSpc>
                <a:spcPct val="80000"/>
              </a:lnSpc>
              <a:buClr>
                <a:srgbClr val="9933FF"/>
              </a:buClr>
              <a:buFontTx/>
              <a:buChar char="•"/>
            </a:pPr>
            <a:r>
              <a:rPr lang="en-US" altLang="en-US" sz="1600" dirty="0">
                <a:solidFill>
                  <a:srgbClr val="000000"/>
                </a:solidFill>
              </a:rPr>
              <a:t>Isoform Editor</a:t>
            </a:r>
          </a:p>
          <a:p>
            <a:pPr marL="463550" indent="-463550">
              <a:lnSpc>
                <a:spcPct val="80000"/>
              </a:lnSpc>
              <a:buClr>
                <a:srgbClr val="9933FF"/>
              </a:buClr>
              <a:buFontTx/>
              <a:buChar char="•"/>
            </a:pPr>
            <a:r>
              <a:rPr lang="en-US" altLang="en-US" sz="1600" dirty="0">
                <a:solidFill>
                  <a:srgbClr val="000000"/>
                </a:solidFill>
              </a:rPr>
              <a:t>Compound Editor</a:t>
            </a:r>
          </a:p>
          <a:p>
            <a:pPr marL="463550" indent="-463550">
              <a:lnSpc>
                <a:spcPct val="80000"/>
              </a:lnSpc>
              <a:buClr>
                <a:srgbClr val="9933FF"/>
              </a:buClr>
              <a:buFontTx/>
              <a:buChar char="•"/>
            </a:pPr>
            <a:r>
              <a:rPr lang="en-US" altLang="en-US" sz="1600" dirty="0">
                <a:solidFill>
                  <a:srgbClr val="000000"/>
                </a:solidFill>
              </a:rPr>
              <a:t>Reaction Editor</a:t>
            </a:r>
          </a:p>
          <a:p>
            <a:pPr marL="463550" indent="-463550">
              <a:lnSpc>
                <a:spcPct val="80000"/>
              </a:lnSpc>
              <a:buClr>
                <a:srgbClr val="9933FF"/>
              </a:buClr>
              <a:buFontTx/>
              <a:buChar char="•"/>
            </a:pPr>
            <a:r>
              <a:rPr lang="en-US" altLang="en-US" sz="1600" dirty="0">
                <a:solidFill>
                  <a:srgbClr val="000000"/>
                </a:solidFill>
              </a:rPr>
              <a:t>Pathway Editor</a:t>
            </a:r>
          </a:p>
          <a:p>
            <a:pPr marL="463550" indent="-463550">
              <a:lnSpc>
                <a:spcPct val="80000"/>
              </a:lnSpc>
              <a:buClr>
                <a:srgbClr val="9933FF"/>
              </a:buClr>
              <a:buFontTx/>
              <a:buChar char="•"/>
            </a:pPr>
            <a:r>
              <a:rPr lang="en-US" altLang="en-US" sz="1600" dirty="0">
                <a:solidFill>
                  <a:srgbClr val="000000"/>
                </a:solidFill>
              </a:rPr>
              <a:t>Transcription Unit Editor</a:t>
            </a:r>
          </a:p>
          <a:p>
            <a:pPr marL="1038224" lvl="1" indent="-463550">
              <a:lnSpc>
                <a:spcPct val="80000"/>
              </a:lnSpc>
              <a:buFontTx/>
              <a:buChar char="•"/>
            </a:pPr>
            <a:r>
              <a:rPr lang="en-US" altLang="en-US" sz="1600" dirty="0"/>
              <a:t>Includes promoters, terminators, regulatory interactions, binding sites</a:t>
            </a:r>
          </a:p>
          <a:p>
            <a:pPr marL="1038224" lvl="1" indent="-463550">
              <a:lnSpc>
                <a:spcPct val="80000"/>
              </a:lnSpc>
              <a:buFontTx/>
              <a:buChar char="•"/>
            </a:pPr>
            <a:endParaRPr lang="en-US" altLang="en-US" sz="1600" dirty="0">
              <a:solidFill>
                <a:srgbClr val="000000"/>
              </a:solidFill>
            </a:endParaRPr>
          </a:p>
          <a:p>
            <a:pPr marL="463550" indent="-463550">
              <a:lnSpc>
                <a:spcPct val="80000"/>
              </a:lnSpc>
              <a:buClr>
                <a:srgbClr val="9933FF"/>
              </a:buClr>
              <a:buFontTx/>
              <a:buChar char="•"/>
            </a:pPr>
            <a:r>
              <a:rPr lang="en-US" altLang="en-US" sz="1600" dirty="0">
                <a:solidFill>
                  <a:srgbClr val="000000"/>
                </a:solidFill>
              </a:rPr>
              <a:t>Frame Editor</a:t>
            </a:r>
          </a:p>
          <a:p>
            <a:pPr marL="463550" indent="-463550">
              <a:lnSpc>
                <a:spcPct val="80000"/>
              </a:lnSpc>
              <a:buClr>
                <a:srgbClr val="9933FF"/>
              </a:buClr>
              <a:buFontTx/>
              <a:buChar char="•"/>
            </a:pPr>
            <a:r>
              <a:rPr lang="en-US" altLang="en-US" sz="1600" dirty="0">
                <a:solidFill>
                  <a:srgbClr val="000000"/>
                </a:solidFill>
              </a:rPr>
              <a:t>Ontology Editor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F1A4C2-4762-4125-9437-4E4949F484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7134" y="2209800"/>
            <a:ext cx="3488266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99777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B00C0-5CB7-4876-980A-FA8609117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Summaries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2FE8D-489E-4EC8-A97B-DB596D233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410200"/>
          </a:xfrm>
        </p:spPr>
        <p:txBody>
          <a:bodyPr/>
          <a:lstStyle/>
          <a:p>
            <a:r>
              <a:rPr lang="en-US" dirty="0"/>
              <a:t>Most editors include one or more boxes to enter summary text. By writing summaries for enzymes and pathways you can turn your PGDB into a resource that integrates and summarizes the current knowledge about your organism.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Summaries should incorporate references to the literature, using the </a:t>
            </a:r>
            <a:r>
              <a:rPr lang="en-US" dirty="0">
                <a:solidFill>
                  <a:srgbClr val="7030A0"/>
                </a:solidFill>
              </a:rPr>
              <a:t>Insert PubMed ID </a:t>
            </a:r>
            <a:r>
              <a:rPr lang="en-US" dirty="0"/>
              <a:t>or </a:t>
            </a:r>
            <a:r>
              <a:rPr lang="en-US" dirty="0">
                <a:solidFill>
                  <a:srgbClr val="7030A0"/>
                </a:solidFill>
              </a:rPr>
              <a:t>Create/Search Citation</a:t>
            </a:r>
            <a:r>
              <a:rPr lang="en-US" dirty="0"/>
              <a:t> button.</a:t>
            </a:r>
          </a:p>
          <a:p>
            <a:endParaRPr lang="en-US" dirty="0"/>
          </a:p>
          <a:p>
            <a:r>
              <a:rPr lang="en-US" dirty="0"/>
              <a:t>Incorporating FRAME hyperlinks to other database objects is extremely useful. See for example </a:t>
            </a:r>
            <a:r>
              <a:rPr lang="en-US" dirty="0">
                <a:hlinkClick r:id="rId3"/>
              </a:rPr>
              <a:t>https://biocyc.org/SYNWH8102/NEW-IMAGE?type=ENZYME&amp;object=CPLX1YI0-83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207B37-E82B-7E4C-9BB5-A1CF4661E5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514600"/>
            <a:ext cx="8305800" cy="167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47596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8BDB4-1BF3-445C-8088-557D2899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Internal Hyperlinks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698E5-0D06-4538-A850-E287A9921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95400"/>
            <a:ext cx="7696200" cy="4800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Enter internal hyperlinks via the </a:t>
            </a:r>
            <a:r>
              <a:rPr lang="en-US" dirty="0">
                <a:solidFill>
                  <a:srgbClr val="7030A0"/>
                </a:solidFill>
              </a:rPr>
              <a:t>Insert FRAME hyperlink</a:t>
            </a:r>
            <a:r>
              <a:rPr lang="en-US" dirty="0"/>
              <a:t> button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Enter a frame ID, or search for objects of the selected type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will insert a string of the form |FRAME: frame-ID| into the summary box. By default this will display as the frame common name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modify what is shown in the summary, use this format |FRAME: frame-ID “type text here”|.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 can use hyperlinks to MetaCyc objects.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F8A768-72BB-2844-9248-0DEF48C954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2057400"/>
            <a:ext cx="2901950" cy="205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8144"/>
      </p:ext>
    </p:extLst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7102E-FD83-4DA2-988F-7BB899398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140208"/>
            <a:ext cx="7696200" cy="1143000"/>
          </a:xfrm>
        </p:spPr>
        <p:txBody>
          <a:bodyPr/>
          <a:lstStyle/>
          <a:p>
            <a:r>
              <a:rPr lang="en-US" dirty="0"/>
              <a:t>Example for a summary with hyperlinks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E3854-D14A-45DC-B351-6922A47C6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371600"/>
            <a:ext cx="7696200" cy="2819400"/>
          </a:xfrm>
        </p:spPr>
        <p:txBody>
          <a:bodyPr/>
          <a:lstStyle/>
          <a:p>
            <a:r>
              <a:rPr lang="en-US" dirty="0"/>
              <a:t>EC 2.7.2.4, aspartate kinase, catalyzes the committed step in the pathways that ultimately lead to the synthesis of the amino acids lysine, threonine and isoleucine.</a:t>
            </a:r>
          </a:p>
          <a:p>
            <a:endParaRPr lang="en-US" dirty="0"/>
          </a:p>
          <a:p>
            <a:r>
              <a:rPr lang="en-US" dirty="0"/>
              <a:t>|FRAME: EC-2.7.2.4|, catalyzes the committed step in the pathways that ultimately lead to the synthesis of the amino acids |FRAME: LYS|, |FRAME: THR| and |FRAME: ILE|.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A382FB-BC29-437C-B47C-CD15D6D68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5257800"/>
            <a:ext cx="8343900" cy="742950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19F525A2-E260-4C0D-827A-FDFBB0723256}"/>
              </a:ext>
            </a:extLst>
          </p:cNvPr>
          <p:cNvSpPr/>
          <p:nvPr/>
        </p:nvSpPr>
        <p:spPr bwMode="auto">
          <a:xfrm>
            <a:off x="3352800" y="4191000"/>
            <a:ext cx="1066800" cy="609600"/>
          </a:xfrm>
          <a:prstGeom prst="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30188" marR="0" lvl="0" indent="-230188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618FFD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63F6747F-95D4-4E7E-809A-7052E2719C6D}"/>
              </a:ext>
            </a:extLst>
          </p:cNvPr>
          <p:cNvSpPr/>
          <p:nvPr/>
        </p:nvSpPr>
        <p:spPr bwMode="auto">
          <a:xfrm>
            <a:off x="3581400" y="4191000"/>
            <a:ext cx="1066800" cy="978408"/>
          </a:xfrm>
          <a:prstGeom prst="downArrow">
            <a:avLst>
              <a:gd name="adj1" fmla="val 50000"/>
              <a:gd name="adj2" fmla="val 45340"/>
            </a:avLst>
          </a:prstGeom>
          <a:solidFill>
            <a:srgbClr val="9933FF"/>
          </a:solidFill>
          <a:ln>
            <a:noFill/>
          </a:ln>
          <a:effectLst/>
        </p:spPr>
        <p:txBody>
          <a:bodyPr vert="horz" wrap="square" lIns="0" tIns="0" rIns="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30188" marR="0" lvl="0" indent="-230188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618FFD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146743"/>
      </p:ext>
    </p:extLst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B0820-C613-F545-B68D-B2FA92BF2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Citations to Summaries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817D3-B367-5342-9194-472792FFD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602" y="990600"/>
            <a:ext cx="8534400" cy="4800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Insert PubMed ID </a:t>
            </a:r>
            <a:r>
              <a:rPr lang="en-US" dirty="0"/>
              <a:t>button inserts |CITS: []| into the summary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 PubMed ID inside square brackets, e.g. |CITS: [1234556]|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Alternatively use </a:t>
            </a:r>
            <a:r>
              <a:rPr lang="en-US" dirty="0">
                <a:solidFill>
                  <a:srgbClr val="7030A0"/>
                </a:solidFill>
              </a:rPr>
              <a:t>Create/Search Citation</a:t>
            </a:r>
            <a:r>
              <a:rPr lang="en-US" dirty="0"/>
              <a:t> button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Search tab searches publications already in current </a:t>
            </a:r>
            <a:r>
              <a:rPr lang="en-US" dirty="0" err="1"/>
              <a:t>db</a:t>
            </a:r>
            <a:r>
              <a:rPr lang="en-US" dirty="0"/>
              <a:t> or in </a:t>
            </a:r>
            <a:r>
              <a:rPr lang="en-US" dirty="0" err="1"/>
              <a:t>MetaCyc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Create tab creates a new publication entry</a:t>
            </a:r>
          </a:p>
          <a:p>
            <a:pPr marL="1033463" lvl="1" indent="-342900"/>
            <a:r>
              <a:rPr lang="en-US" dirty="0"/>
              <a:t>If you supply a PubMed id, AGRICOLA id or DOI, other fields should fill in automatically</a:t>
            </a:r>
          </a:p>
          <a:p>
            <a:pPr marL="1033463" lvl="1" indent="-342900"/>
            <a:r>
              <a:rPr lang="en-US" dirty="0"/>
              <a:t>For non-PubMed citations, you must supply an id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2A48DF-478A-104F-9564-BD60A07D3F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4114800"/>
            <a:ext cx="4018402" cy="24399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5B0579-E0B5-7447-AF33-33DAEEF6E2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799" y="4114800"/>
            <a:ext cx="3543111" cy="253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51215"/>
      </p:ext>
    </p:extLst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E6B56-6871-D944-8DA6-E1D9E0104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Citations outside of summaries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CF734-5B85-CE46-892E-1A35BA89F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Enter PubMed id into citation text field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no PubMed id, enter some other unique id, e.g. </a:t>
            </a:r>
            <a:r>
              <a:rPr lang="en-US" dirty="0" err="1"/>
              <a:t>authorYY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no publication with that id exists yet in the database, you will be given the opportunity to search for or create it.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362952-01D6-0A47-B37E-5134D59326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625" y="3124200"/>
            <a:ext cx="7245350" cy="216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12411"/>
      </p:ext>
    </p:extLst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51A382E-4F41-4274-87E9-0318872742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609600" indent="-609600"/>
            <a:r>
              <a:rPr lang="en-US" altLang="en-US" dirty="0"/>
              <a:t>        Author Credits</a:t>
            </a: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33CFF7F4-9EE8-4E57-8A83-38776CE3F1CA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358774" y="1011071"/>
            <a:ext cx="8270876" cy="552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274320" rIns="0" bIns="91440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lnSpc>
                <a:spcPct val="100000"/>
              </a:lnSpc>
            </a:pPr>
            <a:r>
              <a:rPr lang="en-US" altLang="en-US" sz="1800" dirty="0">
                <a:solidFill>
                  <a:srgbClr val="000000"/>
                </a:solidFill>
              </a:rPr>
              <a:t>Author credit gives you credit for your work.</a:t>
            </a:r>
          </a:p>
          <a:p>
            <a:pPr marL="285750" indent="-285750">
              <a:lnSpc>
                <a:spcPct val="100000"/>
              </a:lnSpc>
            </a:pPr>
            <a:r>
              <a:rPr lang="en-US" altLang="en-US" sz="1800" dirty="0">
                <a:solidFill>
                  <a:srgbClr val="000000"/>
                </a:solidFill>
              </a:rPr>
              <a:t>Associating objects with their author makes it easy to find the objects you worked on.</a:t>
            </a:r>
          </a:p>
          <a:p>
            <a:pPr marL="285750" indent="-285750">
              <a:lnSpc>
                <a:spcPct val="100000"/>
              </a:lnSpc>
            </a:pPr>
            <a:r>
              <a:rPr lang="en-US" altLang="en-US" sz="1800" dirty="0">
                <a:solidFill>
                  <a:srgbClr val="000000"/>
                </a:solidFill>
              </a:rPr>
              <a:t>Author credit typically includes both individual curator and organization</a:t>
            </a:r>
          </a:p>
          <a:p>
            <a:pPr marL="1028700" lvl="1">
              <a:lnSpc>
                <a:spcPct val="100000"/>
              </a:lnSpc>
            </a:pPr>
            <a:r>
              <a:rPr lang="en-US" altLang="en-US" sz="1800" dirty="0">
                <a:solidFill>
                  <a:srgbClr val="000000"/>
                </a:solidFill>
              </a:rPr>
              <a:t>Organization objects cannot yet be created via the web editors</a:t>
            </a:r>
          </a:p>
          <a:p>
            <a:pPr marL="1028700" lvl="1">
              <a:lnSpc>
                <a:spcPct val="100000"/>
              </a:lnSpc>
            </a:pPr>
            <a:r>
              <a:rPr lang="en-US" altLang="en-US" sz="1800" dirty="0">
                <a:solidFill>
                  <a:srgbClr val="000000"/>
                </a:solidFill>
              </a:rPr>
              <a:t>If your organization is missing, let us know and we will add it.</a:t>
            </a:r>
          </a:p>
          <a:p>
            <a:pPr marL="285750" indent="-285750">
              <a:lnSpc>
                <a:spcPct val="100000"/>
              </a:lnSpc>
            </a:pPr>
            <a:r>
              <a:rPr lang="en-US" altLang="en-US" sz="1800" dirty="0">
                <a:solidFill>
                  <a:srgbClr val="000000"/>
                </a:solidFill>
              </a:rPr>
              <a:t>Types of credit: created, reviewed, revised, last-curated</a:t>
            </a:r>
          </a:p>
          <a:p>
            <a:pPr marL="285750" indent="-285750">
              <a:lnSpc>
                <a:spcPct val="100000"/>
              </a:lnSpc>
            </a:pPr>
            <a:r>
              <a:rPr lang="en-US" altLang="en-US" sz="1800" dirty="0">
                <a:solidFill>
                  <a:srgbClr val="000000"/>
                </a:solidFill>
              </a:rPr>
              <a:t>Many editors have sections at the bottom to specify credit</a:t>
            </a:r>
          </a:p>
          <a:p>
            <a:pPr marL="285750" indent="-285750">
              <a:lnSpc>
                <a:spcPct val="100000"/>
              </a:lnSpc>
            </a:pPr>
            <a:endParaRPr lang="en-US" altLang="en-US" sz="18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00000"/>
              </a:lnSpc>
            </a:pPr>
            <a:endParaRPr lang="en-US" altLang="en-US" sz="18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00000"/>
              </a:lnSpc>
            </a:pPr>
            <a:endParaRPr lang="en-US" altLang="en-US" sz="18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00000"/>
              </a:lnSpc>
            </a:pPr>
            <a:r>
              <a:rPr lang="en-US" altLang="en-US" sz="1800" dirty="0">
                <a:solidFill>
                  <a:srgbClr val="000000"/>
                </a:solidFill>
              </a:rPr>
              <a:t>Once you specify credit type, other fields will fill in automatically (but you can change curator and organization)</a:t>
            </a:r>
          </a:p>
          <a:p>
            <a:pPr marL="285750">
              <a:lnSpc>
                <a:spcPct val="100000"/>
              </a:lnSpc>
            </a:pPr>
            <a:endParaRPr lang="en-US" altLang="en-US" sz="18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00000"/>
              </a:lnSpc>
            </a:pPr>
            <a:endParaRPr lang="en-US" altLang="en-US" sz="18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pic>
        <p:nvPicPr>
          <p:cNvPr id="19465" name="Picture 10" descr="C:\Users\caspi\AppData\Local\Microsoft\Windows\Temporary Internet Files\Content.IE5\0O45CC0E\MC900415230[1].wmf">
            <a:extLst>
              <a:ext uri="{FF2B5EF4-FFF2-40B4-BE49-F238E27FC236}">
                <a16:creationId xmlns:a16="http://schemas.microsoft.com/office/drawing/2014/main" id="{9B4C5762-261C-40FE-BCF6-F5329EF26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5350" y="636588"/>
            <a:ext cx="1384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91B6D5-FD05-F146-BAE6-726CCCFD4D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200" y="3962400"/>
            <a:ext cx="5645150" cy="8604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35AA05-2392-CE4E-89E0-81EDCDEC362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200" y="5486400"/>
            <a:ext cx="6959600" cy="92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50146"/>
      </p:ext>
    </p:extLst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979DAEB9-BFC9-4CD3-95DE-0C15775D475C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2057400" y="1752600"/>
            <a:ext cx="5867400" cy="174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74320" rIns="0" bIns="91440"/>
          <a:lstStyle>
            <a:lvl1pPr marL="230188" indent="-230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00000"/>
              </a:lnSpc>
            </a:pPr>
            <a:r>
              <a:rPr lang="en-US" altLang="en-US" sz="7200" dirty="0">
                <a:solidFill>
                  <a:srgbClr val="000000"/>
                </a:solidFill>
                <a:latin typeface="Algerian" panose="04020705040A02060702" pitchFamily="82" charset="0"/>
              </a:rPr>
              <a:t>Proteins, Genes, RNAs</a:t>
            </a:r>
          </a:p>
        </p:txBody>
      </p:sp>
    </p:spTree>
    <p:extLst>
      <p:ext uri="{BB962C8B-B14F-4D97-AF65-F5344CB8AC3E}">
        <p14:creationId xmlns:p14="http://schemas.microsoft.com/office/powerpoint/2010/main" val="2165991198"/>
      </p:ext>
    </p:extLst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9C582B-2724-AC45-9EDF-283B37EBB9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824915"/>
            <a:ext cx="8730420" cy="5759228"/>
          </a:xfrm>
          <a:prstGeom prst="rect">
            <a:avLst/>
          </a:prstGeom>
        </p:spPr>
      </p:pic>
      <p:sp>
        <p:nvSpPr>
          <p:cNvPr id="37890" name="Rectangle 2">
            <a:extLst>
              <a:ext uri="{FF2B5EF4-FFF2-40B4-BE49-F238E27FC236}">
                <a16:creationId xmlns:a16="http://schemas.microsoft.com/office/drawing/2014/main" id="{34ECED0F-18E9-426A-B1F8-25071FE7C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protein editor</a:t>
            </a:r>
          </a:p>
        </p:txBody>
      </p:sp>
      <p:sp>
        <p:nvSpPr>
          <p:cNvPr id="37891" name="Text Box 15">
            <a:extLst>
              <a:ext uri="{FF2B5EF4-FFF2-40B4-BE49-F238E27FC236}">
                <a16:creationId xmlns:a16="http://schemas.microsoft.com/office/drawing/2014/main" id="{FF72EC36-E39F-4283-8291-6577B48713AB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6066842" y="626428"/>
            <a:ext cx="21496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91440">
            <a:spAutoFit/>
          </a:bodyPr>
          <a:lstStyle>
            <a:lvl1pPr marL="230188" indent="-230188">
              <a:spcBef>
                <a:spcPct val="20000"/>
              </a:spcBef>
              <a:buClr>
                <a:schemeClr val="accent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SzPct val="75000"/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</a:rPr>
              <a:t>(monomer version)</a:t>
            </a:r>
          </a:p>
        </p:txBody>
      </p:sp>
      <p:sp>
        <p:nvSpPr>
          <p:cNvPr id="37892" name="Text Box 16">
            <a:extLst>
              <a:ext uri="{FF2B5EF4-FFF2-40B4-BE49-F238E27FC236}">
                <a16:creationId xmlns:a16="http://schemas.microsoft.com/office/drawing/2014/main" id="{E5F2DF0C-0FDD-41A1-A778-EAAC82AE6289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307120" y="2288154"/>
            <a:ext cx="28773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91440">
            <a:spAutoFit/>
          </a:bodyPr>
          <a:lstStyle>
            <a:lvl1pPr marL="230188" indent="-230188">
              <a:spcBef>
                <a:spcPct val="20000"/>
              </a:spcBef>
              <a:buClr>
                <a:schemeClr val="accent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SzPct val="75000"/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</a:rPr>
              <a:t>(protein complex version)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A150D28-5E7D-4343-8E78-AF419BF99C4A}"/>
              </a:ext>
            </a:extLst>
          </p:cNvPr>
          <p:cNvSpPr/>
          <p:nvPr/>
        </p:nvSpPr>
        <p:spPr bwMode="auto">
          <a:xfrm>
            <a:off x="3258391" y="971245"/>
            <a:ext cx="1524000" cy="609600"/>
          </a:xfrm>
          <a:prstGeom prst="ellipse">
            <a:avLst/>
          </a:prstGeom>
          <a:noFill/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30188" marR="0" indent="-230188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B6C9B1-9C24-6D4C-ABC7-081013A5D0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47" y="2576096"/>
            <a:ext cx="9000853" cy="559220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0531EB7-EF97-4CC0-8074-D471A1ED4CF4}"/>
              </a:ext>
            </a:extLst>
          </p:cNvPr>
          <p:cNvSpPr/>
          <p:nvPr/>
        </p:nvSpPr>
        <p:spPr bwMode="auto">
          <a:xfrm>
            <a:off x="0" y="2677319"/>
            <a:ext cx="1828800" cy="773135"/>
          </a:xfrm>
          <a:prstGeom prst="ellipse">
            <a:avLst/>
          </a:prstGeom>
          <a:noFill/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30188" marR="0" indent="-230188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994F5-BB53-BE4A-9E35-2741DF14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 vs Web-based tools for PGDBs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C4072-4E67-7C48-A93D-62358F06C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893" y="1163877"/>
            <a:ext cx="7696200" cy="4800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PGDB Creation is via </a:t>
            </a:r>
            <a:r>
              <a:rPr lang="en-US" dirty="0" err="1">
                <a:solidFill>
                  <a:srgbClr val="000000"/>
                </a:solidFill>
              </a:rPr>
              <a:t>PathoLogic</a:t>
            </a:r>
            <a:r>
              <a:rPr lang="en-US" dirty="0">
                <a:solidFill>
                  <a:srgbClr val="000000"/>
                </a:solidFill>
              </a:rPr>
              <a:t>, which currently only runs as a desktop-based application</a:t>
            </a:r>
          </a:p>
          <a:p>
            <a:pPr marL="917574" lvl="1"/>
            <a:r>
              <a:rPr lang="en-US" dirty="0"/>
              <a:t>This includes various manual refinement tools, which may group many changes of a similar type together.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PGDB Navigator can run as either desktop or web application (</a:t>
            </a:r>
            <a:r>
              <a:rPr lang="en-US" dirty="0" err="1">
                <a:solidFill>
                  <a:srgbClr val="000000"/>
                </a:solidFill>
              </a:rPr>
              <a:t>BioCyc.org</a:t>
            </a:r>
            <a:r>
              <a:rPr lang="en-US" dirty="0">
                <a:solidFill>
                  <a:srgbClr val="000000"/>
                </a:solidFill>
              </a:rPr>
              <a:t> or local server)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PGDB Editors support editing of individual data objects via either desktop or web (</a:t>
            </a:r>
            <a:r>
              <a:rPr lang="en-US" dirty="0" err="1">
                <a:solidFill>
                  <a:srgbClr val="000000"/>
                </a:solidFill>
              </a:rPr>
              <a:t>BioCyc</a:t>
            </a:r>
            <a:r>
              <a:rPr lang="en-US" dirty="0">
                <a:solidFill>
                  <a:srgbClr val="000000"/>
                </a:solidFill>
              </a:rPr>
              <a:t> curation server)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PGDB Maintenance and other tasks currently only available through the desktop application</a:t>
            </a:r>
          </a:p>
          <a:p>
            <a:pPr marL="917574" lvl="1"/>
            <a:r>
              <a:rPr lang="en-US" dirty="0"/>
              <a:t>Consistency checking</a:t>
            </a:r>
          </a:p>
          <a:p>
            <a:pPr marL="917574" lvl="1"/>
            <a:r>
              <a:rPr lang="en-US" dirty="0">
                <a:solidFill>
                  <a:srgbClr val="000000"/>
                </a:solidFill>
              </a:rPr>
              <a:t>Upgrading for new versions of </a:t>
            </a:r>
            <a:r>
              <a:rPr lang="en-US" dirty="0" err="1">
                <a:solidFill>
                  <a:srgbClr val="000000"/>
                </a:solidFill>
              </a:rPr>
              <a:t>MetaCyc</a:t>
            </a:r>
            <a:endParaRPr lang="en-US" dirty="0">
              <a:solidFill>
                <a:srgbClr val="000000"/>
              </a:solidFill>
            </a:endParaRPr>
          </a:p>
          <a:p>
            <a:pPr marL="917574" lvl="1"/>
            <a:r>
              <a:rPr lang="en-US" dirty="0"/>
              <a:t>Bulk imports (e.g. gene essentiality or phenotype microarray data)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881460"/>
      </p:ext>
    </p:extLst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23FF7E0F-2BF7-4DD1-B3B5-464428C204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Protein Editor – first tab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44D716D-C4A5-4194-99D7-CC19E35DA225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52400" y="1748763"/>
            <a:ext cx="3352800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74320" rIns="0" bIns="91440">
            <a:spAutoFit/>
          </a:bodyPr>
          <a:lstStyle>
            <a:lvl1pPr marL="230188" indent="-230188">
              <a:spcBef>
                <a:spcPct val="20000"/>
              </a:spcBef>
              <a:buClr>
                <a:schemeClr val="accent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SzPct val="75000"/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Enzyme </a:t>
            </a:r>
            <a:r>
              <a:rPr lang="en-US" altLang="en-US">
                <a:solidFill>
                  <a:srgbClr val="000000"/>
                </a:solidFill>
              </a:rPr>
              <a:t>or protein </a:t>
            </a:r>
            <a:r>
              <a:rPr lang="en-US" altLang="en-US" dirty="0">
                <a:solidFill>
                  <a:srgbClr val="000000"/>
                </a:solidFill>
              </a:rPr>
              <a:t>name</a:t>
            </a:r>
          </a:p>
          <a:p>
            <a:pPr>
              <a:lnSpc>
                <a:spcPct val="80000"/>
              </a:lnSpc>
              <a:buSzPct val="75000"/>
              <a:buFontTx/>
              <a:buChar char="•"/>
            </a:pPr>
            <a:endParaRPr lang="en-US" altLang="en-US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SzPct val="75000"/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Evidence code for non-enzyme proteins</a:t>
            </a:r>
          </a:p>
          <a:p>
            <a:pPr>
              <a:lnSpc>
                <a:spcPct val="80000"/>
              </a:lnSpc>
              <a:buSzPct val="75000"/>
              <a:buFontTx/>
              <a:buChar char="•"/>
            </a:pPr>
            <a:endParaRPr lang="en-US" altLang="en-US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SzPct val="75000"/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links to other databases</a:t>
            </a:r>
          </a:p>
          <a:p>
            <a:pPr>
              <a:lnSpc>
                <a:spcPct val="80000"/>
              </a:lnSpc>
              <a:buSzPct val="75000"/>
              <a:buFontTx/>
              <a:buChar char="•"/>
            </a:pPr>
            <a:endParaRPr lang="en-US" altLang="en-US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SzPct val="75000"/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experimental MW and any useful info that may apply (GO terms, features, copy number </a:t>
            </a:r>
            <a:r>
              <a:rPr lang="en-US" altLang="en-US" dirty="0" err="1">
                <a:solidFill>
                  <a:srgbClr val="000000"/>
                </a:solidFill>
              </a:rPr>
              <a:t>etc</a:t>
            </a:r>
            <a:r>
              <a:rPr lang="en-US" altLang="en-US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9125E8-057A-6740-8DF4-509F09945F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990600"/>
            <a:ext cx="8364255" cy="5517679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3379D240-A0CF-48CC-9532-95A013E70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82000" cy="1143000"/>
          </a:xfrm>
        </p:spPr>
        <p:txBody>
          <a:bodyPr/>
          <a:lstStyle/>
          <a:p>
            <a:r>
              <a:rPr lang="en-US" altLang="en-US" dirty="0"/>
              <a:t>Protein Editor - subunits tab (for complexes)</a:t>
            </a:r>
          </a:p>
        </p:txBody>
      </p:sp>
      <p:sp>
        <p:nvSpPr>
          <p:cNvPr id="39939" name="Rectangle 7">
            <a:extLst>
              <a:ext uri="{FF2B5EF4-FFF2-40B4-BE49-F238E27FC236}">
                <a16:creationId xmlns:a16="http://schemas.microsoft.com/office/drawing/2014/main" id="{C4565FAB-4AEA-4D09-B418-A6390975E1B3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508348" y="838200"/>
            <a:ext cx="80772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274320" rIns="0" bIns="91440">
            <a:spAutoFit/>
          </a:bodyPr>
          <a:lstStyle>
            <a:lvl1pPr marL="230188" indent="-230188">
              <a:spcBef>
                <a:spcPct val="20000"/>
              </a:spcBef>
              <a:buClr>
                <a:schemeClr val="accent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80000"/>
              </a:lnSpc>
              <a:buSzPct val="75000"/>
            </a:pPr>
            <a:endParaRPr lang="en-US" altLang="en-US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SzPct val="75000"/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Specify </a:t>
            </a:r>
            <a:r>
              <a:rPr lang="en-US" altLang="en-US" dirty="0" err="1">
                <a:solidFill>
                  <a:srgbClr val="000000"/>
                </a:solidFill>
              </a:rPr>
              <a:t>UniProt</a:t>
            </a:r>
            <a:r>
              <a:rPr lang="en-US" altLang="en-US" dirty="0">
                <a:solidFill>
                  <a:srgbClr val="000000"/>
                </a:solidFill>
              </a:rPr>
              <a:t> ID or links to other databases</a:t>
            </a:r>
          </a:p>
          <a:p>
            <a:pPr>
              <a:lnSpc>
                <a:spcPct val="80000"/>
              </a:lnSpc>
              <a:buSzPct val="75000"/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Specify experimental MW and any useful info that may apply (GO terms, features, copy number)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E8B23-72BB-EB47-A139-2E95FFD4F0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209800"/>
            <a:ext cx="6400799" cy="4344132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A08D8999-14B2-417A-B3CF-D5CD4934C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dirty="0"/>
              <a:t>      Protein Editor - enzymatic activity tab</a:t>
            </a:r>
          </a:p>
        </p:txBody>
      </p:sp>
      <p:sp>
        <p:nvSpPr>
          <p:cNvPr id="40963" name="AutoShape 8">
            <a:extLst>
              <a:ext uri="{FF2B5EF4-FFF2-40B4-BE49-F238E27FC236}">
                <a16:creationId xmlns:a16="http://schemas.microsoft.com/office/drawing/2014/main" id="{CBD16B4C-98D4-4E9F-919E-66C042A96413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3429000" y="4343400"/>
            <a:ext cx="304800" cy="609600"/>
          </a:xfrm>
          <a:prstGeom prst="lef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000000"/>
              </a:gs>
              <a:gs pos="50000">
                <a:srgbClr val="8FF26C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274320" rIns="0" bIns="91440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69766A-439E-2142-95BB-4147F183E5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359515"/>
            <a:ext cx="2876550" cy="31869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D39A05-F130-F54F-B261-27109ECF73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7635" y="860158"/>
            <a:ext cx="6840831" cy="4365312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562C1-AF79-497A-9690-9FAD40C33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enzymatic activities are represented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502A0-42DE-437F-809F-A9A9B596E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524000"/>
            <a:ext cx="7696200" cy="838200"/>
          </a:xfrm>
        </p:spPr>
        <p:txBody>
          <a:bodyPr/>
          <a:lstStyle/>
          <a:p>
            <a:pPr marL="0" indent="0"/>
            <a:r>
              <a:rPr lang="en-US" dirty="0">
                <a:solidFill>
                  <a:srgbClr val="000000"/>
                </a:solidFill>
              </a:rPr>
              <a:t>Each enzymatic activity is defined by a new database object that points to an enzyme and a reaction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A2B3341-9B8A-4942-B9A8-119CF56038B9}"/>
              </a:ext>
            </a:extLst>
          </p:cNvPr>
          <p:cNvSpPr/>
          <p:nvPr/>
        </p:nvSpPr>
        <p:spPr bwMode="auto">
          <a:xfrm>
            <a:off x="2971800" y="2895600"/>
            <a:ext cx="1447800" cy="6858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30188" marR="0" indent="-230188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E809A55-5057-4483-8955-280DBBC6ACEB}"/>
              </a:ext>
            </a:extLst>
          </p:cNvPr>
          <p:cNvGrpSpPr/>
          <p:nvPr/>
        </p:nvGrpSpPr>
        <p:grpSpPr>
          <a:xfrm>
            <a:off x="990600" y="2514600"/>
            <a:ext cx="6781800" cy="1066800"/>
            <a:chOff x="990600" y="3048000"/>
            <a:chExt cx="6781800" cy="10668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698CF9F-0BC8-4DA1-88A0-50DF271FB667}"/>
                </a:ext>
              </a:extLst>
            </p:cNvPr>
            <p:cNvSpPr/>
            <p:nvPr/>
          </p:nvSpPr>
          <p:spPr bwMode="auto">
            <a:xfrm>
              <a:off x="3352800" y="3124200"/>
              <a:ext cx="2209800" cy="990600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9144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230188" marR="0" indent="-230188" algn="l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l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A881750-2BFD-4023-81B6-48C8F363A07F}"/>
                </a:ext>
              </a:extLst>
            </p:cNvPr>
            <p:cNvSpPr/>
            <p:nvPr/>
          </p:nvSpPr>
          <p:spPr bwMode="auto">
            <a:xfrm>
              <a:off x="3352800" y="3048000"/>
              <a:ext cx="152400" cy="76200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9144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230188" marR="0" indent="-230188" algn="l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l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12948B1-0963-48D4-A29E-EDC4BC1BBEC4}"/>
                </a:ext>
              </a:extLst>
            </p:cNvPr>
            <p:cNvSpPr/>
            <p:nvPr/>
          </p:nvSpPr>
          <p:spPr bwMode="auto">
            <a:xfrm>
              <a:off x="3429000" y="3283030"/>
              <a:ext cx="1905000" cy="749141"/>
            </a:xfrm>
            <a:prstGeom prst="roundRect">
              <a:avLst/>
            </a:prstGeom>
            <a:solidFill>
              <a:schemeClr val="accent1">
                <a:alpha val="54000"/>
              </a:schemeClr>
            </a:solidFill>
            <a:ln w="12700" cap="flat" cmpd="sng" algn="ctr">
              <a:solidFill>
                <a:schemeClr val="accent1">
                  <a:lumMod val="40000"/>
                  <a:lumOff val="60000"/>
                  <a:alpha val="3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91440" rIns="0" bIns="9144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R="0" algn="ctr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enzymatic activity frame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05F7B8C-D7F5-4FAA-89A5-0AFFC47A1764}"/>
                </a:ext>
              </a:extLst>
            </p:cNvPr>
            <p:cNvSpPr/>
            <p:nvPr/>
          </p:nvSpPr>
          <p:spPr bwMode="auto">
            <a:xfrm>
              <a:off x="990600" y="3283031"/>
              <a:ext cx="1905000" cy="749140"/>
            </a:xfrm>
            <a:prstGeom prst="roundRect">
              <a:avLst/>
            </a:prstGeom>
            <a:solidFill>
              <a:srgbClr val="FFC000">
                <a:alpha val="54000"/>
              </a:srgbClr>
            </a:solidFill>
            <a:ln w="12700" cap="flat" cmpd="sng" algn="ctr">
              <a:solidFill>
                <a:schemeClr val="accent1">
                  <a:lumMod val="40000"/>
                  <a:lumOff val="60000"/>
                  <a:alpha val="3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91440" rIns="0" bIns="9144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R="0" algn="ctr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enzyme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57573E5-BE67-4736-B420-87EDF635006B}"/>
                </a:ext>
              </a:extLst>
            </p:cNvPr>
            <p:cNvSpPr/>
            <p:nvPr/>
          </p:nvSpPr>
          <p:spPr bwMode="auto">
            <a:xfrm>
              <a:off x="5867400" y="3283031"/>
              <a:ext cx="1905000" cy="749140"/>
            </a:xfrm>
            <a:prstGeom prst="roundRect">
              <a:avLst/>
            </a:prstGeom>
            <a:solidFill>
              <a:srgbClr val="349E0E">
                <a:alpha val="54000"/>
              </a:srgbClr>
            </a:solidFill>
            <a:ln w="12700" cap="flat" cmpd="sng" algn="ctr">
              <a:solidFill>
                <a:schemeClr val="accent1">
                  <a:lumMod val="40000"/>
                  <a:lumOff val="60000"/>
                  <a:alpha val="3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91440" rIns="0" bIns="9144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R="0" algn="ctr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reaction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1EE15B39-7AC0-441E-9694-861682BB1EA4}"/>
                </a:ext>
              </a:extLst>
            </p:cNvPr>
            <p:cNvSpPr/>
            <p:nvPr/>
          </p:nvSpPr>
          <p:spPr bwMode="auto">
            <a:xfrm>
              <a:off x="5410200" y="3543300"/>
              <a:ext cx="381000" cy="228600"/>
            </a:xfrm>
            <a:prstGeom prst="rightArrow">
              <a:avLst/>
            </a:prstGeom>
            <a:solidFill>
              <a:srgbClr val="FA0A04"/>
            </a:solidFill>
            <a:ln>
              <a:noFill/>
            </a:ln>
            <a:effectLst/>
          </p:spPr>
          <p:txBody>
            <a:bodyPr vert="horz" wrap="none" lIns="0" tIns="0" rIns="0" bIns="9144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30188" marR="0" indent="-230188" algn="l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l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E39C60AA-C845-4D63-866F-7CE3E717A638}"/>
                </a:ext>
              </a:extLst>
            </p:cNvPr>
            <p:cNvSpPr/>
            <p:nvPr/>
          </p:nvSpPr>
          <p:spPr bwMode="auto">
            <a:xfrm flipH="1">
              <a:off x="2971800" y="3541081"/>
              <a:ext cx="381000" cy="228600"/>
            </a:xfrm>
            <a:prstGeom prst="rightArrow">
              <a:avLst/>
            </a:prstGeom>
            <a:solidFill>
              <a:srgbClr val="FA0A04"/>
            </a:solidFill>
            <a:ln>
              <a:noFill/>
            </a:ln>
            <a:effectLst/>
          </p:spPr>
          <p:txBody>
            <a:bodyPr vert="horz" wrap="none" lIns="0" tIns="0" rIns="0" bIns="9144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30188" marR="0" indent="-230188" algn="l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l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C3338FD-884A-4F54-BA70-6593682E6C71}"/>
              </a:ext>
            </a:extLst>
          </p:cNvPr>
          <p:cNvSpPr txBox="1">
            <a:spLocks/>
          </p:cNvSpPr>
          <p:nvPr/>
        </p:nvSpPr>
        <p:spPr bwMode="blackWhite">
          <a:xfrm>
            <a:off x="876302" y="3968830"/>
            <a:ext cx="7696200" cy="197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3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Font typeface="Arial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2pPr>
            <a:lvl3pPr marL="798513" indent="79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147763" indent="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1487488" indent="4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5pPr>
            <a:lvl6pPr marL="2178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635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092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549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The enzymatic activity object is a frame, like everything else in the database. It’s frame ID is in the form ENZRXN-XXX</a:t>
            </a:r>
          </a:p>
          <a:p>
            <a:endParaRPr lang="en-US" kern="0" dirty="0"/>
          </a:p>
          <a:p>
            <a:r>
              <a:rPr lang="en-US" kern="0" dirty="0"/>
              <a:t>Enzymatic activities also have a common name and potential synonyms (e.g. 2-oxoglutarate synthase)</a:t>
            </a:r>
          </a:p>
        </p:txBody>
      </p:sp>
    </p:spTree>
    <p:extLst>
      <p:ext uri="{BB962C8B-B14F-4D97-AF65-F5344CB8AC3E}">
        <p14:creationId xmlns:p14="http://schemas.microsoft.com/office/powerpoint/2010/main" val="2328994821"/>
      </p:ext>
    </p:extLst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88751-B490-4119-BF10-BD657D1F1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8382000" cy="1143000"/>
          </a:xfrm>
        </p:spPr>
        <p:txBody>
          <a:bodyPr/>
          <a:lstStyle/>
          <a:p>
            <a:r>
              <a:rPr lang="en-US" sz="2800" dirty="0"/>
              <a:t>Correct assignment of reactions to enzymes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0DD321-1388-4002-A19F-39182296E4E7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457200" y="1219200"/>
            <a:ext cx="8001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6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Font typeface="Arial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2pPr>
            <a:lvl3pPr marL="1035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377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1720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5pPr>
            <a:lvl6pPr marL="2178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635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092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549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altLang="en-US" kern="0" dirty="0">
                <a:solidFill>
                  <a:srgbClr val="000000"/>
                </a:solidFill>
              </a:rPr>
              <a:t>After running </a:t>
            </a:r>
            <a:r>
              <a:rPr lang="en-US" altLang="en-US" kern="0" dirty="0" err="1">
                <a:solidFill>
                  <a:srgbClr val="000000"/>
                </a:solidFill>
              </a:rPr>
              <a:t>PathoLogic</a:t>
            </a:r>
            <a:r>
              <a:rPr lang="en-US" altLang="en-US" kern="0" dirty="0">
                <a:solidFill>
                  <a:srgbClr val="000000"/>
                </a:solidFill>
              </a:rPr>
              <a:t>, some enzymes will be assigned to reactions incorrectly. A curator needs to remove incorrect assignments and attach correct ones.</a:t>
            </a:r>
          </a:p>
          <a:p>
            <a:pPr marL="0" indent="0"/>
            <a:endParaRPr lang="en-US" altLang="en-US" kern="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E54D8C-6EEF-0C4C-B9D7-4973BDE8F0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636" y="2362200"/>
            <a:ext cx="6914593" cy="4191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66EFB2B-F9C9-BC41-B7C5-7F43360B252E}"/>
              </a:ext>
            </a:extLst>
          </p:cNvPr>
          <p:cNvSpPr/>
          <p:nvPr/>
        </p:nvSpPr>
        <p:spPr bwMode="auto">
          <a:xfrm>
            <a:off x="586636" y="2590800"/>
            <a:ext cx="1066800" cy="304800"/>
          </a:xfrm>
          <a:prstGeom prst="ellipse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30188" marR="0" indent="-230188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4E5460-0CD8-D240-A25F-4EF506CDBA34}"/>
              </a:ext>
            </a:extLst>
          </p:cNvPr>
          <p:cNvSpPr/>
          <p:nvPr/>
        </p:nvSpPr>
        <p:spPr bwMode="auto">
          <a:xfrm>
            <a:off x="6379515" y="6188901"/>
            <a:ext cx="1066800" cy="304800"/>
          </a:xfrm>
          <a:prstGeom prst="ellipse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30188" marR="0" indent="-230188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970580"/>
      </p:ext>
    </p:extLst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D01E59C-E33D-41DC-9D3C-4E10535F9E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Adding an Enzymatic Activity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CFD7CDA7-AFFC-4467-A489-FB6551A3F2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799"/>
            <a:ext cx="8153400" cy="2971801"/>
          </a:xfrm>
          <a:noFill/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0000"/>
                </a:solidFill>
              </a:rPr>
              <a:t>Add New Activity button in Enzymatic Activity tab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0000"/>
                </a:solidFill>
              </a:rPr>
              <a:t>Find frame ID of reaction to add. Reaction must already exist either in current DB or in </a:t>
            </a:r>
            <a:r>
              <a:rPr lang="en-US" altLang="en-US" sz="1800" dirty="0" err="1">
                <a:solidFill>
                  <a:srgbClr val="000000"/>
                </a:solidFill>
              </a:rPr>
              <a:t>MetaCyc</a:t>
            </a:r>
            <a:r>
              <a:rPr lang="en-US" altLang="en-US" sz="1800" dirty="0">
                <a:solidFill>
                  <a:srgbClr val="000000"/>
                </a:solidFill>
              </a:rPr>
              <a:t>, so it if it does not, you must create it first.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0000"/>
                </a:solidFill>
              </a:rPr>
              <a:t>If enzyme already has other activities, you have the option to copy data from existing activity.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0000"/>
                </a:solidFill>
              </a:rPr>
              <a:t>You must supply an enzyme activity name for the new activity.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23DA389-1E92-4B2A-A935-B369928A6AE8}"/>
              </a:ext>
            </a:extLst>
          </p:cNvPr>
          <p:cNvSpPr txBox="1">
            <a:spLocks/>
          </p:cNvSpPr>
          <p:nvPr/>
        </p:nvSpPr>
        <p:spPr bwMode="blackWhite">
          <a:xfrm>
            <a:off x="3256626" y="4800601"/>
            <a:ext cx="5410199" cy="130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3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Font typeface="Arial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2pPr>
            <a:lvl3pPr marL="798513" indent="79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147763" indent="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1487488" indent="4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5pPr>
            <a:lvl6pPr marL="2178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635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092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549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2A7D8A-4CE3-4C4A-8E3D-324FF01DB0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" y="3546764"/>
            <a:ext cx="7467600" cy="1701831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3379D240-A0CF-48CC-9532-95A013E70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82000" cy="1143000"/>
          </a:xfrm>
        </p:spPr>
        <p:txBody>
          <a:bodyPr/>
          <a:lstStyle/>
          <a:p>
            <a:r>
              <a:rPr lang="en-US" altLang="en-US" dirty="0"/>
              <a:t>Protein Editor – genes tab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52FBE8-862C-1542-900E-1613512008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990600"/>
            <a:ext cx="8458200" cy="523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51973"/>
      </p:ext>
    </p:extLst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2B72B-05DF-1F4A-8FFE-DF8FD1141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RNA Editor, Gene Editor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DAF5D-0DB5-D344-820C-3587A5C8F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066800"/>
            <a:ext cx="3200400" cy="5257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The RNA Editor is similar to the Protein Editor, except that the initial tab is for the RNA.</a:t>
            </a: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The Gene Editor is equivalent to the gene tab of the Protein or RNA Editor. It is for genes that lack products, e.g. pseudogenes.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6176BD-1D99-EC4B-B171-8B8FFBAA86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2263" y="878566"/>
            <a:ext cx="4973137" cy="26624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5CC573-D8FE-F642-A651-20116D1F48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4922" y="3771378"/>
            <a:ext cx="4876800" cy="268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70409"/>
      </p:ext>
    </p:extLst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608E4-6C66-EC44-B5E2-925FA023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New Gene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F2304-8517-0B4B-B2DB-728C26F7F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To create a new gene that has a protein or RNA product, use </a:t>
            </a:r>
            <a:r>
              <a:rPr lang="en-US" dirty="0">
                <a:solidFill>
                  <a:srgbClr val="7030A0"/>
                </a:solidFill>
              </a:rPr>
              <a:t>Edit -&gt; Create Protein or RNA</a:t>
            </a:r>
            <a:endParaRPr lang="en-US" dirty="0">
              <a:solidFill>
                <a:srgbClr val="000000"/>
              </a:solidFill>
            </a:endParaRPr>
          </a:p>
          <a:p>
            <a:pPr marL="917574" lvl="1"/>
            <a:r>
              <a:rPr lang="en-US" dirty="0"/>
              <a:t>Create the gene and its product then use Protein or RNA Editor to edit both</a:t>
            </a:r>
          </a:p>
          <a:p>
            <a:pPr marL="342900"/>
            <a:endParaRPr lang="en-US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To create a gene that lacks a product, i.e. a pseudogene, use </a:t>
            </a:r>
            <a:r>
              <a:rPr lang="en-US" dirty="0">
                <a:solidFill>
                  <a:srgbClr val="7030A0"/>
                </a:solidFill>
              </a:rPr>
              <a:t>Edit -&gt; Create Pseudogene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38839"/>
      </p:ext>
    </p:extLst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979DAEB9-BFC9-4CD3-95DE-0C15775D475C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990600" y="1828800"/>
            <a:ext cx="7010400" cy="174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74320" rIns="0" bIns="91440"/>
          <a:lstStyle>
            <a:lvl1pPr marL="230188" indent="-230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00000"/>
              </a:lnSpc>
            </a:pPr>
            <a:r>
              <a:rPr lang="en-US" altLang="en-US" sz="7200" dirty="0">
                <a:solidFill>
                  <a:srgbClr val="000000"/>
                </a:solidFill>
                <a:latin typeface="Algerian" panose="04020705040A02060702" pitchFamily="82" charset="0"/>
              </a:rPr>
              <a:t>Protein Complexes</a:t>
            </a:r>
          </a:p>
        </p:txBody>
      </p:sp>
    </p:spTree>
    <p:extLst>
      <p:ext uri="{BB962C8B-B14F-4D97-AF65-F5344CB8AC3E}">
        <p14:creationId xmlns:p14="http://schemas.microsoft.com/office/powerpoint/2010/main" val="3008248191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2CF13-8A5F-4111-B1C9-99F07B162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BioCyc</a:t>
            </a:r>
            <a:r>
              <a:rPr lang="en-US" dirty="0"/>
              <a:t> Curation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0AC56-3D2A-4169-8710-92BC4CEE7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6299"/>
            <a:ext cx="7696200" cy="4800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err="1">
                <a:solidFill>
                  <a:srgbClr val="000000"/>
                </a:solidFill>
              </a:rPr>
              <a:t>BioCyc</a:t>
            </a:r>
            <a:r>
              <a:rPr lang="en-US" dirty="0">
                <a:solidFill>
                  <a:srgbClr val="000000"/>
                </a:solidFill>
              </a:rPr>
              <a:t> curation server is available at </a:t>
            </a:r>
            <a:r>
              <a:rPr lang="en-US" dirty="0">
                <a:solidFill>
                  <a:srgbClr val="000000"/>
                </a:solidFill>
                <a:hlinkClick r:id="rId3"/>
              </a:rPr>
              <a:t>https://biocyc-curation.ai.sri.com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Contains only PGDBs under active curation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Only preauthorized users can edit</a:t>
            </a:r>
          </a:p>
          <a:p>
            <a:pPr marL="917574" lvl="1"/>
            <a:r>
              <a:rPr lang="en-US" dirty="0"/>
              <a:t>To apply for access, email </a:t>
            </a:r>
            <a:r>
              <a:rPr lang="en-US" dirty="0" err="1"/>
              <a:t>biocyc-support@ai.sri.com</a:t>
            </a:r>
            <a:r>
              <a:rPr lang="en-US" dirty="0"/>
              <a:t>.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Log in using the same account you use to access </a:t>
            </a:r>
            <a:r>
              <a:rPr lang="en-US" dirty="0" err="1">
                <a:solidFill>
                  <a:srgbClr val="000000"/>
                </a:solidFill>
              </a:rPr>
              <a:t>BioCyc.org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917574" lvl="1"/>
            <a:r>
              <a:rPr lang="en-US" dirty="0"/>
              <a:t>If you have trouble logging in, try clearing your cookies or opening an incognito browser session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Authorized editors should see an additional Edit menu</a:t>
            </a:r>
          </a:p>
          <a:p>
            <a:pPr marL="917574" lvl="1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5CDDEC-04ED-4840-82F2-5F4510B3FE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4495800"/>
            <a:ext cx="6324600" cy="458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66396"/>
      </p:ext>
    </p:extLst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FE699-5D82-7044-B093-F7D58D93D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 Subunit Structure Editor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56966-9403-1D49-B5CC-4B9A2669F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62" y="1143000"/>
            <a:ext cx="8147137" cy="4800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To edit an existing protein complex, or to convert a protein monomer to a multimer, use </a:t>
            </a:r>
            <a:r>
              <a:rPr lang="en-US" dirty="0">
                <a:solidFill>
                  <a:srgbClr val="7030A0"/>
                </a:solidFill>
              </a:rPr>
              <a:t>Protein Subunit Structure Editor </a:t>
            </a:r>
            <a:r>
              <a:rPr lang="en-US" dirty="0">
                <a:solidFill>
                  <a:srgbClr val="000000"/>
                </a:solidFill>
              </a:rPr>
              <a:t>command in Operations menu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To create a new </a:t>
            </a:r>
            <a:r>
              <a:rPr lang="en-US" dirty="0" err="1">
                <a:solidFill>
                  <a:srgbClr val="000000"/>
                </a:solidFill>
              </a:rPr>
              <a:t>heteromultimer</a:t>
            </a:r>
            <a:r>
              <a:rPr lang="en-US" dirty="0">
                <a:solidFill>
                  <a:srgbClr val="000000"/>
                </a:solidFill>
              </a:rPr>
              <a:t>, use </a:t>
            </a:r>
            <a:r>
              <a:rPr lang="en-US" dirty="0">
                <a:solidFill>
                  <a:srgbClr val="7030A0"/>
                </a:solidFill>
              </a:rPr>
              <a:t>Edit -&gt; Create Protein or RNA</a:t>
            </a:r>
          </a:p>
          <a:p>
            <a:pPr marL="917574" lvl="1"/>
            <a:r>
              <a:rPr lang="en-US" dirty="0"/>
              <a:t>Specify type (e.g. protein complex) and number of distinct subunits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72C4CD-689D-6548-A2CD-0C2E78A691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698" y="3352800"/>
            <a:ext cx="6790686" cy="301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13945"/>
      </p:ext>
    </p:extLst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BD6E7-A60C-DB41-B112-8EC402C33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 Subunit Structure Editor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93366-6FBE-6047-9FC8-E0C11942D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791" y="939207"/>
            <a:ext cx="8305800" cy="33569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Enter subunit names or ids for either genes or proteins, using autocomplete</a:t>
            </a:r>
          </a:p>
          <a:p>
            <a:pPr marL="917574" lvl="1"/>
            <a:r>
              <a:rPr lang="en-US" dirty="0"/>
              <a:t>Status column indicates whether a component already exists or needs to be created</a:t>
            </a:r>
          </a:p>
          <a:p>
            <a:pPr marL="917574" lvl="1"/>
            <a:r>
              <a:rPr lang="en-US" dirty="0"/>
              <a:t>Software will automatically fill in missing fields (protein or gene name) for components that already exist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If a subunit is itself a subcomplex, check Complex?, and specify its number of subunits,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Specify names and coefficients, as needed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081418-EB9A-7D41-8671-3B1171D2B4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114800"/>
            <a:ext cx="7620000" cy="13447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2D1B17-31FA-B545-B5CF-C68F35FA90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4941" y="5425059"/>
            <a:ext cx="3803650" cy="117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90782"/>
      </p:ext>
    </p:extLst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979DAEB9-BFC9-4CD3-95DE-0C15775D475C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2057400" y="1752600"/>
            <a:ext cx="5867400" cy="174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74320" rIns="0" bIns="91440"/>
          <a:lstStyle>
            <a:lvl1pPr marL="230188" indent="-230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00000"/>
              </a:lnSpc>
            </a:pPr>
            <a:r>
              <a:rPr lang="en-US" altLang="en-US" sz="7200" dirty="0">
                <a:solidFill>
                  <a:srgbClr val="000000"/>
                </a:solidFill>
                <a:latin typeface="Algerian" panose="04020705040A02060702" pitchFamily="82" charset="0"/>
              </a:rPr>
              <a:t>Reactions</a:t>
            </a:r>
          </a:p>
        </p:txBody>
      </p:sp>
    </p:spTree>
    <p:extLst>
      <p:ext uri="{BB962C8B-B14F-4D97-AF65-F5344CB8AC3E}">
        <p14:creationId xmlns:p14="http://schemas.microsoft.com/office/powerpoint/2010/main" val="2936743519"/>
      </p:ext>
    </p:extLst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BB7F7A7-E79B-4370-93C0-75FC330976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Reaction Editor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50759927-4963-4FA0-908F-4BFDF73519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3396" y="1596686"/>
            <a:ext cx="3505200" cy="4343400"/>
          </a:xfrm>
        </p:spPr>
        <p:txBody>
          <a:bodyPr/>
          <a:lstStyle/>
          <a:p>
            <a:pPr marL="285750" indent="-228600">
              <a:tabLst>
                <a:tab pos="285750" algn="l"/>
              </a:tabLst>
              <a:defRPr/>
            </a:pPr>
            <a:r>
              <a:rPr lang="en-US" altLang="en-US" sz="1800" dirty="0"/>
              <a:t>	</a:t>
            </a:r>
            <a:r>
              <a:rPr lang="en-US" altLang="en-US" sz="1800" dirty="0">
                <a:solidFill>
                  <a:srgbClr val="000000"/>
                </a:solidFill>
              </a:rPr>
              <a:t>With the Reaction Editor you can:</a:t>
            </a:r>
          </a:p>
          <a:p>
            <a:pPr marL="285750" indent="-228600">
              <a:tabLst>
                <a:tab pos="285750" algn="l"/>
              </a:tabLst>
              <a:defRPr/>
            </a:pPr>
            <a:endParaRPr lang="en-US" altLang="en-US" sz="1600" dirty="0">
              <a:solidFill>
                <a:srgbClr val="000000"/>
              </a:solidFill>
            </a:endParaRPr>
          </a:p>
          <a:p>
            <a:pPr marL="285750" indent="-228600">
              <a:buFontTx/>
              <a:buChar char="•"/>
              <a:tabLst>
                <a:tab pos="285750" algn="l"/>
              </a:tabLst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Enter or edit reaction substrates, stoichiometric coefficients</a:t>
            </a:r>
          </a:p>
          <a:p>
            <a:pPr marL="285750" indent="-228600">
              <a:buFontTx/>
              <a:buChar char="•"/>
              <a:tabLst>
                <a:tab pos="285750" algn="l"/>
              </a:tabLst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Specify EC numbers (official?)</a:t>
            </a:r>
          </a:p>
          <a:p>
            <a:pPr marL="285750" indent="-228600">
              <a:buFontTx/>
              <a:buChar char="•"/>
              <a:tabLst>
                <a:tab pos="285750" algn="l"/>
              </a:tabLst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Enter a common name (if no full EC number exists)</a:t>
            </a:r>
          </a:p>
          <a:p>
            <a:pPr marL="285750" indent="-228600">
              <a:buFontTx/>
              <a:buChar char="•"/>
              <a:tabLst>
                <a:tab pos="285750" algn="l"/>
              </a:tabLst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Set Conversion Type</a:t>
            </a:r>
          </a:p>
          <a:p>
            <a:pPr marL="285750" indent="-228600">
              <a:buFontTx/>
              <a:buChar char="•"/>
              <a:tabLst>
                <a:tab pos="285750" algn="l"/>
              </a:tabLst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Specify location information (transport, cellular location)</a:t>
            </a:r>
          </a:p>
          <a:p>
            <a:pPr marL="285750" indent="-228600">
              <a:buFontTx/>
              <a:buChar char="•"/>
              <a:tabLst>
                <a:tab pos="285750" algn="l"/>
              </a:tabLst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Specify reaction direction</a:t>
            </a:r>
          </a:p>
        </p:txBody>
      </p:sp>
      <p:pic>
        <p:nvPicPr>
          <p:cNvPr id="24580" name="Picture 6" descr="http://thumbs.dreamstime.com/x/chemical-reaction-5463756.jpg">
            <a:extLst>
              <a:ext uri="{FF2B5EF4-FFF2-40B4-BE49-F238E27FC236}">
                <a16:creationId xmlns:a16="http://schemas.microsoft.com/office/drawing/2014/main" id="{2D0D990D-0C70-4E7C-828B-7974B6F3E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0575" y="1524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148201-EFE6-5E4D-9130-AB1E1D0D11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1999" y="1596686"/>
            <a:ext cx="5202661" cy="4804114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55267-6CA0-4229-9A15-67205621F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Reactions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22C57-B767-4184-89FF-9C1EF0294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4800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Set conversion type to Transport Reactions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Assign substrates to generic compartments </a:t>
            </a:r>
            <a:r>
              <a:rPr lang="en-US" dirty="0">
                <a:solidFill>
                  <a:srgbClr val="7030A0"/>
                </a:solidFill>
              </a:rPr>
              <a:t>in</a:t>
            </a:r>
            <a:r>
              <a:rPr lang="en-US" dirty="0">
                <a:solidFill>
                  <a:srgbClr val="000000"/>
                </a:solidFill>
              </a:rPr>
              <a:t> or </a:t>
            </a:r>
            <a:r>
              <a:rPr lang="en-US" dirty="0">
                <a:solidFill>
                  <a:srgbClr val="7030A0"/>
                </a:solidFill>
              </a:rPr>
              <a:t>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Create one or more compartment mappings where </a:t>
            </a:r>
            <a:r>
              <a:rPr lang="en-US" dirty="0">
                <a:solidFill>
                  <a:srgbClr val="7030A0"/>
                </a:solidFill>
              </a:rPr>
              <a:t>in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dirty="0">
                <a:solidFill>
                  <a:srgbClr val="7030A0"/>
                </a:solidFill>
              </a:rPr>
              <a:t>out</a:t>
            </a:r>
            <a:r>
              <a:rPr lang="en-US" dirty="0">
                <a:solidFill>
                  <a:srgbClr val="000000"/>
                </a:solidFill>
              </a:rPr>
              <a:t> are mapped to specific locations, e.g. cytosol, periplasm.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F9F5A0-A21A-554E-910A-05B1C4ACA8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950" y="2590800"/>
            <a:ext cx="6394450" cy="392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60070"/>
      </p:ext>
    </p:extLst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3E0F2B5-E102-4D6E-AB0B-EE87261681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Duplication is bad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9DF51BC-EE98-4065-9D65-0473E303DA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2200" y="990600"/>
            <a:ext cx="6400800" cy="1219200"/>
          </a:xfrm>
          <a:noFill/>
        </p:spPr>
        <p:txBody>
          <a:bodyPr/>
          <a:lstStyle/>
          <a:p>
            <a:pPr marL="0" indent="0">
              <a:lnSpc>
                <a:spcPct val="90000"/>
              </a:lnSpc>
              <a:tabLst>
                <a:tab pos="0" algn="l"/>
              </a:tabLst>
            </a:pPr>
            <a:endParaRPr lang="en-US" altLang="en-US" sz="1600" dirty="0"/>
          </a:p>
          <a:p>
            <a:pPr marL="0" indent="0">
              <a:lnSpc>
                <a:spcPct val="90000"/>
              </a:lnSpc>
              <a:tabLst>
                <a:tab pos="0" algn="l"/>
              </a:tabLst>
            </a:pPr>
            <a:r>
              <a:rPr lang="en-US" altLang="en-US" dirty="0">
                <a:solidFill>
                  <a:srgbClr val="9933FF"/>
                </a:solidFill>
              </a:rPr>
              <a:t>Avoid Duplication! Reuse information whenever possible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0E747737-1095-4135-BF93-D50D3DE12F26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457200" y="2971800"/>
            <a:ext cx="4724400" cy="345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74320" rIns="0" bIns="91440" anchor="ctr"/>
          <a:lstStyle>
            <a:lvl1pPr marL="569913" indent="-5143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800">
              <a:solidFill>
                <a:srgbClr val="FFCC66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b="1">
              <a:solidFill>
                <a:srgbClr val="FFCC66"/>
              </a:solidFill>
            </a:endParaRPr>
          </a:p>
        </p:txBody>
      </p:sp>
      <p:grpSp>
        <p:nvGrpSpPr>
          <p:cNvPr id="59402" name="Group 10">
            <a:extLst>
              <a:ext uri="{FF2B5EF4-FFF2-40B4-BE49-F238E27FC236}">
                <a16:creationId xmlns:a16="http://schemas.microsoft.com/office/drawing/2014/main" id="{27441766-8EEF-41D5-A203-79DAE7B88204}"/>
              </a:ext>
            </a:extLst>
          </p:cNvPr>
          <p:cNvGrpSpPr>
            <a:grpSpLocks/>
          </p:cNvGrpSpPr>
          <p:nvPr/>
        </p:nvGrpSpPr>
        <p:grpSpPr bwMode="auto">
          <a:xfrm>
            <a:off x="111154" y="2929802"/>
            <a:ext cx="8804276" cy="3632201"/>
            <a:chOff x="56" y="1940"/>
            <a:chExt cx="5546" cy="2288"/>
          </a:xfrm>
        </p:grpSpPr>
        <p:sp>
          <p:nvSpPr>
            <p:cNvPr id="9223" name="Rectangle 7">
              <a:extLst>
                <a:ext uri="{FF2B5EF4-FFF2-40B4-BE49-F238E27FC236}">
                  <a16:creationId xmlns:a16="http://schemas.microsoft.com/office/drawing/2014/main" id="{CA2602F9-D438-4E25-BEB6-2458F8B6DB18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56" y="1940"/>
              <a:ext cx="3626" cy="2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274320" rIns="0" bIns="91440">
              <a:spAutoFit/>
            </a:bodyPr>
            <a:lstStyle>
              <a:lvl1pPr>
                <a:lnSpc>
                  <a:spcPct val="80000"/>
                </a:lnSpc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1">
                <a:lnSpc>
                  <a:spcPct val="100000"/>
                </a:lnSpc>
                <a:buSzTx/>
                <a:buFontTx/>
                <a:buChar char="•"/>
              </a:pPr>
              <a:r>
                <a:rPr lang="en-US" altLang="en-US" dirty="0">
                  <a:solidFill>
                    <a:srgbClr val="000000"/>
                  </a:solidFill>
                </a:rPr>
                <a:t>A PGDB should not describe the same biological or chemical entity more than once</a:t>
              </a:r>
            </a:p>
            <a:p>
              <a:pPr lvl="1">
                <a:lnSpc>
                  <a:spcPct val="100000"/>
                </a:lnSpc>
                <a:buSzTx/>
                <a:buFontTx/>
                <a:buChar char="•"/>
              </a:pPr>
              <a:r>
                <a:rPr lang="en-US" altLang="en-US" dirty="0">
                  <a:solidFill>
                    <a:srgbClr val="000000"/>
                  </a:solidFill>
                </a:rPr>
                <a:t>You should not recreate an entry already present in </a:t>
              </a:r>
              <a:r>
                <a:rPr lang="en-US" altLang="en-US" dirty="0" err="1">
                  <a:solidFill>
                    <a:srgbClr val="000000"/>
                  </a:solidFill>
                </a:rPr>
                <a:t>MetaCyc</a:t>
              </a:r>
              <a:endParaRPr lang="en-US" altLang="en-US" dirty="0">
                <a:solidFill>
                  <a:srgbClr val="000000"/>
                </a:solidFill>
              </a:endParaRPr>
            </a:p>
            <a:p>
              <a:pPr lvl="1">
                <a:lnSpc>
                  <a:spcPct val="100000"/>
                </a:lnSpc>
                <a:buSzTx/>
                <a:buFontTx/>
                <a:buChar char="•"/>
              </a:pPr>
              <a:r>
                <a:rPr lang="en-US" altLang="en-US" dirty="0">
                  <a:solidFill>
                    <a:srgbClr val="000000"/>
                  </a:solidFill>
                </a:rPr>
                <a:t>Some desktop-based tools help prevent the inadvertent creation of duplicate compounds and reactions, but these are not available in web editors yet</a:t>
              </a:r>
            </a:p>
            <a:p>
              <a:pPr lvl="1">
                <a:lnSpc>
                  <a:spcPct val="100000"/>
                </a:lnSpc>
                <a:buSzTx/>
                <a:buFontTx/>
                <a:buChar char="•"/>
              </a:pPr>
              <a:r>
                <a:rPr lang="en-US" altLang="en-US" dirty="0">
                  <a:solidFill>
                    <a:srgbClr val="000000"/>
                  </a:solidFill>
                </a:rPr>
                <a:t>Always check </a:t>
              </a:r>
              <a:r>
                <a:rPr lang="en-US" altLang="en-US" dirty="0" err="1">
                  <a:solidFill>
                    <a:srgbClr val="000000"/>
                  </a:solidFill>
                </a:rPr>
                <a:t>MetaCyc</a:t>
              </a:r>
              <a:r>
                <a:rPr lang="en-US" altLang="en-US" dirty="0">
                  <a:solidFill>
                    <a:srgbClr val="000000"/>
                  </a:solidFill>
                </a:rPr>
                <a:t> before creating new compound or reaction</a:t>
              </a:r>
            </a:p>
          </p:txBody>
        </p:sp>
        <p:pic>
          <p:nvPicPr>
            <p:cNvPr id="9224" name="Picture 9">
              <a:extLst>
                <a:ext uri="{FF2B5EF4-FFF2-40B4-BE49-F238E27FC236}">
                  <a16:creationId xmlns:a16="http://schemas.microsoft.com/office/drawing/2014/main" id="{12F744C7-C9B2-415A-8BDB-7DB5C7FA12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blackWhite">
            <a:xfrm>
              <a:off x="3826" y="2486"/>
              <a:ext cx="1776" cy="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222" name="Picture 11" descr="C:\Users\caspi\AppData\Local\Microsoft\Windows\Temporary Internet Files\Content.IE5\NR79KA75\MC900434805[1].png">
            <a:extLst>
              <a:ext uri="{FF2B5EF4-FFF2-40B4-BE49-F238E27FC236}">
                <a16:creationId xmlns:a16="http://schemas.microsoft.com/office/drawing/2014/main" id="{70A469B4-4450-43F3-A919-7500EA50E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184807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BBC4728-9C3E-4A93-AA7D-D81F783D51D6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1193104" y="3094689"/>
            <a:ext cx="7310409" cy="82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6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Font typeface="Arial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2pPr>
            <a:lvl3pPr marL="1035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377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1720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5pPr>
            <a:lvl6pPr marL="2178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635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092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549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tabLst>
                <a:tab pos="0" algn="l"/>
              </a:tabLst>
            </a:pPr>
            <a:endParaRPr lang="en-US" altLang="en-US" sz="1600" kern="0" dirty="0"/>
          </a:p>
          <a:p>
            <a:pPr marL="0" indent="0">
              <a:lnSpc>
                <a:spcPct val="90000"/>
              </a:lnSpc>
              <a:tabLst>
                <a:tab pos="0" algn="l"/>
              </a:tabLst>
            </a:pPr>
            <a:endParaRPr lang="en-US" altLang="en-US" b="1" kern="0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98AFC2A-A939-468E-9EBA-4268E09BEBE6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6196805" y="5242859"/>
            <a:ext cx="320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6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Font typeface="Arial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2pPr>
            <a:lvl3pPr marL="1035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377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1720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5pPr>
            <a:lvl6pPr marL="2178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635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092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549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tabLst>
                <a:tab pos="0" algn="l"/>
              </a:tabLst>
            </a:pPr>
            <a:endParaRPr lang="en-US" altLang="en-US" sz="1600" kern="0" dirty="0"/>
          </a:p>
          <a:p>
            <a:pPr marL="0" indent="0">
              <a:lnSpc>
                <a:spcPct val="90000"/>
              </a:lnSpc>
              <a:tabLst>
                <a:tab pos="0" algn="l"/>
              </a:tabLst>
            </a:pPr>
            <a:r>
              <a:rPr lang="en-US" altLang="en-US" sz="1000" dirty="0">
                <a:solidFill>
                  <a:srgbClr val="000000"/>
                </a:solidFill>
              </a:rPr>
              <a:t>Duplicates can be cute, but should be avoided</a:t>
            </a:r>
          </a:p>
          <a:p>
            <a:pPr marL="0" indent="0">
              <a:lnSpc>
                <a:spcPct val="90000"/>
              </a:lnSpc>
              <a:tabLst>
                <a:tab pos="0" algn="l"/>
              </a:tabLst>
            </a:pPr>
            <a:endParaRPr lang="en-US" altLang="en-US" b="1" kern="0" dirty="0"/>
          </a:p>
        </p:txBody>
      </p:sp>
    </p:spTree>
    <p:extLst>
      <p:ext uri="{BB962C8B-B14F-4D97-AF65-F5344CB8AC3E}">
        <p14:creationId xmlns:p14="http://schemas.microsoft.com/office/powerpoint/2010/main" val="213864956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979DAEB9-BFC9-4CD3-95DE-0C15775D475C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1676400" y="2057400"/>
            <a:ext cx="5867400" cy="174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74320" rIns="0" bIns="91440"/>
          <a:lstStyle>
            <a:lvl1pPr marL="230188" indent="-230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00000"/>
              </a:lnSpc>
            </a:pPr>
            <a:r>
              <a:rPr lang="en-US" altLang="en-US" sz="7200" dirty="0">
                <a:solidFill>
                  <a:srgbClr val="000000"/>
                </a:solidFill>
                <a:latin typeface="Algerian" panose="04020705040A02060702" pitchFamily="82" charset="0"/>
              </a:rPr>
              <a:t>Compounds</a:t>
            </a:r>
          </a:p>
        </p:txBody>
      </p:sp>
    </p:spTree>
    <p:extLst>
      <p:ext uri="{BB962C8B-B14F-4D97-AF65-F5344CB8AC3E}">
        <p14:creationId xmlns:p14="http://schemas.microsoft.com/office/powerpoint/2010/main" val="1616392243"/>
      </p:ext>
    </p:extLst>
  </p:cSld>
  <p:clrMapOvr>
    <a:masterClrMapping/>
  </p:clrMapOvr>
  <p:transition spd="med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9F022D-2985-4231-AF6A-294C0734AC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Compound Editor</a:t>
            </a: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1A4654DB-0450-41A4-8875-F07ECC8A34AF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381000" y="912571"/>
            <a:ext cx="2514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39725" indent="-339725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buSzTx/>
              <a:buFontTx/>
              <a:buNone/>
            </a:pPr>
            <a:endParaRPr lang="en-US" altLang="en-US" b="1" dirty="0"/>
          </a:p>
          <a:p>
            <a:pPr>
              <a:lnSpc>
                <a:spcPct val="100000"/>
              </a:lnSpc>
              <a:buClr>
                <a:srgbClr val="9933FF"/>
              </a:buClr>
              <a:buSzTx/>
              <a:buFontTx/>
              <a:buChar char="•"/>
            </a:pPr>
            <a:r>
              <a:rPr lang="en-US" altLang="en-US" sz="1800" dirty="0">
                <a:solidFill>
                  <a:srgbClr val="000000"/>
                </a:solidFill>
              </a:rPr>
              <a:t>Create or edit a compound</a:t>
            </a:r>
            <a:endParaRPr lang="en-US" altLang="en-US" sz="18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buClr>
                <a:srgbClr val="9933FF"/>
              </a:buClr>
              <a:buSzTx/>
              <a:buFontTx/>
              <a:buChar char="•"/>
            </a:pPr>
            <a:r>
              <a:rPr lang="en-US" altLang="en-US" sz="1800" dirty="0">
                <a:solidFill>
                  <a:srgbClr val="000000"/>
                </a:solidFill>
              </a:rPr>
              <a:t>Specify Class</a:t>
            </a:r>
          </a:p>
          <a:p>
            <a:pPr>
              <a:lnSpc>
                <a:spcPct val="100000"/>
              </a:lnSpc>
              <a:buClr>
                <a:srgbClr val="9933FF"/>
              </a:buClr>
              <a:buSzTx/>
              <a:buFontTx/>
              <a:buChar char="•"/>
            </a:pPr>
            <a:r>
              <a:rPr lang="en-US" altLang="en-US" sz="1800" dirty="0">
                <a:solidFill>
                  <a:srgbClr val="000000"/>
                </a:solidFill>
              </a:rPr>
              <a:t>Common Name</a:t>
            </a:r>
          </a:p>
          <a:p>
            <a:pPr>
              <a:lnSpc>
                <a:spcPct val="100000"/>
              </a:lnSpc>
              <a:buClr>
                <a:srgbClr val="9933FF"/>
              </a:buClr>
              <a:buSzTx/>
              <a:buFontTx/>
              <a:buChar char="•"/>
            </a:pPr>
            <a:r>
              <a:rPr lang="en-US" altLang="en-US" sz="1800" dirty="0">
                <a:solidFill>
                  <a:srgbClr val="000000"/>
                </a:solidFill>
              </a:rPr>
              <a:t>Synonyms</a:t>
            </a:r>
          </a:p>
          <a:p>
            <a:pPr>
              <a:lnSpc>
                <a:spcPct val="100000"/>
              </a:lnSpc>
              <a:buClr>
                <a:srgbClr val="9933FF"/>
              </a:buClr>
              <a:buSzTx/>
              <a:buFontTx/>
              <a:buChar char="•"/>
            </a:pPr>
            <a:r>
              <a:rPr lang="en-US" altLang="en-US" sz="1800" dirty="0">
                <a:solidFill>
                  <a:srgbClr val="000000"/>
                </a:solidFill>
              </a:rPr>
              <a:t>Links to other DBs</a:t>
            </a:r>
          </a:p>
          <a:p>
            <a:pPr>
              <a:lnSpc>
                <a:spcPct val="100000"/>
              </a:lnSpc>
              <a:buClr>
                <a:srgbClr val="9933FF"/>
              </a:buClr>
              <a:buSzTx/>
              <a:buFontTx/>
              <a:buChar char="•"/>
            </a:pPr>
            <a:r>
              <a:rPr lang="en-US" altLang="en-US" sz="1800" dirty="0">
                <a:solidFill>
                  <a:srgbClr val="000000"/>
                </a:solidFill>
              </a:rPr>
              <a:t>Edit structure using JSME</a:t>
            </a:r>
          </a:p>
          <a:p>
            <a:pPr>
              <a:lnSpc>
                <a:spcPct val="100000"/>
              </a:lnSpc>
              <a:buClr>
                <a:srgbClr val="9933FF"/>
              </a:buClr>
              <a:buSzTx/>
              <a:buFontTx/>
              <a:buChar char="•"/>
            </a:pPr>
            <a:r>
              <a:rPr lang="en-US" altLang="en-US" sz="1800" dirty="0">
                <a:solidFill>
                  <a:srgbClr val="000000"/>
                </a:solidFill>
              </a:rPr>
              <a:t>Can copy structure from another compound and edit</a:t>
            </a:r>
          </a:p>
          <a:p>
            <a:pPr>
              <a:lnSpc>
                <a:spcPct val="100000"/>
              </a:lnSpc>
              <a:buClr>
                <a:srgbClr val="9933FF"/>
              </a:buClr>
              <a:buSzTx/>
              <a:buFontTx/>
              <a:buChar char="•"/>
            </a:pPr>
            <a:r>
              <a:rPr lang="en-US" altLang="en-US" sz="1800" dirty="0">
                <a:solidFill>
                  <a:srgbClr val="000000"/>
                </a:solidFill>
              </a:rPr>
              <a:t>Can import MDL, SMILES, etc.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EB632E-17EF-9C47-8CC5-FFB22943CC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999" y="1580383"/>
            <a:ext cx="6103307" cy="428336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979DAEB9-BFC9-4CD3-95DE-0C15775D475C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2057400" y="1752600"/>
            <a:ext cx="5867400" cy="174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74320" rIns="0" bIns="91440"/>
          <a:lstStyle>
            <a:lvl1pPr marL="230188" indent="-230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00000"/>
              </a:lnSpc>
            </a:pPr>
            <a:r>
              <a:rPr lang="en-US" altLang="en-US" sz="7200" dirty="0">
                <a:solidFill>
                  <a:srgbClr val="000000"/>
                </a:solidFill>
                <a:latin typeface="Algerian" panose="04020705040A02060702" pitchFamily="82" charset="0"/>
              </a:rPr>
              <a:t>Pathways</a:t>
            </a:r>
          </a:p>
        </p:txBody>
      </p:sp>
    </p:spTree>
    <p:extLst>
      <p:ext uri="{BB962C8B-B14F-4D97-AF65-F5344CB8AC3E}">
        <p14:creationId xmlns:p14="http://schemas.microsoft.com/office/powerpoint/2010/main" val="2303111289"/>
      </p:ext>
    </p:extLst>
  </p:cSld>
  <p:clrMapOvr>
    <a:masterClrMapping/>
  </p:clrMapOvr>
  <p:transition spd="med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AD1C5-C816-BB40-9364-EDA6E0928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Importing Pathways from </a:t>
            </a:r>
            <a:r>
              <a:rPr lang="en-US" dirty="0" err="1"/>
              <a:t>MetaCyc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28974-899D-3C49-85BD-910FEB30A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199" y="1524000"/>
            <a:ext cx="4495799" cy="4800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Navigate to pathway in </a:t>
            </a:r>
            <a:r>
              <a:rPr lang="en-US" dirty="0" err="1">
                <a:solidFill>
                  <a:srgbClr val="000000"/>
                </a:solidFill>
              </a:rPr>
              <a:t>MetaCyc</a:t>
            </a:r>
            <a:r>
              <a:rPr lang="en-US" dirty="0">
                <a:solidFill>
                  <a:srgbClr val="000000"/>
                </a:solidFill>
              </a:rPr>
              <a:t> (or some other </a:t>
            </a:r>
            <a:r>
              <a:rPr lang="en-US" dirty="0" err="1">
                <a:solidFill>
                  <a:srgbClr val="000000"/>
                </a:solidFill>
              </a:rPr>
              <a:t>db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Propagate Pathway </a:t>
            </a:r>
            <a:r>
              <a:rPr lang="en-US" dirty="0">
                <a:solidFill>
                  <a:srgbClr val="000000"/>
                </a:solidFill>
              </a:rPr>
              <a:t>in Operations menu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Select target organism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Do not use </a:t>
            </a:r>
            <a:r>
              <a:rPr lang="en-US" dirty="0">
                <a:solidFill>
                  <a:srgbClr val="7030A0"/>
                </a:solidFill>
              </a:rPr>
              <a:t>Propagate Pathway and Enzymes </a:t>
            </a:r>
            <a:r>
              <a:rPr lang="en-US" dirty="0">
                <a:solidFill>
                  <a:srgbClr val="000000"/>
                </a:solidFill>
              </a:rPr>
              <a:t>– the enzymes in </a:t>
            </a:r>
            <a:r>
              <a:rPr lang="en-US" dirty="0" err="1">
                <a:solidFill>
                  <a:srgbClr val="000000"/>
                </a:solidFill>
              </a:rPr>
              <a:t>MetaCyc</a:t>
            </a:r>
            <a:r>
              <a:rPr lang="en-US" dirty="0">
                <a:solidFill>
                  <a:srgbClr val="000000"/>
                </a:solidFill>
              </a:rPr>
              <a:t> will not match proteins in your organism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If some of the pathway reactions already exist in your </a:t>
            </a:r>
            <a:r>
              <a:rPr lang="en-US" dirty="0" err="1">
                <a:solidFill>
                  <a:srgbClr val="000000"/>
                </a:solidFill>
              </a:rPr>
              <a:t>db</a:t>
            </a:r>
            <a:r>
              <a:rPr lang="en-US" dirty="0">
                <a:solidFill>
                  <a:srgbClr val="000000"/>
                </a:solidFill>
              </a:rPr>
              <a:t> and have associated enzymes, those enzymes will automatically attach to pathway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218A7B-A68D-F844-A7CF-01AADEB960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516" y="1145088"/>
            <a:ext cx="2293767" cy="49784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03643E0-13DC-3F48-855B-85E592B65DD8}"/>
              </a:ext>
            </a:extLst>
          </p:cNvPr>
          <p:cNvSpPr/>
          <p:nvPr/>
        </p:nvSpPr>
        <p:spPr bwMode="auto">
          <a:xfrm>
            <a:off x="6096000" y="27432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30188" marR="0" indent="-230188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474F6FB-8782-4740-8302-2D7BC56E2DD0}"/>
              </a:ext>
            </a:extLst>
          </p:cNvPr>
          <p:cNvSpPr/>
          <p:nvPr/>
        </p:nvSpPr>
        <p:spPr bwMode="auto">
          <a:xfrm>
            <a:off x="8233775" y="1542789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30188" marR="0" indent="-230188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EE8F318-2065-A549-AB9B-5878D4AEF411}"/>
              </a:ext>
            </a:extLst>
          </p:cNvPr>
          <p:cNvSpPr/>
          <p:nvPr/>
        </p:nvSpPr>
        <p:spPr bwMode="auto">
          <a:xfrm>
            <a:off x="5867400" y="2743200"/>
            <a:ext cx="1295400" cy="152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30188" marR="0" indent="-230188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152EB9-3020-DC49-9FCC-96BF3F5713FC}"/>
              </a:ext>
            </a:extLst>
          </p:cNvPr>
          <p:cNvSpPr/>
          <p:nvPr/>
        </p:nvSpPr>
        <p:spPr bwMode="auto">
          <a:xfrm>
            <a:off x="4038600" y="12192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30188" marR="0" indent="-230188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6354549-F5E4-5B49-8F3D-C96CB973AC0D}"/>
              </a:ext>
            </a:extLst>
          </p:cNvPr>
          <p:cNvSpPr/>
          <p:nvPr/>
        </p:nvSpPr>
        <p:spPr bwMode="auto">
          <a:xfrm>
            <a:off x="6478941" y="2650298"/>
            <a:ext cx="1295400" cy="338203"/>
          </a:xfrm>
          <a:prstGeom prst="ellipse">
            <a:avLst/>
          </a:prstGeom>
          <a:noFill/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30188" marR="0" indent="-230188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131750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F9894180-B351-40B1-A2B9-CDE4072157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3900" y="1200150"/>
            <a:ext cx="7696200" cy="5257800"/>
          </a:xfrm>
        </p:spPr>
        <p:txBody>
          <a:bodyPr/>
          <a:lstStyle/>
          <a:p>
            <a:pPr>
              <a:buClrTx/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All edit operations must take place within the context of an edit session.</a:t>
            </a:r>
          </a:p>
          <a:p>
            <a:pPr>
              <a:buClrTx/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A limited number of concurrent edit sessions are supported</a:t>
            </a:r>
          </a:p>
          <a:p>
            <a:pPr lvl="1">
              <a:buClrTx/>
              <a:buFontTx/>
              <a:buChar char="•"/>
            </a:pPr>
            <a:r>
              <a:rPr lang="en-US" altLang="en-US" dirty="0"/>
              <a:t>If you get a message that an edit session could not be started, try again later or email </a:t>
            </a:r>
            <a:r>
              <a:rPr lang="en-US" altLang="en-US" dirty="0">
                <a:hlinkClick r:id="rId3"/>
              </a:rPr>
              <a:t>paley@ai.sri.com</a:t>
            </a:r>
            <a:endParaRPr lang="en-US" altLang="en-US" dirty="0"/>
          </a:p>
          <a:p>
            <a:pPr>
              <a:buClrTx/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A test edit session is the same as a regular edit session, except that changes will not be saved and will be discarded when session is ended. It is useful for training or testing purposes</a:t>
            </a:r>
          </a:p>
          <a:p>
            <a:pPr>
              <a:buClrTx/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When you have finished editing, please end your edit session</a:t>
            </a:r>
          </a:p>
          <a:p>
            <a:pPr lvl="1">
              <a:buClrTx/>
              <a:buFontTx/>
              <a:buChar char="•"/>
            </a:pPr>
            <a:r>
              <a:rPr lang="en-US" altLang="en-US" dirty="0"/>
              <a:t>Edit sessions automatically time out after 30 minutes of inactivity, or if server becomes unresponsive</a:t>
            </a:r>
          </a:p>
          <a:p>
            <a:pPr lvl="1">
              <a:buClrTx/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If you</a:t>
            </a:r>
            <a:r>
              <a:rPr lang="en-US" altLang="en-US" dirty="0"/>
              <a:t>r session is ended unexpectedly, just start a new one</a:t>
            </a:r>
            <a:endParaRPr lang="en-US" altLang="en-US" dirty="0">
              <a:solidFill>
                <a:srgbClr val="000000"/>
              </a:solidFill>
            </a:endParaRPr>
          </a:p>
          <a:p>
            <a:pPr>
              <a:buClrTx/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An active edit session is indicated by an orange box in upper left hand corner of page</a:t>
            </a:r>
          </a:p>
          <a:p>
            <a:pPr>
              <a:buClrTx/>
              <a:buFontTx/>
              <a:buChar char="•"/>
            </a:pPr>
            <a:endParaRPr lang="en-US" altLang="en-US" dirty="0"/>
          </a:p>
          <a:p>
            <a:pPr>
              <a:buClrTx/>
              <a:buFontTx/>
              <a:buChar char="•"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D37465-EACE-AF41-8C8F-F6EF0A2CA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Sessions</a:t>
            </a:r>
          </a:p>
        </p:txBody>
      </p:sp>
    </p:spTree>
    <p:extLst>
      <p:ext uri="{BB962C8B-B14F-4D97-AF65-F5344CB8AC3E}">
        <p14:creationId xmlns:p14="http://schemas.microsoft.com/office/powerpoint/2010/main" val="4185891019"/>
      </p:ext>
    </p:extLst>
  </p:cSld>
  <p:clrMapOvr>
    <a:masterClrMapping/>
  </p:clrMapOvr>
  <p:transition spd="med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4E444-D4BF-9948-BF23-2DC30173D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Deleting a Pathway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4D869A9-CC59-0E47-BB8F-0596A5D01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>
                <a:solidFill>
                  <a:srgbClr val="000000"/>
                </a:solidFill>
              </a:rPr>
              <a:t>If a pathway was incorrectly predicted for your organism:</a:t>
            </a: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From some page that links to pathway (e.g. gene page, reaction page), right-click on pathway name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Select </a:t>
            </a:r>
            <a:r>
              <a:rPr lang="en-US" dirty="0">
                <a:solidFill>
                  <a:srgbClr val="7030A0"/>
                </a:solidFill>
              </a:rPr>
              <a:t>Delete Frame </a:t>
            </a:r>
            <a:r>
              <a:rPr lang="en-US" dirty="0">
                <a:solidFill>
                  <a:srgbClr val="000000"/>
                </a:solidFill>
              </a:rPr>
              <a:t>and confirm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If you later change your mind, you will have to manually reimport pathway from </a:t>
            </a:r>
            <a:r>
              <a:rPr lang="en-US" dirty="0" err="1">
                <a:solidFill>
                  <a:srgbClr val="000000"/>
                </a:solidFill>
              </a:rPr>
              <a:t>MetaCyc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1E3DE9-FE02-1740-B7A6-37F834FA1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4114800"/>
            <a:ext cx="32766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41439"/>
      </p:ext>
    </p:extLst>
  </p:cSld>
  <p:clrMapOvr>
    <a:masterClrMapping/>
  </p:clrMapOvr>
  <p:transition spd="med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5673FD1-3103-42D6-8EEF-52726B61EB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Pathway Editor – General Info</a:t>
            </a:r>
          </a:p>
        </p:txBody>
      </p:sp>
      <p:sp>
        <p:nvSpPr>
          <p:cNvPr id="98310" name="Rectangle 6">
            <a:extLst>
              <a:ext uri="{FF2B5EF4-FFF2-40B4-BE49-F238E27FC236}">
                <a16:creationId xmlns:a16="http://schemas.microsoft.com/office/drawing/2014/main" id="{F5DE2E6C-D251-4A03-8E5C-67D833C76D70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09600" y="1143000"/>
            <a:ext cx="2895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82880" rIns="0" bIns="91440"/>
          <a:lstStyle/>
          <a:p>
            <a:pPr marL="342900" indent="-342900">
              <a:spcBef>
                <a:spcPct val="20000"/>
              </a:spcBef>
              <a:buSzPct val="75000"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Class (variant class)</a:t>
            </a:r>
          </a:p>
          <a:p>
            <a:pPr marL="342900" indent="-342900">
              <a:spcBef>
                <a:spcPct val="20000"/>
              </a:spcBef>
              <a:buSzPct val="75000"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Common Name</a:t>
            </a:r>
          </a:p>
          <a:p>
            <a:pPr marL="342900" indent="-342900">
              <a:spcBef>
                <a:spcPct val="20000"/>
              </a:spcBef>
              <a:buSzPct val="75000"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Synonyms</a:t>
            </a:r>
          </a:p>
          <a:p>
            <a:pPr marL="342900" indent="-342900">
              <a:spcBef>
                <a:spcPct val="20000"/>
              </a:spcBef>
              <a:buSzPct val="75000"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Evidence Codes</a:t>
            </a:r>
          </a:p>
          <a:p>
            <a:pPr marL="342900" indent="-342900">
              <a:spcBef>
                <a:spcPct val="20000"/>
              </a:spcBef>
              <a:buSzPct val="75000"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Citations</a:t>
            </a:r>
          </a:p>
          <a:p>
            <a:pPr marL="342900" indent="-342900">
              <a:spcBef>
                <a:spcPct val="20000"/>
              </a:spcBef>
              <a:buSzPct val="75000"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Summary </a:t>
            </a:r>
          </a:p>
          <a:p>
            <a:pPr marL="342900" indent="-342900">
              <a:spcBef>
                <a:spcPct val="20000"/>
              </a:spcBef>
              <a:buSzPct val="75000"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External Links</a:t>
            </a:r>
          </a:p>
          <a:p>
            <a:pPr marL="342900" indent="-342900">
              <a:spcBef>
                <a:spcPct val="20000"/>
              </a:spcBef>
              <a:buSzPct val="75000"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Hypothetical reactions</a:t>
            </a:r>
          </a:p>
          <a:p>
            <a:pPr marL="342900" indent="-342900">
              <a:spcBef>
                <a:spcPct val="20000"/>
              </a:spcBef>
              <a:buSzPct val="75000"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Key reaction</a:t>
            </a:r>
          </a:p>
          <a:p>
            <a:pPr marL="342900" indent="-342900">
              <a:spcBef>
                <a:spcPct val="20000"/>
              </a:spcBef>
              <a:buSzPct val="75000"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Rate-limiting steps</a:t>
            </a:r>
          </a:p>
          <a:p>
            <a:pPr marL="342900" indent="-342900">
              <a:spcBef>
                <a:spcPct val="20000"/>
              </a:spcBef>
              <a:buSzPct val="75000"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Enzymes not in use</a:t>
            </a:r>
          </a:p>
          <a:p>
            <a:pPr marL="342900" indent="-342900">
              <a:spcBef>
                <a:spcPct val="20000"/>
              </a:spcBef>
              <a:buSzPct val="75000"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Author credit</a:t>
            </a:r>
          </a:p>
          <a:p>
            <a:pPr marL="230188" indent="-23018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0764EB-85C3-B04B-853F-7D9EC1B17E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1143000"/>
            <a:ext cx="7557300" cy="4436713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BCFB56F0-93F3-4BCF-B733-BC2896937E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696200" cy="1143000"/>
          </a:xfrm>
        </p:spPr>
        <p:txBody>
          <a:bodyPr/>
          <a:lstStyle/>
          <a:p>
            <a:r>
              <a:rPr lang="en-US" altLang="en-US" dirty="0"/>
              <a:t>The Pathway Editor – Pathway Topology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EAF1B7C9-53B0-4D6E-AE14-A6DE3B2641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924800" cy="2590800"/>
          </a:xfrm>
        </p:spPr>
        <p:txBody>
          <a:bodyPr/>
          <a:lstStyle/>
          <a:p>
            <a:pPr>
              <a:tabLst>
                <a:tab pos="1711325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Graphically create and modify pathways</a:t>
            </a:r>
          </a:p>
          <a:p>
            <a:pPr>
              <a:tabLst>
                <a:tab pos="1711325" algn="l"/>
              </a:tabLst>
              <a:defRPr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tabLst>
                <a:tab pos="1711325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Add reactions to pathway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1711325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Build pathway by adding connections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1711325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Display shows pathway so far</a:t>
            </a:r>
          </a:p>
          <a:p>
            <a:pPr>
              <a:tabLst>
                <a:tab pos="1711325" algn="l"/>
              </a:tabLst>
              <a:defRPr/>
            </a:pPr>
            <a:endParaRPr lang="en-US" sz="1800" dirty="0"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6D60CB-438E-5A4E-AD1A-E61C3DCB16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226381"/>
            <a:ext cx="8610600" cy="2691237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BCFB56F0-93F3-4BCF-B733-BC2896937E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696200" cy="1143000"/>
          </a:xfrm>
        </p:spPr>
        <p:txBody>
          <a:bodyPr/>
          <a:lstStyle/>
          <a:p>
            <a:r>
              <a:rPr lang="en-US" altLang="en-US" dirty="0"/>
              <a:t>Adding reactions to a pathway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EAF1B7C9-53B0-4D6E-AE14-A6DE3B2641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924800" cy="2590800"/>
          </a:xfrm>
        </p:spPr>
        <p:txBody>
          <a:bodyPr/>
          <a:lstStyle/>
          <a:p>
            <a:pPr>
              <a:tabLst>
                <a:tab pos="1711325" algn="l"/>
              </a:tabLst>
              <a:defRPr/>
            </a:pPr>
            <a:endParaRPr lang="en-US" dirty="0"/>
          </a:p>
          <a:p>
            <a:pPr lvl="1">
              <a:tabLst>
                <a:tab pos="1711325" algn="l"/>
              </a:tabLst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Add Reaction(s): </a:t>
            </a:r>
            <a:r>
              <a:rPr lang="en-US" dirty="0"/>
              <a:t>add one or more reactions by id or EC#</a:t>
            </a:r>
          </a:p>
          <a:p>
            <a:pPr lvl="2">
              <a:tabLst>
                <a:tab pos="1711325" algn="l"/>
              </a:tabLst>
              <a:defRPr/>
            </a:pPr>
            <a:r>
              <a:rPr lang="en-US" dirty="0"/>
              <a:t>When adding a single reaction, can create a new reaction or copy and edit an existing reaction</a:t>
            </a:r>
          </a:p>
          <a:p>
            <a:pPr lvl="1">
              <a:tabLst>
                <a:tab pos="1711325" algn="l"/>
              </a:tabLst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Add Sub-Pathway: </a:t>
            </a:r>
            <a:r>
              <a:rPr lang="en-US" dirty="0"/>
              <a:t>add  sub-pathways to create a superpathway</a:t>
            </a:r>
          </a:p>
          <a:p>
            <a:pPr>
              <a:tabLst>
                <a:tab pos="1711325" algn="l"/>
              </a:tabLst>
              <a:defRPr/>
            </a:pPr>
            <a:endParaRPr lang="en-US" dirty="0"/>
          </a:p>
          <a:p>
            <a:pPr>
              <a:tabLst>
                <a:tab pos="1711325" algn="l"/>
              </a:tabLst>
              <a:defRPr/>
            </a:pPr>
            <a:endParaRPr lang="en-US" sz="1800" dirty="0"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CA4226-3C82-0F4E-A940-4E966949DA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581400"/>
            <a:ext cx="3242414" cy="2857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DF903B-E352-5842-ABAC-ED7F9B1EB7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300" y="3581400"/>
            <a:ext cx="3310770" cy="290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96827"/>
      </p:ext>
    </p:extLst>
  </p:cSld>
  <p:clrMapOvr>
    <a:masterClrMapping/>
  </p:clrMapOvr>
  <p:transition spd="med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BB11B0F8-AEC8-4691-BC3B-23BBA4109D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696200" cy="1143000"/>
          </a:xfrm>
        </p:spPr>
        <p:txBody>
          <a:bodyPr/>
          <a:lstStyle/>
          <a:p>
            <a:pPr algn="ctr"/>
            <a:r>
              <a:rPr lang="en-US" altLang="en-US" dirty="0"/>
              <a:t>Connecting reactions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1DAD44-5B7F-7142-ABE8-20BE324330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9144000" cy="287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0008BF-1AE0-C446-8984-BE6986436A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4865816"/>
            <a:ext cx="2902907" cy="16874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228B84-4E21-A444-B9FB-8597398980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4865816"/>
            <a:ext cx="3124200" cy="10299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F8F00E-9FD8-AC4B-A0B8-052E72B35D3D}"/>
              </a:ext>
            </a:extLst>
          </p:cNvPr>
          <p:cNvSpPr txBox="1"/>
          <p:nvPr/>
        </p:nvSpPr>
        <p:spPr>
          <a:xfrm>
            <a:off x="988154" y="4417525"/>
            <a:ext cx="6710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Right-click on compound or reaction for additional options</a:t>
            </a:r>
          </a:p>
        </p:txBody>
      </p:sp>
    </p:spTree>
  </p:cSld>
  <p:clrMapOvr>
    <a:masterClrMapping/>
  </p:clrMapOvr>
  <p:transition spd="med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25D4832-6B20-422A-96DE-43BCB1C5D8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696200" cy="1143000"/>
          </a:xfrm>
        </p:spPr>
        <p:txBody>
          <a:bodyPr/>
          <a:lstStyle/>
          <a:p>
            <a:pPr algn="ctr"/>
            <a:r>
              <a:rPr lang="en-US" altLang="en-US" dirty="0"/>
              <a:t>Pathway editor limitations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A9DAF6CF-FA86-4729-AF97-C4B918C253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1524000"/>
            <a:ext cx="7086600" cy="48006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Complex situations can cause ambiguity:</a:t>
            </a:r>
          </a:p>
          <a:p>
            <a:pPr lvl="1">
              <a:buClrTx/>
              <a:buSzPct val="80000"/>
              <a:defRPr/>
            </a:pPr>
            <a:r>
              <a:rPr lang="en-US" sz="1800" dirty="0"/>
              <a:t>reaction directionality not specified</a:t>
            </a:r>
          </a:p>
          <a:p>
            <a:pPr lvl="1">
              <a:buClrTx/>
              <a:buSzPct val="80000"/>
              <a:defRPr/>
            </a:pPr>
            <a:r>
              <a:rPr lang="en-US" sz="1800" dirty="0"/>
              <a:t>reaction directionality opposite to </a:t>
            </a:r>
          </a:p>
          <a:p>
            <a:pPr marL="461962" lvl="1" indent="0">
              <a:buClrTx/>
              <a:buSzPct val="80000"/>
              <a:buNone/>
              <a:defRPr/>
            </a:pPr>
            <a:r>
              <a:rPr lang="en-US" sz="1800" dirty="0"/>
              <a:t>     direction in pathway</a:t>
            </a:r>
          </a:p>
          <a:p>
            <a:pPr lvl="1">
              <a:buClrTx/>
              <a:buSzPct val="80000"/>
              <a:defRPr/>
            </a:pPr>
            <a:r>
              <a:rPr lang="en-US" sz="1800" dirty="0"/>
              <a:t>dialog box for disambiguating</a:t>
            </a:r>
          </a:p>
          <a:p>
            <a:pPr lvl="1">
              <a:buClrTx/>
              <a:buSzPct val="80000"/>
              <a:defRPr/>
            </a:pPr>
            <a:r>
              <a:rPr lang="en-US" sz="1800" dirty="0"/>
              <a:t>pathway drawn in bizarre arrangement</a:t>
            </a:r>
          </a:p>
          <a:p>
            <a:pPr lvl="1">
              <a:buClrTx/>
              <a:defRPr/>
            </a:pPr>
            <a:endParaRPr lang="en-US" sz="1800" dirty="0"/>
          </a:p>
          <a:p>
            <a:pPr marL="342900" indent="-342900">
              <a:buClrTx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Fix:</a:t>
            </a:r>
          </a:p>
          <a:p>
            <a:pPr lvl="1">
              <a:buClrTx/>
              <a:buSzPct val="80000"/>
              <a:defRPr/>
            </a:pPr>
            <a:r>
              <a:rPr lang="en-US" sz="1800" dirty="0"/>
              <a:t>try disconnecting reactions, specifying main compounds,  and adding them in different order</a:t>
            </a:r>
          </a:p>
          <a:p>
            <a:pPr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Limitation: a reaction can appear only once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in a pathway.</a:t>
            </a:r>
          </a:p>
        </p:txBody>
      </p:sp>
      <p:pic>
        <p:nvPicPr>
          <p:cNvPr id="29700" name="Picture 4" descr="C:\Users\caspi\AppData\Local\Microsoft\Windows\Temporary Internet Files\Content.IE5\9R83U8MV\MP900385584[1].jpg">
            <a:extLst>
              <a:ext uri="{FF2B5EF4-FFF2-40B4-BE49-F238E27FC236}">
                <a16:creationId xmlns:a16="http://schemas.microsoft.com/office/drawing/2014/main" id="{F24DE7F4-D335-43CF-AD76-82D702612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4478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 descr="C:\Users\caspi\AppData\Local\Microsoft\Windows\Temporary Internet Files\Content.IE5\4EOKSP21\MP900442931[1].jpg">
            <a:extLst>
              <a:ext uri="{FF2B5EF4-FFF2-40B4-BE49-F238E27FC236}">
                <a16:creationId xmlns:a16="http://schemas.microsoft.com/office/drawing/2014/main" id="{76106CB9-022C-412F-8E40-327A4803E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12192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7">
            <a:extLst>
              <a:ext uri="{FF2B5EF4-FFF2-40B4-BE49-F238E27FC236}">
                <a16:creationId xmlns:a16="http://schemas.microsoft.com/office/drawing/2014/main" id="{EF9B8AB2-00D1-4AEF-9846-6D589B2E2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White">
          <a:xfrm>
            <a:off x="228600" y="4495800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3" name="Picture 8">
            <a:extLst>
              <a:ext uri="{FF2B5EF4-FFF2-40B4-BE49-F238E27FC236}">
                <a16:creationId xmlns:a16="http://schemas.microsoft.com/office/drawing/2014/main" id="{2FDEAF3E-FEAD-4CA3-9EC9-C4B881BD7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White">
          <a:xfrm>
            <a:off x="6858000" y="228600"/>
            <a:ext cx="1933575" cy="290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4" name="Picture 9">
            <a:extLst>
              <a:ext uri="{FF2B5EF4-FFF2-40B4-BE49-F238E27FC236}">
                <a16:creationId xmlns:a16="http://schemas.microsoft.com/office/drawing/2014/main" id="{6EEA8C0B-679A-4A46-ABE2-D974ED98D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White">
          <a:xfrm>
            <a:off x="7267575" y="4800600"/>
            <a:ext cx="1524000" cy="165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9EC56-C6C5-B04F-91E5-6287DC850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yet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57019-43C7-C141-AF49-646D7070D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Transcription Unit Editor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Isoform Editor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0" indent="0"/>
            <a:r>
              <a:rPr lang="en-US" dirty="0">
                <a:solidFill>
                  <a:srgbClr val="000000"/>
                </a:solidFill>
              </a:rPr>
              <a:t>These are low-level editors. Do not use unless instructed to do so by a </a:t>
            </a:r>
            <a:r>
              <a:rPr lang="en-US" dirty="0" err="1">
                <a:solidFill>
                  <a:srgbClr val="000000"/>
                </a:solidFill>
              </a:rPr>
              <a:t>BioCyc</a:t>
            </a:r>
            <a:r>
              <a:rPr lang="en-US" dirty="0">
                <a:solidFill>
                  <a:srgbClr val="000000"/>
                </a:solidFill>
              </a:rPr>
              <a:t> developer: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Frame Editor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Ontology Editor</a:t>
            </a:r>
          </a:p>
        </p:txBody>
      </p:sp>
    </p:spTree>
    <p:extLst>
      <p:ext uri="{BB962C8B-B14F-4D97-AF65-F5344CB8AC3E}">
        <p14:creationId xmlns:p14="http://schemas.microsoft.com/office/powerpoint/2010/main" val="459123995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894BA-03BF-914A-8849-66C80D036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CD3439-F647-B64F-B464-51B5A8FFD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36740"/>
            <a:ext cx="7696200" cy="273484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Edit menu contains</a:t>
            </a:r>
          </a:p>
          <a:p>
            <a:pPr marL="917574" lvl="1"/>
            <a:r>
              <a:rPr lang="en-US" dirty="0"/>
              <a:t>Commands to create a new object, e.g. compound, reaction, pathway</a:t>
            </a:r>
          </a:p>
          <a:p>
            <a:pPr marL="917574" lvl="1"/>
            <a:r>
              <a:rPr lang="en-US" dirty="0">
                <a:solidFill>
                  <a:srgbClr val="000000"/>
                </a:solidFill>
              </a:rPr>
              <a:t>General non-page-specific commands, e.g. end session, open developer panel or ontology editor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Edit section in Operations menu contains commands related to objects on current 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Most editors will open in new tab</a:t>
            </a:r>
          </a:p>
          <a:p>
            <a:pPr marL="342900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7F23CD-3924-3745-A14D-36EFFB9562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" y="76200"/>
            <a:ext cx="8382000" cy="355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66809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BF9643B-332B-48B0-B205-D19947FDD9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Bug reports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87A713F-40FC-43A8-97EF-CB022DF3F6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The web-based editors on the </a:t>
            </a:r>
            <a:r>
              <a:rPr lang="en-US" altLang="en-US" dirty="0" err="1">
                <a:solidFill>
                  <a:srgbClr val="000000"/>
                </a:solidFill>
              </a:rPr>
              <a:t>BioCyc</a:t>
            </a:r>
            <a:r>
              <a:rPr lang="en-US" altLang="en-US" dirty="0">
                <a:solidFill>
                  <a:srgbClr val="000000"/>
                </a:solidFill>
              </a:rPr>
              <a:t> curation server are beta software and may still contain bugs.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If you encounter problems, send email to </a:t>
            </a:r>
            <a:r>
              <a:rPr lang="en-US" altLang="en-US" dirty="0">
                <a:solidFill>
                  <a:srgbClr val="000000"/>
                </a:solidFill>
                <a:hlinkClick r:id="rId3"/>
              </a:rPr>
              <a:t>paley@ai.sri.com</a:t>
            </a:r>
            <a:r>
              <a:rPr lang="en-US" altLang="en-US" dirty="0">
                <a:solidFill>
                  <a:srgbClr val="000000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Please indicate exactly what change you are trying to make, and what the problem is. Screenshots help, where applicable.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If you have not yet saved your changes, please do not do so, as this will give me a better likelihood of being able to reproduce the problem.</a:t>
            </a:r>
          </a:p>
        </p:txBody>
      </p:sp>
      <p:pic>
        <p:nvPicPr>
          <p:cNvPr id="5125" name="Picture 2">
            <a:extLst>
              <a:ext uri="{FF2B5EF4-FFF2-40B4-BE49-F238E27FC236}">
                <a16:creationId xmlns:a16="http://schemas.microsoft.com/office/drawing/2014/main" id="{AD85E981-06C5-4ACC-A970-818851006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White">
          <a:xfrm>
            <a:off x="1600200" y="4305300"/>
            <a:ext cx="20097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601362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CD4EF8C-A202-4922-BF38-8D7B101F39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altLang="en-US" sz="2800" dirty="0"/>
              <a:t>Classes and instances are like folders and files</a:t>
            </a:r>
            <a:endParaRPr lang="en-US" altLang="en-US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F202F52-E670-427C-88C2-C6E2A06CB1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3657600" cy="5181600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US" altLang="en-US" sz="1400" dirty="0">
                <a:solidFill>
                  <a:srgbClr val="000000"/>
                </a:solidFill>
              </a:rPr>
              <a:t>Instances</a:t>
            </a:r>
            <a:r>
              <a:rPr lang="en-US" altLang="en-US" sz="1400" i="1" dirty="0">
                <a:solidFill>
                  <a:srgbClr val="000000"/>
                </a:solidFill>
              </a:rPr>
              <a:t> </a:t>
            </a:r>
            <a:r>
              <a:rPr lang="en-US" altLang="en-US" sz="1400" dirty="0">
                <a:solidFill>
                  <a:srgbClr val="000000"/>
                </a:solidFill>
              </a:rPr>
              <a:t>describe specific objects (e.g. L-lysine)</a:t>
            </a:r>
          </a:p>
          <a:p>
            <a:pPr marL="285750" indent="-285750"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US" altLang="en-US" sz="1400" dirty="0">
                <a:solidFill>
                  <a:srgbClr val="000000"/>
                </a:solidFill>
              </a:rPr>
              <a:t>Classes</a:t>
            </a:r>
            <a:r>
              <a:rPr lang="en-US" altLang="en-US" sz="1400" i="1" dirty="0">
                <a:solidFill>
                  <a:srgbClr val="000000"/>
                </a:solidFill>
              </a:rPr>
              <a:t> </a:t>
            </a:r>
            <a:r>
              <a:rPr lang="en-US" altLang="en-US" sz="1400" dirty="0">
                <a:solidFill>
                  <a:srgbClr val="000000"/>
                </a:solidFill>
              </a:rPr>
              <a:t>describe groups of biological objects (e.g. “an amino acid”)</a:t>
            </a:r>
          </a:p>
          <a:p>
            <a:pPr marL="285750" indent="-285750"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US" altLang="en-US" sz="1400" dirty="0">
                <a:solidFill>
                  <a:srgbClr val="000000"/>
                </a:solidFill>
              </a:rPr>
              <a:t>Classes can contain other objects, while instances can’t</a:t>
            </a:r>
          </a:p>
          <a:p>
            <a:pPr marL="285750" indent="-285750"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US" altLang="en-US" sz="1400" dirty="0">
                <a:solidFill>
                  <a:srgbClr val="000000"/>
                </a:solidFill>
              </a:rPr>
              <a:t>Every compound </a:t>
            </a:r>
          </a:p>
          <a:p>
            <a:pPr marL="0" indent="0">
              <a:lnSpc>
                <a:spcPct val="150000"/>
              </a:lnSpc>
              <a:tabLst>
                <a:tab pos="0" algn="l"/>
              </a:tabLst>
            </a:pPr>
            <a:r>
              <a:rPr lang="en-US" altLang="en-US" sz="1400" dirty="0">
                <a:solidFill>
                  <a:srgbClr val="000000"/>
                </a:solidFill>
              </a:rPr>
              <a:t>      with an “R” in its structure</a:t>
            </a:r>
          </a:p>
          <a:p>
            <a:pPr marL="0" indent="0">
              <a:lnSpc>
                <a:spcPct val="150000"/>
              </a:lnSpc>
              <a:tabLst>
                <a:tab pos="0" algn="l"/>
              </a:tabLst>
            </a:pPr>
            <a:r>
              <a:rPr lang="en-US" altLang="en-US" sz="1400" dirty="0">
                <a:solidFill>
                  <a:srgbClr val="000000"/>
                </a:solidFill>
              </a:rPr>
              <a:t>      should be a class</a:t>
            </a:r>
          </a:p>
          <a:p>
            <a:pPr marL="285750" indent="-285750"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US" altLang="en-US" sz="1400" dirty="0">
                <a:solidFill>
                  <a:srgbClr val="000000"/>
                </a:solidFill>
              </a:rPr>
              <a:t>Proteins or modified proteins that are substrates of MetaCyc reactions are always classes</a:t>
            </a:r>
          </a:p>
        </p:txBody>
      </p:sp>
      <p:pic>
        <p:nvPicPr>
          <p:cNvPr id="13316" name="Picture 9">
            <a:extLst>
              <a:ext uri="{FF2B5EF4-FFF2-40B4-BE49-F238E27FC236}">
                <a16:creationId xmlns:a16="http://schemas.microsoft.com/office/drawing/2014/main" id="{85F3A909-631C-4237-BE88-6C1DCF53F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White">
          <a:xfrm>
            <a:off x="5174586" y="1375834"/>
            <a:ext cx="3302664" cy="98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1">
            <a:extLst>
              <a:ext uri="{FF2B5EF4-FFF2-40B4-BE49-F238E27FC236}">
                <a16:creationId xmlns:a16="http://schemas.microsoft.com/office/drawing/2014/main" id="{9B6D205A-2D56-4546-9D89-AB2E9B1FF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White">
          <a:xfrm>
            <a:off x="4964113" y="4495800"/>
            <a:ext cx="404812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93978C-4093-4657-802A-3280B91CF3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2971800"/>
            <a:ext cx="6772275" cy="733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6AC3EE-B8EF-4819-A11C-05123C6201B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4537" y="5482166"/>
            <a:ext cx="6858000" cy="925417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913304F-97B9-4013-8B50-4210B29725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100" y="152400"/>
            <a:ext cx="8305800" cy="1143000"/>
          </a:xfrm>
        </p:spPr>
        <p:txBody>
          <a:bodyPr/>
          <a:lstStyle/>
          <a:p>
            <a:r>
              <a:rPr lang="en-US" altLang="en-US" sz="2800" dirty="0"/>
              <a:t>What’s a frame? And why does it need an ID?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F51B2E6-98ED-4D05-8E27-28424B4E5F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524000"/>
            <a:ext cx="7696200" cy="4953000"/>
          </a:xfrm>
        </p:spPr>
        <p:txBody>
          <a:bodyPr/>
          <a:lstStyle/>
          <a:p>
            <a:pPr marL="171450" indent="-171450">
              <a:buFontTx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Every object in the database is a “frame”, and each frame has a unique ID within the database. Instance frame IDs are usually assigned automatically and are not very meaningful. </a:t>
            </a:r>
          </a:p>
          <a:p>
            <a:pPr marL="171450" indent="-171450">
              <a:defRPr/>
            </a:pPr>
            <a:endParaRPr lang="en-US" altLang="en-US" sz="1600" dirty="0"/>
          </a:p>
          <a:p>
            <a:pPr marL="171450" indent="-171450">
              <a:defRPr/>
            </a:pPr>
            <a:r>
              <a:rPr lang="en-US" altLang="en-US" sz="1600" dirty="0"/>
              <a:t>	 </a:t>
            </a:r>
            <a:r>
              <a:rPr lang="en-US" altLang="en-US" sz="1600" dirty="0">
                <a:solidFill>
                  <a:srgbClr val="000000"/>
                </a:solidFill>
              </a:rPr>
              <a:t>Examples:</a:t>
            </a:r>
            <a:r>
              <a:rPr lang="en-US" altLang="en-US" sz="1600" dirty="0"/>
              <a:t> </a:t>
            </a:r>
            <a:r>
              <a:rPr lang="en-US" altLang="en-US" sz="1600" dirty="0">
                <a:solidFill>
                  <a:srgbClr val="FF66CC"/>
                </a:solidFill>
              </a:rPr>
              <a:t>CPD</a:t>
            </a:r>
            <a:r>
              <a:rPr lang="en-US" altLang="en-US" sz="1600" dirty="0">
                <a:solidFill>
                  <a:srgbClr val="000000"/>
                </a:solidFill>
              </a:rPr>
              <a:t>-23</a:t>
            </a:r>
            <a:r>
              <a:rPr lang="en-US" altLang="en-US" sz="1600" dirty="0"/>
              <a:t>, </a:t>
            </a:r>
            <a:r>
              <a:rPr lang="en-US" altLang="en-US" sz="1600" dirty="0">
                <a:solidFill>
                  <a:srgbClr val="FF66CC"/>
                </a:solidFill>
              </a:rPr>
              <a:t>PWY</a:t>
            </a:r>
            <a:r>
              <a:rPr lang="en-US" altLang="en-US" sz="1600" dirty="0">
                <a:solidFill>
                  <a:srgbClr val="0000FF"/>
                </a:solidFill>
              </a:rPr>
              <a:t>QT</a:t>
            </a:r>
            <a:r>
              <a:rPr lang="en-US" altLang="en-US" sz="1600" dirty="0">
                <a:solidFill>
                  <a:srgbClr val="000000"/>
                </a:solidFill>
              </a:rPr>
              <a:t>-7</a:t>
            </a:r>
            <a:r>
              <a:rPr lang="en-US" altLang="en-US" sz="1600" dirty="0"/>
              <a:t>, </a:t>
            </a:r>
            <a:r>
              <a:rPr lang="en-US" altLang="en-US" sz="1600" dirty="0">
                <a:solidFill>
                  <a:srgbClr val="FF66CC"/>
                </a:solidFill>
              </a:rPr>
              <a:t>RXN</a:t>
            </a:r>
            <a:r>
              <a:rPr lang="en-US" altLang="en-US" sz="1600" dirty="0">
                <a:solidFill>
                  <a:srgbClr val="0000FF"/>
                </a:solidFill>
              </a:rPr>
              <a:t>0</a:t>
            </a:r>
            <a:r>
              <a:rPr lang="en-US" altLang="en-US" sz="1600" dirty="0">
                <a:solidFill>
                  <a:srgbClr val="000000"/>
                </a:solidFill>
              </a:rPr>
              <a:t>-555   </a:t>
            </a:r>
            <a:r>
              <a:rPr lang="en-US" altLang="en-US" sz="1600" dirty="0">
                <a:solidFill>
                  <a:srgbClr val="FF66CC"/>
                </a:solidFill>
              </a:rPr>
              <a:t>MONOMER</a:t>
            </a:r>
            <a:r>
              <a:rPr lang="en-US" altLang="en-US" sz="1600" dirty="0">
                <a:solidFill>
                  <a:srgbClr val="000000"/>
                </a:solidFill>
              </a:rPr>
              <a:t>-387   </a:t>
            </a:r>
            <a:r>
              <a:rPr lang="en-US" altLang="en-US" sz="1600" dirty="0">
                <a:solidFill>
                  <a:srgbClr val="FF66CC"/>
                </a:solidFill>
              </a:rPr>
              <a:t>CPLX</a:t>
            </a:r>
            <a:r>
              <a:rPr lang="en-US" altLang="en-US" sz="1600" dirty="0">
                <a:solidFill>
                  <a:srgbClr val="0000FF"/>
                </a:solidFill>
              </a:rPr>
              <a:t>I</a:t>
            </a:r>
            <a:r>
              <a:rPr lang="en-US" altLang="en-US" sz="1600" dirty="0">
                <a:solidFill>
                  <a:srgbClr val="000000"/>
                </a:solidFill>
              </a:rPr>
              <a:t>-345.</a:t>
            </a:r>
            <a:r>
              <a:rPr lang="en-US" altLang="en-US" sz="1600" dirty="0"/>
              <a:t> </a:t>
            </a:r>
          </a:p>
          <a:p>
            <a:pPr marL="171450" indent="-171450">
              <a:defRPr/>
            </a:pPr>
            <a:endParaRPr lang="en-US" altLang="en-US" sz="1600" dirty="0"/>
          </a:p>
          <a:p>
            <a:pPr marL="171450" indent="-171450">
              <a:defRPr/>
            </a:pPr>
            <a:r>
              <a:rPr lang="en-US" altLang="en-US" sz="1600" dirty="0"/>
              <a:t>	</a:t>
            </a:r>
            <a:r>
              <a:rPr lang="en-US" altLang="en-US" sz="1600" dirty="0">
                <a:solidFill>
                  <a:srgbClr val="000000"/>
                </a:solidFill>
              </a:rPr>
              <a:t>The </a:t>
            </a:r>
            <a:r>
              <a:rPr lang="en-US" altLang="en-US" sz="1600" dirty="0">
                <a:solidFill>
                  <a:srgbClr val="FF66CC"/>
                </a:solidFill>
              </a:rPr>
              <a:t>prefix</a:t>
            </a:r>
            <a:r>
              <a:rPr lang="en-US" altLang="en-US" sz="1600" dirty="0"/>
              <a:t> </a:t>
            </a:r>
            <a:r>
              <a:rPr lang="en-US" altLang="en-US" sz="1600" dirty="0">
                <a:solidFill>
                  <a:srgbClr val="000000"/>
                </a:solidFill>
              </a:rPr>
              <a:t>describes the type of object. Frame names generated in a PGDB other than MetaCyc include </a:t>
            </a:r>
            <a:r>
              <a:rPr lang="en-US" altLang="en-US" sz="1600" dirty="0">
                <a:solidFill>
                  <a:schemeClr val="accent5">
                    <a:lumMod val="50000"/>
                  </a:schemeClr>
                </a:solidFill>
              </a:rPr>
              <a:t>one or two characters</a:t>
            </a:r>
            <a:r>
              <a:rPr lang="en-US" altLang="en-US" sz="1600" dirty="0">
                <a:solidFill>
                  <a:srgbClr val="9933FF"/>
                </a:solidFill>
              </a:rPr>
              <a:t> </a:t>
            </a:r>
            <a:r>
              <a:rPr lang="en-US" altLang="en-US" sz="1600" dirty="0">
                <a:solidFill>
                  <a:srgbClr val="000000"/>
                </a:solidFill>
              </a:rPr>
              <a:t>that identify the source database. </a:t>
            </a:r>
          </a:p>
          <a:p>
            <a:pPr marL="171450" indent="-171450"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	</a:t>
            </a:r>
          </a:p>
          <a:p>
            <a:pPr marL="171450" indent="-171450"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	Legacy objects in Pathway Tools (created before current naming standards) usually deviate from these guidelines.</a:t>
            </a:r>
          </a:p>
          <a:p>
            <a:pPr marL="171450" indent="-171450">
              <a:defRPr/>
            </a:pPr>
            <a:endParaRPr lang="en-US" alt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FF0000"/>
                </a:solidFill>
              </a:rPr>
              <a:t>Class frame names are usually created by humans and use language</a:t>
            </a:r>
            <a:r>
              <a:rPr lang="en-US" altLang="en-US" sz="1600" dirty="0">
                <a:solidFill>
                  <a:srgbClr val="000000"/>
                </a:solidFill>
              </a:rPr>
              <a:t>. E.g. </a:t>
            </a:r>
            <a:r>
              <a:rPr lang="en-US" altLang="en-US" sz="1600" dirty="0" err="1">
                <a:solidFill>
                  <a:srgbClr val="000000"/>
                </a:solidFill>
              </a:rPr>
              <a:t>Thioglucosides</a:t>
            </a:r>
            <a:r>
              <a:rPr lang="en-US" altLang="en-US" sz="1600" dirty="0">
                <a:solidFill>
                  <a:srgbClr val="000000"/>
                </a:solidFill>
              </a:rPr>
              <a:t>, Amino-Acid-Biosynthesis.</a:t>
            </a:r>
          </a:p>
          <a:p>
            <a:pPr marL="171450" indent="-171450">
              <a:defRPr/>
            </a:pPr>
            <a:endParaRPr lang="en-US" altLang="en-US" sz="1600" dirty="0">
              <a:solidFill>
                <a:srgbClr val="000000"/>
              </a:solidFill>
            </a:endParaRPr>
          </a:p>
          <a:p>
            <a:pPr marL="171450" indent="-171450">
              <a:buFontTx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Object </a:t>
            </a:r>
            <a:r>
              <a:rPr lang="en-US" altLang="en-US" sz="1600" b="1" dirty="0">
                <a:solidFill>
                  <a:srgbClr val="000000"/>
                </a:solidFill>
              </a:rPr>
              <a:t>names</a:t>
            </a:r>
            <a:r>
              <a:rPr lang="en-US" altLang="en-US" sz="1600" dirty="0">
                <a:solidFill>
                  <a:srgbClr val="000000"/>
                </a:solidFill>
              </a:rPr>
              <a:t> include </a:t>
            </a:r>
            <a:r>
              <a:rPr lang="en-US" altLang="en-US" sz="1600" dirty="0">
                <a:solidFill>
                  <a:srgbClr val="9933FF"/>
                </a:solidFill>
              </a:rPr>
              <a:t>common names and synonyms. </a:t>
            </a:r>
            <a:r>
              <a:rPr lang="en-US" altLang="en-US" sz="1600" dirty="0">
                <a:solidFill>
                  <a:srgbClr val="000000"/>
                </a:solidFill>
              </a:rPr>
              <a:t>They are useful for both humans and computer searches. Unlike frame IDs, names may be not unique.</a:t>
            </a:r>
          </a:p>
          <a:p>
            <a:pPr marL="171450" indent="-171450">
              <a:buFontTx/>
              <a:buChar char="•"/>
              <a:defRPr/>
            </a:pPr>
            <a:endParaRPr lang="en-US" altLang="en-US" sz="1600" dirty="0">
              <a:solidFill>
                <a:srgbClr val="000000"/>
              </a:solidFill>
            </a:endParaRPr>
          </a:p>
        </p:txBody>
      </p:sp>
      <p:pic>
        <p:nvPicPr>
          <p:cNvPr id="14340" name="Picture 4" descr="C:\Users\caspi\AppData\Local\Microsoft\Windows\Temporary Internet Files\Content.IE5\0O45CC0E\MP900443185[1].jpg">
            <a:extLst>
              <a:ext uri="{FF2B5EF4-FFF2-40B4-BE49-F238E27FC236}">
                <a16:creationId xmlns:a16="http://schemas.microsoft.com/office/drawing/2014/main" id="{EECA6C33-94AC-4BF8-B0BD-C04E194DF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787" y="152400"/>
            <a:ext cx="7731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82CF-3A31-482F-9A8D-FF01F4495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7696200" cy="1143000"/>
          </a:xfrm>
        </p:spPr>
        <p:txBody>
          <a:bodyPr/>
          <a:lstStyle/>
          <a:p>
            <a:r>
              <a:rPr lang="en-US" dirty="0"/>
              <a:t>How to find the frame ID for an object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4FA9DF17-2FBC-4A5B-B27B-730C1E50F515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304800" y="1447800"/>
            <a:ext cx="8839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6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Font typeface="Arial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2pPr>
            <a:lvl3pPr marL="1035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377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1720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FF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5pPr>
            <a:lvl6pPr marL="2178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635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092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549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tabLst>
                <a:tab pos="1711325" algn="l"/>
              </a:tabLst>
              <a:defRPr/>
            </a:pPr>
            <a:r>
              <a:rPr lang="en-US" kern="0" dirty="0">
                <a:solidFill>
                  <a:srgbClr val="000000"/>
                </a:solidFill>
              </a:rPr>
              <a:t>Curation sometimes involves working with frame IDs. There are multiple ways to determine the frame ID for an object</a:t>
            </a:r>
          </a:p>
          <a:p>
            <a:pPr marL="342900" indent="-342900">
              <a:lnSpc>
                <a:spcPct val="100000"/>
              </a:lnSpc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From the page URL: </a:t>
            </a:r>
          </a:p>
          <a:p>
            <a:pPr marL="917574" lvl="1">
              <a:buClr>
                <a:srgbClr val="00B0F0"/>
              </a:buClr>
              <a:buSzPct val="100000"/>
              <a:defRPr/>
            </a:pPr>
            <a:r>
              <a:rPr lang="en-US" altLang="en-US" sz="1600" kern="0" dirty="0"/>
              <a:t>https://biocyc-curation.ai.sri.com/gene?orgid=GCF_000172635&amp;id=</a:t>
            </a:r>
            <a:r>
              <a:rPr lang="en-US" altLang="en-US" sz="1600" kern="0" dirty="0">
                <a:solidFill>
                  <a:srgbClr val="C00000"/>
                </a:solidFill>
              </a:rPr>
              <a:t>MASE_RS00140</a:t>
            </a:r>
          </a:p>
          <a:p>
            <a:pPr marL="917574" lvl="1">
              <a:buClr>
                <a:srgbClr val="00B0F0"/>
              </a:buClr>
              <a:buSzPct val="100000"/>
              <a:defRPr/>
            </a:pPr>
            <a:r>
              <a:rPr lang="en-US" altLang="en-US" sz="1600" kern="0" dirty="0"/>
              <a:t>https://</a:t>
            </a:r>
            <a:r>
              <a:rPr lang="en-US" altLang="en-US" sz="1600" kern="0" dirty="0" err="1"/>
              <a:t>biocyc-curation.ai.sri.com</a:t>
            </a:r>
            <a:r>
              <a:rPr lang="en-US" altLang="en-US" sz="1600" kern="0" dirty="0"/>
              <a:t>/GCF_000172635/</a:t>
            </a:r>
            <a:r>
              <a:rPr lang="en-US" altLang="en-US" sz="1600" kern="0" dirty="0" err="1"/>
              <a:t>NEW-IMAGE?type</a:t>
            </a:r>
            <a:r>
              <a:rPr lang="en-US" altLang="en-US" sz="1600" kern="0" dirty="0"/>
              <a:t>=</a:t>
            </a:r>
            <a:r>
              <a:rPr lang="en-US" altLang="en-US" sz="1600" kern="0" dirty="0" err="1"/>
              <a:t>REACTION&amp;object</a:t>
            </a:r>
            <a:r>
              <a:rPr lang="en-US" altLang="en-US" sz="1600" kern="0" dirty="0"/>
              <a:t>=</a:t>
            </a:r>
            <a:r>
              <a:rPr lang="en-US" altLang="en-US" sz="1600" kern="0" dirty="0">
                <a:solidFill>
                  <a:srgbClr val="C00000"/>
                </a:solidFill>
              </a:rPr>
              <a:t>RXN0-1461</a:t>
            </a:r>
            <a:endParaRPr lang="en-US" altLang="en-US" kern="0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Displayed in tooltip</a:t>
            </a:r>
          </a:p>
          <a:p>
            <a:pPr marL="342900" indent="-342900">
              <a:lnSpc>
                <a:spcPct val="100000"/>
              </a:lnSpc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kern="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In an edit session, right-click on object link, use command to copy to clipboard</a:t>
            </a:r>
          </a:p>
          <a:p>
            <a:pPr marL="342900" indent="-342900">
              <a:lnSpc>
                <a:spcPct val="100000"/>
              </a:lnSpc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kern="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kern="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If not in an edit session, Ctrl-right-click to show id in persistent tooltip. Can use mouse to select and copy to clipboard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1711325" algn="l"/>
              </a:tabLst>
              <a:defRPr/>
            </a:pPr>
            <a:endParaRPr lang="en-US" altLang="en-US" kern="0" dirty="0">
              <a:solidFill>
                <a:srgbClr val="002060"/>
              </a:solidFill>
            </a:endParaRPr>
          </a:p>
          <a:p>
            <a:pPr marL="0" indent="0">
              <a:tabLst>
                <a:tab pos="1711325" algn="l"/>
              </a:tabLst>
              <a:defRPr/>
            </a:pPr>
            <a:endParaRPr lang="en-US" altLang="en-US" kern="0" dirty="0">
              <a:solidFill>
                <a:srgbClr val="002060"/>
              </a:solidFill>
            </a:endParaRPr>
          </a:p>
          <a:p>
            <a:pPr marL="0" indent="0">
              <a:tabLst>
                <a:tab pos="1711325" algn="l"/>
              </a:tabLst>
              <a:defRPr/>
            </a:pPr>
            <a:r>
              <a:rPr lang="en-US" kern="0" dirty="0">
                <a:solidFill>
                  <a:srgbClr val="000000"/>
                </a:solidFill>
              </a:rPr>
              <a:t> </a:t>
            </a:r>
            <a:endParaRPr lang="en-US" kern="0" dirty="0"/>
          </a:p>
          <a:p>
            <a:pPr>
              <a:tabLst>
                <a:tab pos="1711325" algn="l"/>
              </a:tabLst>
              <a:defRPr/>
            </a:pPr>
            <a:endParaRPr lang="en-US" sz="1800" kern="0" dirty="0"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F2D118-02DB-BE42-B7A4-513339CF27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1800" y="3438896"/>
            <a:ext cx="6400800" cy="4854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F9BCA4-2B9B-044A-9E8F-6C858085E2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0" y="4467746"/>
            <a:ext cx="4648200" cy="990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69B574-2843-404B-AC30-25593D78A05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5915397"/>
            <a:ext cx="2070100" cy="48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20290"/>
      </p:ext>
    </p:extLst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2002 07 ISMB PTools">
  <a:themeElements>
    <a:clrScheme name="Custom 6">
      <a:dk1>
        <a:srgbClr val="FFFFFF"/>
      </a:dk1>
      <a:lt1>
        <a:srgbClr val="FFFFFF"/>
      </a:lt1>
      <a:dk2>
        <a:srgbClr val="FAFD00"/>
      </a:dk2>
      <a:lt2>
        <a:srgbClr val="919191"/>
      </a:lt2>
      <a:accent1>
        <a:srgbClr val="618FFD"/>
      </a:accent1>
      <a:accent2>
        <a:srgbClr val="CECECE"/>
      </a:accent2>
      <a:accent3>
        <a:srgbClr val="FFFFFF"/>
      </a:accent3>
      <a:accent4>
        <a:srgbClr val="DADADA"/>
      </a:accent4>
      <a:accent5>
        <a:srgbClr val="B7C6FE"/>
      </a:accent5>
      <a:accent6>
        <a:srgbClr val="BABABA"/>
      </a:accent6>
      <a:hlink>
        <a:srgbClr val="FF0000"/>
      </a:hlink>
      <a:folHlink>
        <a:srgbClr val="FF0000"/>
      </a:folHlink>
    </a:clrScheme>
    <a:fontScheme name="2002 07 ISMB PTool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00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91440" numCol="1" anchor="ctr" anchorCtr="0" compatLnSpc="1">
        <a:prstTxWarp prst="textNoShape">
          <a:avLst/>
        </a:prstTxWarp>
        <a:spAutoFit/>
      </a:bodyPr>
      <a:lstStyle>
        <a:defPPr marL="230188" marR="0" indent="-230188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75000"/>
          <a:buFont typeface="Wingdings" pitchFamily="2" charset="2"/>
          <a:buChar char="l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00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91440" numCol="1" anchor="ctr" anchorCtr="0" compatLnSpc="1">
        <a:prstTxWarp prst="textNoShape">
          <a:avLst/>
        </a:prstTxWarp>
        <a:spAutoFit/>
      </a:bodyPr>
      <a:lstStyle>
        <a:defPPr marL="230188" marR="0" indent="-230188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75000"/>
          <a:buFont typeface="Wingdings" pitchFamily="2" charset="2"/>
          <a:buChar char="l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002 07 ISMB PTool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 07 ISMB PTool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2 07 ISMB PTool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 07 ISMB PTool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 07 ISMB PTool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 07 ISMB PTool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 07 ISMB PTool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 07 ISMB PTools 8">
        <a:dk1>
          <a:srgbClr val="FFFFFF"/>
        </a:dk1>
        <a:lt1>
          <a:srgbClr val="FFFFFF"/>
        </a:lt1>
        <a:dk2>
          <a:srgbClr val="FAFD00"/>
        </a:dk2>
        <a:lt2>
          <a:srgbClr val="919191"/>
        </a:lt2>
        <a:accent1>
          <a:srgbClr val="618FFD"/>
        </a:accent1>
        <a:accent2>
          <a:srgbClr val="CECECE"/>
        </a:accent2>
        <a:accent3>
          <a:srgbClr val="FFFFFF"/>
        </a:accent3>
        <a:accent4>
          <a:srgbClr val="DADADA"/>
        </a:accent4>
        <a:accent5>
          <a:srgbClr val="B7C6FE"/>
        </a:accent5>
        <a:accent6>
          <a:srgbClr val="BABABA"/>
        </a:accent6>
        <a:hlink>
          <a:srgbClr val="0CF217"/>
        </a:hlink>
        <a:folHlink>
          <a:srgbClr val="8CF4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2002 07 ISMB PTools">
  <a:themeElements>
    <a:clrScheme name="Custom 6">
      <a:dk1>
        <a:srgbClr val="FFFFFF"/>
      </a:dk1>
      <a:lt1>
        <a:srgbClr val="FFFFFF"/>
      </a:lt1>
      <a:dk2>
        <a:srgbClr val="FAFD00"/>
      </a:dk2>
      <a:lt2>
        <a:srgbClr val="919191"/>
      </a:lt2>
      <a:accent1>
        <a:srgbClr val="618FFD"/>
      </a:accent1>
      <a:accent2>
        <a:srgbClr val="CECECE"/>
      </a:accent2>
      <a:accent3>
        <a:srgbClr val="FFFFFF"/>
      </a:accent3>
      <a:accent4>
        <a:srgbClr val="DADADA"/>
      </a:accent4>
      <a:accent5>
        <a:srgbClr val="B7C6FE"/>
      </a:accent5>
      <a:accent6>
        <a:srgbClr val="BABABA"/>
      </a:accent6>
      <a:hlink>
        <a:srgbClr val="FF0000"/>
      </a:hlink>
      <a:folHlink>
        <a:srgbClr val="FF0000"/>
      </a:folHlink>
    </a:clrScheme>
    <a:fontScheme name="2002 07 ISMB PTool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00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91440" numCol="1" anchor="ctr" anchorCtr="0" compatLnSpc="1">
        <a:prstTxWarp prst="textNoShape">
          <a:avLst/>
        </a:prstTxWarp>
        <a:spAutoFit/>
      </a:bodyPr>
      <a:lstStyle>
        <a:defPPr marL="230188" marR="0" indent="-230188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75000"/>
          <a:buFont typeface="Wingdings" pitchFamily="2" charset="2"/>
          <a:buChar char="l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00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91440" numCol="1" anchor="ctr" anchorCtr="0" compatLnSpc="1">
        <a:prstTxWarp prst="textNoShape">
          <a:avLst/>
        </a:prstTxWarp>
        <a:spAutoFit/>
      </a:bodyPr>
      <a:lstStyle>
        <a:defPPr marL="230188" marR="0" indent="-230188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75000"/>
          <a:buFont typeface="Wingdings" pitchFamily="2" charset="2"/>
          <a:buChar char="l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002 07 ISMB PTool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 07 ISMB PTool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2 07 ISMB PTool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 07 ISMB PTool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 07 ISMB PTool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 07 ISMB PTool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 07 ISMB PTool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 07 ISMB PTools 8">
        <a:dk1>
          <a:srgbClr val="FFFFFF"/>
        </a:dk1>
        <a:lt1>
          <a:srgbClr val="FFFFFF"/>
        </a:lt1>
        <a:dk2>
          <a:srgbClr val="FAFD00"/>
        </a:dk2>
        <a:lt2>
          <a:srgbClr val="919191"/>
        </a:lt2>
        <a:accent1>
          <a:srgbClr val="618FFD"/>
        </a:accent1>
        <a:accent2>
          <a:srgbClr val="CECECE"/>
        </a:accent2>
        <a:accent3>
          <a:srgbClr val="FFFFFF"/>
        </a:accent3>
        <a:accent4>
          <a:srgbClr val="DADADA"/>
        </a:accent4>
        <a:accent5>
          <a:srgbClr val="B7C6FE"/>
        </a:accent5>
        <a:accent6>
          <a:srgbClr val="BABABA"/>
        </a:accent6>
        <a:hlink>
          <a:srgbClr val="0CF217"/>
        </a:hlink>
        <a:folHlink>
          <a:srgbClr val="8CF4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C:\pkarp\talks\ecocyc\2002 07 ISMB PTools.ppt</Template>
  <TotalTime>30170</TotalTime>
  <Words>2764</Words>
  <Application>Microsoft Macintosh PowerPoint</Application>
  <PresentationFormat>On-screen Show (4:3)</PresentationFormat>
  <Paragraphs>402</Paragraphs>
  <Slides>46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Algerian</vt:lpstr>
      <vt:lpstr>Arial</vt:lpstr>
      <vt:lpstr>Arial Narrow</vt:lpstr>
      <vt:lpstr>Times New Roman</vt:lpstr>
      <vt:lpstr>Wingdings</vt:lpstr>
      <vt:lpstr>2002 07 ISMB PTools</vt:lpstr>
      <vt:lpstr>1_2002 07 ISMB PTools</vt:lpstr>
      <vt:lpstr>Editing BioCyc Databases Using the BioCyc Web Curation Server</vt:lpstr>
      <vt:lpstr>Desktop vs Web-based tools for PGDBs</vt:lpstr>
      <vt:lpstr>The BioCyc Curation Server</vt:lpstr>
      <vt:lpstr>Edit Sessions</vt:lpstr>
      <vt:lpstr>PowerPoint Presentation</vt:lpstr>
      <vt:lpstr>Bug reports</vt:lpstr>
      <vt:lpstr>Classes and instances are like folders and files</vt:lpstr>
      <vt:lpstr>What’s a frame? And why does it need an ID?</vt:lpstr>
      <vt:lpstr>How to find the frame ID for an object</vt:lpstr>
      <vt:lpstr>What sort of objects are usually edited?</vt:lpstr>
      <vt:lpstr> The Web Editors</vt:lpstr>
      <vt:lpstr>Writing Summaries</vt:lpstr>
      <vt:lpstr>Adding Internal Hyperlinks</vt:lpstr>
      <vt:lpstr>Example for a summary with hyperlinks</vt:lpstr>
      <vt:lpstr>Adding Citations to Summaries</vt:lpstr>
      <vt:lpstr>Adding Citations outside of summaries</vt:lpstr>
      <vt:lpstr>        Author Credits</vt:lpstr>
      <vt:lpstr>PowerPoint Presentation</vt:lpstr>
      <vt:lpstr>The protein editor</vt:lpstr>
      <vt:lpstr>Protein Editor – first tab</vt:lpstr>
      <vt:lpstr>Protein Editor - subunits tab (for complexes)</vt:lpstr>
      <vt:lpstr>      Protein Editor - enzymatic activity tab</vt:lpstr>
      <vt:lpstr>How enzymatic activities are represented</vt:lpstr>
      <vt:lpstr>Correct assignment of reactions to enzymes</vt:lpstr>
      <vt:lpstr>Adding an Enzymatic Activity</vt:lpstr>
      <vt:lpstr>Protein Editor – genes tab</vt:lpstr>
      <vt:lpstr>RNA Editor, Gene Editor</vt:lpstr>
      <vt:lpstr>Creating a New Gene</vt:lpstr>
      <vt:lpstr>PowerPoint Presentation</vt:lpstr>
      <vt:lpstr>Protein Subunit Structure Editor</vt:lpstr>
      <vt:lpstr>Protein Subunit Structure Editor</vt:lpstr>
      <vt:lpstr>PowerPoint Presentation</vt:lpstr>
      <vt:lpstr>The Reaction Editor</vt:lpstr>
      <vt:lpstr>Transport Reactions</vt:lpstr>
      <vt:lpstr>Duplication is bad</vt:lpstr>
      <vt:lpstr>PowerPoint Presentation</vt:lpstr>
      <vt:lpstr>The Compound Editor</vt:lpstr>
      <vt:lpstr>PowerPoint Presentation</vt:lpstr>
      <vt:lpstr>Importing Pathways from MetaCyc</vt:lpstr>
      <vt:lpstr>Deleting a Pathway</vt:lpstr>
      <vt:lpstr>The Pathway Editor – General Info</vt:lpstr>
      <vt:lpstr>The Pathway Editor – Pathway Topology</vt:lpstr>
      <vt:lpstr>Adding reactions to a pathway</vt:lpstr>
      <vt:lpstr>Connecting reactions</vt:lpstr>
      <vt:lpstr>Pathway editor limitations</vt:lpstr>
      <vt:lpstr>Not yet covered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Pangea Systems Inc.</dc:creator>
  <cp:lastModifiedBy>Suzanne Paley</cp:lastModifiedBy>
  <cp:revision>649</cp:revision>
  <cp:lastPrinted>2014-03-19T18:32:57Z</cp:lastPrinted>
  <dcterms:created xsi:type="dcterms:W3CDTF">1999-04-03T01:55:20Z</dcterms:created>
  <dcterms:modified xsi:type="dcterms:W3CDTF">2023-01-18T17:48:02Z</dcterms:modified>
</cp:coreProperties>
</file>