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0"/>
            <a:ext cx="19240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0"/>
            <a:ext cx="56197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524000"/>
            <a:ext cx="3771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4000"/>
            <a:ext cx="3771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blackWhite">
      <p:bgPr>
        <a:gradFill rotWithShape="0">
          <a:gsLst>
            <a:gs pos="0">
              <a:srgbClr val="000000"/>
            </a:gs>
            <a:gs pos="100000">
              <a:srgbClr val="0066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1219200" y="0"/>
            <a:ext cx="7696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Stone Serif 32 Pt bold italic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blackWhite">
          <a:xfrm>
            <a:off x="1219200" y="1524000"/>
            <a:ext cx="76962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 in Arial Bold 24pt</a:t>
            </a:r>
          </a:p>
          <a:p>
            <a:pPr lvl="1"/>
            <a:r>
              <a:rPr lang="en-US"/>
              <a:t>Points arial 24pt</a:t>
            </a:r>
          </a:p>
          <a:p>
            <a:pPr lvl="2"/>
            <a:r>
              <a:rPr lang="en-US"/>
              <a:t>Sub-points 20pt and bullet 50%</a:t>
            </a:r>
          </a:p>
          <a:p>
            <a:pPr lvl="2"/>
            <a:r>
              <a:rPr lang="en-US"/>
              <a:t>Additional sub point</a:t>
            </a:r>
          </a:p>
          <a:p>
            <a:pPr lvl="1"/>
            <a:r>
              <a:rPr lang="en-US"/>
              <a:t>footer area 14pt arial</a:t>
            </a:r>
          </a:p>
          <a:p>
            <a:pPr lvl="1"/>
            <a:r>
              <a:rPr lang="en-US"/>
              <a:t>text box to begin at 2.25 vertical 2.5 horizontal</a:t>
            </a:r>
          </a:p>
          <a:p>
            <a:pPr lvl="1"/>
            <a:r>
              <a:rPr lang="en-US"/>
              <a:t>title to be .75 vertical and .75 horizontal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D8D8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90600" y="6521450"/>
            <a:ext cx="3886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SRI International Bioinformatics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3813" y="65532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fld id="{6007749C-2F08-1941-AA0A-5D197DA31E72}" type="slidenum">
              <a:rPr lang="en-US" sz="1200">
                <a:solidFill>
                  <a:srgbClr val="000000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23900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l"/>
        <a:defRPr sz="2400" b="1">
          <a:solidFill>
            <a:srgbClr val="FFCC66"/>
          </a:solidFill>
          <a:latin typeface="+mn-lt"/>
          <a:ea typeface="+mn-ea"/>
          <a:cs typeface="+mn-cs"/>
        </a:defRPr>
      </a:lvl1pPr>
      <a:lvl2pPr marL="692150" indent="-230188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SzPct val="68000"/>
        <a:buFont typeface="Monotype Sorts" charset="2"/>
        <a:buChar char="l"/>
        <a:defRPr sz="2400">
          <a:solidFill>
            <a:schemeClr val="tx1"/>
          </a:solidFill>
          <a:latin typeface="Arial Narrow" charset="0"/>
          <a:ea typeface="ＭＳ Ｐゴシック" charset="-128"/>
        </a:defRPr>
      </a:lvl2pPr>
      <a:lvl3pPr marL="103505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SzPct val="50000"/>
        <a:buFont typeface="Monotype Sorts" charset="2"/>
        <a:buChar char="u"/>
        <a:defRPr sz="2000">
          <a:solidFill>
            <a:schemeClr val="tx1"/>
          </a:solidFill>
          <a:latin typeface="Arial Narrow" charset="0"/>
          <a:ea typeface="ＭＳ Ｐゴシック" charset="-128"/>
        </a:defRPr>
      </a:lvl3pPr>
      <a:lvl4pPr marL="137795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SzPct val="100000"/>
        <a:buChar char="–"/>
        <a:defRPr sz="2000">
          <a:solidFill>
            <a:schemeClr val="tx1"/>
          </a:solidFill>
          <a:latin typeface="Arial Narrow" charset="0"/>
          <a:ea typeface="ＭＳ Ｐゴシック" charset="-128"/>
        </a:defRPr>
      </a:lvl4pPr>
      <a:lvl5pPr marL="172085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5pPr>
      <a:lvl6pPr marL="217805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6pPr>
      <a:lvl7pPr marL="263525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7pPr>
      <a:lvl8pPr marL="309245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8pPr>
      <a:lvl9pPr marL="354965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Orthology</a:t>
            </a:r>
            <a:r>
              <a:rPr lang="en-US" dirty="0" smtClean="0"/>
              <a:t>-Based Multi-PGDB </a:t>
            </a:r>
            <a:r>
              <a:rPr lang="en-US" dirty="0" err="1" smtClean="0"/>
              <a:t>Curation</a:t>
            </a:r>
            <a:r>
              <a:rPr lang="en-US" dirty="0" smtClean="0"/>
              <a:t> Tools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Suzanne Paley</a:t>
            </a:r>
          </a:p>
          <a:p>
            <a:r>
              <a:rPr lang="en-US" dirty="0" smtClean="0"/>
              <a:t>Pathway Tools Workshop 2010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access to </a:t>
            </a:r>
            <a:r>
              <a:rPr lang="en-US" dirty="0" err="1" smtClean="0"/>
              <a:t>MySQL</a:t>
            </a:r>
            <a:r>
              <a:rPr lang="en-US" dirty="0" smtClean="0"/>
              <a:t> server with </a:t>
            </a:r>
            <a:r>
              <a:rPr lang="en-US" dirty="0" err="1" smtClean="0"/>
              <a:t>precomputed</a:t>
            </a:r>
            <a:r>
              <a:rPr lang="en-US" dirty="0" smtClean="0"/>
              <a:t> </a:t>
            </a:r>
            <a:r>
              <a:rPr lang="en-US" dirty="0" err="1" smtClean="0"/>
              <a:t>ortholog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No GUI support yet for automated propagation</a:t>
            </a:r>
          </a:p>
          <a:p>
            <a:r>
              <a:rPr lang="en-US" dirty="0" err="1" smtClean="0"/>
              <a:t>Synteny</a:t>
            </a:r>
            <a:r>
              <a:rPr lang="en-US" dirty="0" smtClean="0"/>
              <a:t> requirement may be overly restrictive, other parameters somewhat arbitrary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Closely related organisms contain many </a:t>
            </a:r>
            <a:r>
              <a:rPr lang="en-US" dirty="0" err="1" smtClean="0"/>
              <a:t>orthologs</a:t>
            </a:r>
            <a:r>
              <a:rPr lang="en-US" dirty="0" smtClean="0"/>
              <a:t>, most likely with same functions</a:t>
            </a:r>
          </a:p>
          <a:p>
            <a:r>
              <a:rPr lang="en-US" dirty="0" smtClean="0"/>
              <a:t>Leverage </a:t>
            </a:r>
            <a:r>
              <a:rPr lang="en-US" dirty="0" err="1" smtClean="0"/>
              <a:t>curation</a:t>
            </a:r>
            <a:r>
              <a:rPr lang="en-US" dirty="0" smtClean="0"/>
              <a:t> efforts across multiple </a:t>
            </a:r>
            <a:r>
              <a:rPr lang="en-US" dirty="0" err="1" smtClean="0"/>
              <a:t>PGDBs</a:t>
            </a:r>
            <a:r>
              <a:rPr lang="en-US" dirty="0" smtClean="0"/>
              <a:t> to improve quality of all</a:t>
            </a:r>
          </a:p>
          <a:p>
            <a:r>
              <a:rPr lang="en-US" dirty="0" smtClean="0"/>
              <a:t>Two desired modes:</a:t>
            </a:r>
          </a:p>
          <a:p>
            <a:pPr lvl="1"/>
            <a:r>
              <a:rPr lang="en-US" dirty="0" smtClean="0"/>
              <a:t>Initialize a new PGDB with information from well-</a:t>
            </a:r>
            <a:r>
              <a:rPr lang="en-US" dirty="0" err="1" smtClean="0"/>
              <a:t>curated</a:t>
            </a:r>
            <a:r>
              <a:rPr lang="en-US" dirty="0" smtClean="0"/>
              <a:t> close relative</a:t>
            </a:r>
          </a:p>
          <a:p>
            <a:pPr lvl="1"/>
            <a:r>
              <a:rPr lang="en-US" dirty="0" smtClean="0"/>
              <a:t>When manual edits are made, propagate to </a:t>
            </a:r>
            <a:r>
              <a:rPr lang="en-US" dirty="0" err="1" smtClean="0"/>
              <a:t>orthologs</a:t>
            </a:r>
            <a:r>
              <a:rPr lang="en-US" dirty="0" smtClean="0"/>
              <a:t> in related organisms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</a:t>
            </a:r>
            <a:r>
              <a:rPr lang="en-US" dirty="0" smtClean="0"/>
              <a:t>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PGDB can be designated as a master or slave PGDB</a:t>
            </a:r>
          </a:p>
          <a:p>
            <a:pPr lvl="1"/>
            <a:r>
              <a:rPr lang="en-US" dirty="0" smtClean="0"/>
              <a:t>Master </a:t>
            </a:r>
            <a:r>
              <a:rPr lang="en-US" dirty="0" err="1" smtClean="0"/>
              <a:t>PGDBs</a:t>
            </a:r>
            <a:r>
              <a:rPr lang="en-US" dirty="0" smtClean="0"/>
              <a:t> point to list of slaves</a:t>
            </a:r>
          </a:p>
          <a:p>
            <a:pPr lvl="1"/>
            <a:r>
              <a:rPr lang="en-US" dirty="0" smtClean="0"/>
              <a:t>Slave </a:t>
            </a:r>
            <a:r>
              <a:rPr lang="en-US" dirty="0" err="1" smtClean="0"/>
              <a:t>PGDBs</a:t>
            </a:r>
            <a:r>
              <a:rPr lang="en-US" dirty="0" smtClean="0"/>
              <a:t> point to a single master</a:t>
            </a:r>
          </a:p>
          <a:p>
            <a:r>
              <a:rPr lang="en-US" dirty="0" smtClean="0"/>
              <a:t>New gene slot SYNC-W-ORTHOLOG can have the following values:</a:t>
            </a:r>
          </a:p>
          <a:p>
            <a:pPr lvl="1"/>
            <a:r>
              <a:rPr lang="en-US" dirty="0" smtClean="0"/>
              <a:t>No – don’t synchronize this gene with its </a:t>
            </a:r>
            <a:r>
              <a:rPr lang="en-US" dirty="0" err="1" smtClean="0"/>
              <a:t>ortholog</a:t>
            </a:r>
            <a:r>
              <a:rPr lang="en-US" dirty="0" smtClean="0"/>
              <a:t> in any PGDB</a:t>
            </a:r>
          </a:p>
          <a:p>
            <a:pPr lvl="1"/>
            <a:r>
              <a:rPr lang="en-US" dirty="0" smtClean="0"/>
              <a:t>A PGDB identifier – synchronize this gene with its </a:t>
            </a:r>
            <a:r>
              <a:rPr lang="en-US" dirty="0" err="1" smtClean="0"/>
              <a:t>ortholog</a:t>
            </a:r>
            <a:r>
              <a:rPr lang="en-US" dirty="0" smtClean="0"/>
              <a:t> in specified PGDB (same or different from master)</a:t>
            </a:r>
          </a:p>
          <a:p>
            <a:pPr lvl="1"/>
            <a:r>
              <a:rPr lang="en-US" dirty="0" smtClean="0"/>
              <a:t>No value – use default heuristics to decide whether to synchronize with </a:t>
            </a:r>
            <a:r>
              <a:rPr lang="en-US" dirty="0" err="1" smtClean="0"/>
              <a:t>ortholog</a:t>
            </a:r>
            <a:r>
              <a:rPr lang="en-US" dirty="0" smtClean="0"/>
              <a:t> in master PGDB</a:t>
            </a: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dirty="0" smtClean="0"/>
              <a:t> Fields </a:t>
            </a:r>
            <a:r>
              <a:rPr lang="en-US" dirty="0" smtClean="0"/>
              <a:t>can be</a:t>
            </a:r>
            <a:r>
              <a:rPr lang="en-US" dirty="0" smtClean="0"/>
              <a:t> </a:t>
            </a:r>
            <a:r>
              <a:rPr lang="en-US" dirty="0" smtClean="0"/>
              <a:t>Propagat</a:t>
            </a:r>
            <a:r>
              <a:rPr lang="en-US" dirty="0" smtClean="0"/>
              <a:t>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Gene name</a:t>
            </a:r>
          </a:p>
          <a:p>
            <a:r>
              <a:rPr lang="en-US" dirty="0" smtClean="0"/>
              <a:t>Gene synonyms</a:t>
            </a:r>
          </a:p>
          <a:p>
            <a:r>
              <a:rPr lang="en-US" dirty="0" smtClean="0"/>
              <a:t>Product name</a:t>
            </a:r>
          </a:p>
          <a:p>
            <a:r>
              <a:rPr lang="en-US" dirty="0" smtClean="0"/>
              <a:t>Product synonyms</a:t>
            </a:r>
          </a:p>
          <a:p>
            <a:r>
              <a:rPr lang="en-US" dirty="0" smtClean="0"/>
              <a:t>Reactions catalyzed by gene product	</a:t>
            </a:r>
          </a:p>
          <a:p>
            <a:r>
              <a:rPr lang="en-US" dirty="0" err="1" smtClean="0"/>
              <a:t>Heteromultimeric</a:t>
            </a:r>
            <a:r>
              <a:rPr lang="en-US" dirty="0" smtClean="0"/>
              <a:t> complexes </a:t>
            </a:r>
          </a:p>
          <a:p>
            <a:r>
              <a:rPr lang="en-US" dirty="0" smtClean="0"/>
              <a:t>Reactions catalyzed by complexes</a:t>
            </a:r>
          </a:p>
          <a:p>
            <a:r>
              <a:rPr lang="en-US" dirty="0" smtClean="0"/>
              <a:t>GO terms with experimental evidence codes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not:</a:t>
            </a:r>
          </a:p>
          <a:p>
            <a:r>
              <a:rPr lang="en-US" dirty="0" smtClean="0"/>
              <a:t>Transcription units</a:t>
            </a:r>
          </a:p>
          <a:p>
            <a:r>
              <a:rPr lang="en-US" dirty="0" smtClean="0"/>
              <a:t>Regulation</a:t>
            </a:r>
          </a:p>
          <a:p>
            <a:r>
              <a:rPr lang="en-US" dirty="0" smtClean="0"/>
              <a:t>Coefficients on complexes</a:t>
            </a:r>
          </a:p>
          <a:p>
            <a:r>
              <a:rPr lang="en-US" dirty="0" smtClean="0"/>
              <a:t>Features, post-translational modifications</a:t>
            </a:r>
          </a:p>
          <a:p>
            <a:r>
              <a:rPr lang="en-US" dirty="0" smtClean="0"/>
              <a:t>GO terms with computational evidence codes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to New PGDB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PGDBs</a:t>
            </a:r>
            <a:r>
              <a:rPr lang="en-US" dirty="0" smtClean="0"/>
              <a:t> marked as master/slave pair</a:t>
            </a:r>
          </a:p>
          <a:p>
            <a:r>
              <a:rPr lang="en-US" dirty="0" smtClean="0"/>
              <a:t>Iterate through all genes in slave PGDB to determine which should be</a:t>
            </a:r>
            <a:r>
              <a:rPr lang="en-US" dirty="0" smtClean="0"/>
              <a:t> </a:t>
            </a:r>
            <a:r>
              <a:rPr lang="en-US" dirty="0" smtClean="0"/>
              <a:t>propagated</a:t>
            </a:r>
            <a:endParaRPr lang="en-US" dirty="0" smtClean="0"/>
          </a:p>
          <a:p>
            <a:r>
              <a:rPr lang="en-US" dirty="0" smtClean="0"/>
              <a:t>When a gene is</a:t>
            </a:r>
            <a:r>
              <a:rPr lang="en-US" dirty="0" smtClean="0"/>
              <a:t> </a:t>
            </a:r>
            <a:r>
              <a:rPr lang="en-US" dirty="0" smtClean="0"/>
              <a:t>propagat</a:t>
            </a:r>
            <a:r>
              <a:rPr lang="en-US" dirty="0" smtClean="0"/>
              <a:t>ed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All relevant data copied from master</a:t>
            </a:r>
          </a:p>
          <a:p>
            <a:pPr lvl="1"/>
            <a:r>
              <a:rPr lang="en-US" dirty="0" smtClean="0"/>
              <a:t>Old values stored in history note</a:t>
            </a:r>
          </a:p>
          <a:p>
            <a:pPr lvl="1"/>
            <a:r>
              <a:rPr lang="en-US" dirty="0" smtClean="0"/>
              <a:t>Computational evidence code added to GO terms, enzyme assignments</a:t>
            </a:r>
          </a:p>
          <a:p>
            <a:r>
              <a:rPr lang="en-US" dirty="0" smtClean="0"/>
              <a:t>Report generated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ummarizes results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ists genes that were not synchronized and why</a:t>
            </a:r>
          </a:p>
          <a:p>
            <a:r>
              <a:rPr lang="en-US" dirty="0" smtClean="0"/>
              <a:t>Object group created of </a:t>
            </a:r>
            <a:r>
              <a:rPr lang="en-US" dirty="0" err="1" smtClean="0"/>
              <a:t>unpropagated</a:t>
            </a:r>
            <a:r>
              <a:rPr lang="en-US" dirty="0" smtClean="0"/>
              <a:t> </a:t>
            </a:r>
            <a:r>
              <a:rPr lang="en-US" dirty="0" smtClean="0"/>
              <a:t>genes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hen should a gene be synchronized?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lave gene does not already have non-computational evidence code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rtholog</a:t>
            </a:r>
            <a:r>
              <a:rPr lang="en-US" dirty="0" smtClean="0"/>
              <a:t> exists in master PGDB, and has a product (i.e. not a </a:t>
            </a:r>
            <a:r>
              <a:rPr lang="en-US" dirty="0" err="1" smtClean="0"/>
              <a:t>pseudogene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master gene is member of a complex, </a:t>
            </a:r>
            <a:r>
              <a:rPr lang="en-US" dirty="0" err="1" smtClean="0"/>
              <a:t>orthologs</a:t>
            </a:r>
            <a:r>
              <a:rPr lang="en-US" dirty="0" smtClean="0"/>
              <a:t> exist for all other complex members</a:t>
            </a:r>
          </a:p>
          <a:p>
            <a:r>
              <a:rPr lang="en-US" dirty="0" smtClean="0"/>
              <a:t>P-value &lt; 1e-10</a:t>
            </a:r>
          </a:p>
          <a:p>
            <a:r>
              <a:rPr lang="en-US" dirty="0" smtClean="0"/>
              <a:t>Length difference &lt; 10%</a:t>
            </a:r>
          </a:p>
          <a:p>
            <a:r>
              <a:rPr lang="en-US" dirty="0" err="1" smtClean="0"/>
              <a:t>Synteny</a:t>
            </a:r>
            <a:r>
              <a:rPr lang="en-US" dirty="0" smtClean="0"/>
              <a:t>: one of gene’s two nearest neighbors must be the same in both </a:t>
            </a:r>
            <a:r>
              <a:rPr lang="en-US" dirty="0" err="1" smtClean="0"/>
              <a:t>PGDBs</a:t>
            </a:r>
            <a:endParaRPr lang="en-US" dirty="0" smtClean="0"/>
          </a:p>
          <a:p>
            <a:r>
              <a:rPr lang="en-US" dirty="0" smtClean="0"/>
              <a:t>Slave gene not assigned to any reactions that the master gene is not assigned to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8271"/>
          </a:xfrm>
        </p:spPr>
        <p:txBody>
          <a:bodyPr>
            <a:normAutofit/>
          </a:bodyPr>
          <a:lstStyle/>
          <a:p>
            <a:r>
              <a:rPr lang="en-US" dirty="0" smtClean="0"/>
              <a:t>Sample Report</a:t>
            </a:r>
            <a:endParaRPr lang="en-US" dirty="0"/>
          </a:p>
        </p:txBody>
      </p:sp>
      <p:pic>
        <p:nvPicPr>
          <p:cNvPr id="4" name="Content Placeholder 3" descr="Picture 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6842" r="-36842"/>
          <a:stretch>
            <a:fillRect/>
          </a:stretch>
        </p:blipFill>
        <p:spPr>
          <a:xfrm>
            <a:off x="-1146419" y="718271"/>
            <a:ext cx="10828032" cy="5955001"/>
          </a:xfrm>
        </p:spPr>
      </p:pic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Editor</a:t>
            </a:r>
            <a:endParaRPr lang="en-US" dirty="0"/>
          </a:p>
        </p:txBody>
      </p:sp>
      <p:pic>
        <p:nvPicPr>
          <p:cNvPr id="6" name="Content Placeholder 5" descr="ortholog-editor-trpD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2926" y="2953603"/>
            <a:ext cx="8352474" cy="2747606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18983"/>
            <a:ext cx="8030916" cy="15343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On gene page, right-click on gene name, select Edit -&gt; </a:t>
            </a:r>
            <a:r>
              <a:rPr lang="en-US" dirty="0" err="1" smtClean="0"/>
              <a:t>Ortholog</a:t>
            </a:r>
            <a:r>
              <a:rPr lang="en-US" dirty="0" smtClean="0"/>
              <a:t> Editor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ortholog-editor-fhuC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4790" y="274638"/>
            <a:ext cx="8846820" cy="2663190"/>
          </a:xfrm>
        </p:spPr>
      </p:pic>
      <p:pic>
        <p:nvPicPr>
          <p:cNvPr id="6" name="Content Placeholder 5" descr="ortholog-flag-options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11745" r="-11745"/>
          <a:stretch>
            <a:fillRect/>
          </a:stretch>
        </p:blipFill>
        <p:spPr>
          <a:xfrm>
            <a:off x="3215769" y="2937828"/>
            <a:ext cx="3214587" cy="3602511"/>
          </a:xfrm>
        </p:spPr>
      </p:pic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ecocyc">
  <a:themeElements>
    <a:clrScheme name="">
      <a:dk1>
        <a:srgbClr val="FFFFFF"/>
      </a:dk1>
      <a:lt1>
        <a:srgbClr val="FFFFFF"/>
      </a:lt1>
      <a:dk2>
        <a:srgbClr val="FAFD00"/>
      </a:dk2>
      <a:lt2>
        <a:srgbClr val="919191"/>
      </a:lt2>
      <a:accent1>
        <a:srgbClr val="618FFD"/>
      </a:accent1>
      <a:accent2>
        <a:srgbClr val="CECECE"/>
      </a:accent2>
      <a:accent3>
        <a:srgbClr val="FFFFFF"/>
      </a:accent3>
      <a:accent4>
        <a:srgbClr val="DADADA"/>
      </a:accent4>
      <a:accent5>
        <a:srgbClr val="B7C6FE"/>
      </a:accent5>
      <a:accent6>
        <a:srgbClr val="BABABA"/>
      </a:accent6>
      <a:hlink>
        <a:srgbClr val="FC0128"/>
      </a:hlink>
      <a:folHlink>
        <a:srgbClr val="8CF4EA"/>
      </a:folHlink>
    </a:clrScheme>
    <a:fontScheme name="ecocyc">
      <a:majorFont>
        <a:latin typeface="Stone Serif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ecocy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cy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Template.ppt</Template>
  <TotalTime>3583</TotalTime>
  <Words>423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ecocyc</vt:lpstr>
      <vt:lpstr>Orthology-Based Multi-PGDB Curation Tools </vt:lpstr>
      <vt:lpstr>Motivations</vt:lpstr>
      <vt:lpstr>Schema Changes</vt:lpstr>
      <vt:lpstr>What Fields can be Propagated?</vt:lpstr>
      <vt:lpstr>Propagation to New PGDB</vt:lpstr>
      <vt:lpstr>When should a gene be synchronized?</vt:lpstr>
      <vt:lpstr>Sample Report</vt:lpstr>
      <vt:lpstr>Interactive Editor</vt:lpstr>
      <vt:lpstr>Slide 9</vt:lpstr>
      <vt:lpstr>Limitations</vt:lpstr>
    </vt:vector>
  </TitlesOfParts>
  <Company>SRI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Orthology-Based Multi-PGDB Curation Tools </dc:title>
  <dc:creator>AIC Facility</dc:creator>
  <cp:lastModifiedBy>AIC Facility</cp:lastModifiedBy>
  <cp:revision>6</cp:revision>
  <dcterms:created xsi:type="dcterms:W3CDTF">2010-10-22T18:47:29Z</dcterms:created>
  <dcterms:modified xsi:type="dcterms:W3CDTF">2010-10-25T04:58:11Z</dcterms:modified>
</cp:coreProperties>
</file>