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73" r:id="rId4"/>
    <p:sldId id="278" r:id="rId5"/>
    <p:sldId id="262" r:id="rId6"/>
    <p:sldId id="263" r:id="rId7"/>
    <p:sldId id="264" r:id="rId8"/>
    <p:sldId id="265" r:id="rId9"/>
    <p:sldId id="282" r:id="rId10"/>
    <p:sldId id="267" r:id="rId11"/>
    <p:sldId id="268" r:id="rId12"/>
    <p:sldId id="269" r:id="rId13"/>
    <p:sldId id="270" r:id="rId14"/>
    <p:sldId id="277" r:id="rId15"/>
    <p:sldId id="272" r:id="rId16"/>
    <p:sldId id="279" r:id="rId17"/>
    <p:sldId id="280" r:id="rId18"/>
    <p:sldId id="276" r:id="rId19"/>
    <p:sldId id="274" r:id="rId20"/>
  </p:sldIdLst>
  <p:sldSz cx="9144000" cy="6858000" type="screen4x3"/>
  <p:notesSz cx="6934200" cy="9232900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rginie Perret Wils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4B8D"/>
    <a:srgbClr val="009900"/>
    <a:srgbClr val="7F7F7F"/>
    <a:srgbClr val="FFFFFF"/>
    <a:srgbClr val="0058A8"/>
    <a:srgbClr val="0060B8"/>
    <a:srgbClr val="FBCD55"/>
    <a:srgbClr val="939BCC"/>
    <a:srgbClr val="DF7D45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595" autoAdjust="0"/>
  </p:normalViewPr>
  <p:slideViewPr>
    <p:cSldViewPr snapToGrid="0" snapToObjects="1">
      <p:cViewPr varScale="1">
        <p:scale>
          <a:sx n="89" d="100"/>
          <a:sy n="89" d="100"/>
        </p:scale>
        <p:origin x="-115" y="-67"/>
      </p:cViewPr>
      <p:guideLst>
        <p:guide orient="horz" pos="2178"/>
        <p:guide pos="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-2874" y="-120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A7C9-10AD-41E2-B550-1EBF208E50E6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AC13-B406-4302-ABE0-AB44CFF03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05121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defTabSz="462738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574" y="1"/>
            <a:ext cx="3005121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algn="r" defTabSz="462738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BBED3278-BDE6-461F-A651-AC4164B0A26D}" type="datetimeFigureOut">
              <a:rPr lang="en-US"/>
              <a:pPr>
                <a:defRPr/>
              </a:pPr>
              <a:t>10/27/2010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89" tIns="43695" rIns="87389" bIns="43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22" y="4384407"/>
            <a:ext cx="5546758" cy="415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0340"/>
            <a:ext cx="3005121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defTabSz="462738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574" y="8770340"/>
            <a:ext cx="3005121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algn="r" defTabSz="462738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19508AC2-5BB0-4D94-865C-49736B17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28752" y="8769363"/>
            <a:ext cx="300387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8" tIns="46179" rIns="92358" bIns="46179" anchor="b"/>
          <a:lstStyle/>
          <a:p>
            <a:pPr algn="r" defTabSz="923849"/>
            <a:fld id="{F9F78067-BACC-4CC8-AAB4-B6BFDF34B9BE}" type="slidenum">
              <a:rPr lang="en-US" sz="1700"/>
              <a:pPr algn="r" defTabSz="923849"/>
              <a:t>3</a:t>
            </a:fld>
            <a:endParaRPr lang="en-US" sz="17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5325"/>
            <a:ext cx="4616450" cy="34623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04" y="4384683"/>
            <a:ext cx="5087592" cy="4152913"/>
          </a:xfrm>
          <a:noFill/>
          <a:ln/>
        </p:spPr>
        <p:txBody>
          <a:bodyPr lIns="92358" tIns="46179" rIns="92358" bIns="4617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E9460-E024-4116-8035-692A3F69FD06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6" y="4385943"/>
            <a:ext cx="5546731" cy="415385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nJ.png"/>
          <p:cNvPicPr>
            <a:picLocks noChangeAspect="1"/>
          </p:cNvPicPr>
          <p:nvPr userDrawn="1"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4513263" y="1552575"/>
            <a:ext cx="1414462" cy="1904303"/>
          </a:xfrm>
          <a:prstGeom prst="rect">
            <a:avLst/>
          </a:prstGeom>
        </p:spPr>
      </p:pic>
      <p:pic>
        <p:nvPicPr>
          <p:cNvPr id="16" name="Picture 15" descr="Molecule.png"/>
          <p:cNvPicPr>
            <a:picLocks noChangeAspect="1"/>
          </p:cNvPicPr>
          <p:nvPr userDrawn="1"/>
        </p:nvPicPr>
        <p:blipFill>
          <a:blip r:embed="rId3" cstate="screen">
            <a:lum contrast="-20000"/>
          </a:blip>
          <a:stretch>
            <a:fillRect/>
          </a:stretch>
        </p:blipFill>
        <p:spPr>
          <a:xfrm>
            <a:off x="6015038" y="1604005"/>
            <a:ext cx="3128962" cy="1853569"/>
          </a:xfrm>
          <a:prstGeom prst="rect">
            <a:avLst/>
          </a:prstGeom>
        </p:spPr>
      </p:pic>
      <p:pic>
        <p:nvPicPr>
          <p:cNvPr id="13" name="Picture 12" descr="PSD_Yijian.png"/>
          <p:cNvPicPr>
            <a:picLocks noChangeAspect="1"/>
          </p:cNvPicPr>
          <p:nvPr userDrawn="1"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>
          <a:xfrm>
            <a:off x="0" y="1750741"/>
            <a:ext cx="4426744" cy="1706137"/>
          </a:xfrm>
          <a:prstGeom prst="rect">
            <a:avLst/>
          </a:prstGeom>
        </p:spPr>
      </p:pic>
      <p:sp>
        <p:nvSpPr>
          <p:cNvPr id="6" name="Rectangle 17"/>
          <p:cNvSpPr/>
          <p:nvPr userDrawn="1"/>
        </p:nvSpPr>
        <p:spPr>
          <a:xfrm>
            <a:off x="0" y="1552575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8"/>
          <p:cNvSpPr/>
          <p:nvPr userDrawn="1"/>
        </p:nvSpPr>
        <p:spPr>
          <a:xfrm>
            <a:off x="4513263" y="1552575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9"/>
          <p:cNvSpPr/>
          <p:nvPr userDrawn="1"/>
        </p:nvSpPr>
        <p:spPr>
          <a:xfrm>
            <a:off x="6015038" y="1552575"/>
            <a:ext cx="3128962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21"/>
          <p:cNvSpPr/>
          <p:nvPr userDrawn="1"/>
        </p:nvSpPr>
        <p:spPr>
          <a:xfrm>
            <a:off x="0" y="0"/>
            <a:ext cx="5927725" cy="1552575"/>
          </a:xfrm>
          <a:prstGeom prst="rect">
            <a:avLst/>
          </a:prstGeom>
          <a:solidFill>
            <a:srgbClr val="F6A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2" descr="sri_logoType_white.gif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4175" y="322263"/>
            <a:ext cx="2651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266" y="3980985"/>
            <a:ext cx="8863733" cy="178799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04B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1552575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>
          <a:xfrm>
            <a:off x="4513263" y="1552575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 userDrawn="1"/>
        </p:nvSpPr>
        <p:spPr>
          <a:xfrm>
            <a:off x="5988050" y="1552575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5927725" cy="1552575"/>
          </a:xfrm>
          <a:prstGeom prst="rect">
            <a:avLst/>
          </a:prstGeom>
          <a:solidFill>
            <a:srgbClr val="F6A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1" descr="sri_logoType_white.g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175" y="322263"/>
            <a:ext cx="2651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80267" y="3477717"/>
            <a:ext cx="7772400" cy="2396189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04B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>
            <a:off x="4513263" y="0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 userDrawn="1"/>
        </p:nvSpPr>
        <p:spPr>
          <a:xfrm>
            <a:off x="5988050" y="0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3D8C-F928-4E15-909C-EE0325F93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041" y="1571702"/>
            <a:ext cx="8202613" cy="491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 userDrawn="1"/>
        </p:nvSpPr>
        <p:spPr>
          <a:xfrm>
            <a:off x="4513263" y="0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3"/>
          <p:cNvSpPr/>
          <p:nvPr userDrawn="1"/>
        </p:nvSpPr>
        <p:spPr>
          <a:xfrm>
            <a:off x="5988050" y="0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86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2D50-F2F9-4089-AE68-B1BD607DD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7"/>
          <p:cNvSpPr/>
          <p:nvPr userDrawn="1"/>
        </p:nvSpPr>
        <p:spPr>
          <a:xfrm>
            <a:off x="4513263" y="0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>
            <a:off x="5988050" y="0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7" y="434637"/>
            <a:ext cx="8229600" cy="71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E500-6AF5-4E53-B751-75994A3BB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0" y="0"/>
            <a:ext cx="4427538" cy="352425"/>
          </a:xfrm>
          <a:prstGeom prst="rect">
            <a:avLst/>
          </a:prstGeom>
          <a:solidFill>
            <a:srgbClr val="FBC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6"/>
          <p:cNvSpPr/>
          <p:nvPr userDrawn="1"/>
        </p:nvSpPr>
        <p:spPr>
          <a:xfrm>
            <a:off x="4513263" y="0"/>
            <a:ext cx="1414462" cy="352425"/>
          </a:xfrm>
          <a:prstGeom prst="rect">
            <a:avLst/>
          </a:prstGeom>
          <a:solidFill>
            <a:srgbClr val="C55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/>
          <p:nvPr userDrawn="1"/>
        </p:nvSpPr>
        <p:spPr>
          <a:xfrm>
            <a:off x="5988050" y="0"/>
            <a:ext cx="3155950" cy="352425"/>
          </a:xfrm>
          <a:prstGeom prst="rect">
            <a:avLst/>
          </a:prstGeom>
          <a:solidFill>
            <a:srgbClr val="93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C9AB-EB81-4D94-9688-DA1D0F8B4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430213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149350"/>
            <a:ext cx="82296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83363"/>
            <a:ext cx="2133600" cy="27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FE96E-0F26-4BE7-902A-3F4BFB619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 txBox="1">
            <a:spLocks noGrp="1"/>
          </p:cNvSpPr>
          <p:nvPr userDrawn="1"/>
        </p:nvSpPr>
        <p:spPr>
          <a:xfrm>
            <a:off x="1543050" y="6550025"/>
            <a:ext cx="5475288" cy="30797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</a:t>
            </a: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2010 </a:t>
            </a: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SRI International - Company Confidential and Proprietary Information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ransition>
    <p:fade/>
  </p:transition>
  <p:txStyles>
    <p:titleStyle>
      <a:lvl1pPr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2pPr>
      <a:lvl3pPr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3pPr>
      <a:lvl4pPr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4pPr>
      <a:lvl5pPr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5pPr>
      <a:lvl6pPr marL="457200" algn="l" defTabSz="457200" rtl="0" fontAlgn="base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6pPr>
      <a:lvl7pPr marL="914400" algn="l" defTabSz="457200" rtl="0" fontAlgn="base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7pPr>
      <a:lvl8pPr marL="1371600" algn="l" defTabSz="457200" rtl="0" fontAlgn="base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8pPr>
      <a:lvl9pPr marL="1828800" algn="l" defTabSz="457200" rtl="0" fontAlgn="base">
        <a:lnSpc>
          <a:spcPts val="2400"/>
        </a:lnSpc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alibri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004B8D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004B8D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66688" algn="l" defTabSz="457200" rtl="0" eaLnBrk="0" fontAlgn="base" hangingPunct="0">
        <a:spcBef>
          <a:spcPct val="20000"/>
        </a:spcBef>
        <a:spcAft>
          <a:spcPct val="0"/>
        </a:spcAft>
        <a:buClr>
          <a:srgbClr val="004B8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004B8D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004B8D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39494" y="3582387"/>
            <a:ext cx="7772400" cy="699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Quantitative Proteomics: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Approaches and Current Capabilities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Pathway Tools Workshop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4538546"/>
            <a:ext cx="8162469" cy="19638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8000" dirty="0" smtClean="0"/>
              <a:t>Chris Becker</a:t>
            </a:r>
          </a:p>
          <a:p>
            <a:pPr lvl="0">
              <a:lnSpc>
                <a:spcPts val="2400"/>
              </a:lnSpc>
              <a:spcBef>
                <a:spcPct val="0"/>
              </a:spcBef>
            </a:pPr>
            <a:r>
              <a:rPr lang="en-US" sz="8000" dirty="0" smtClean="0"/>
              <a:t>Physical Sciences Division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8000" dirty="0" smtClean="0"/>
              <a:t>October 27, 2010</a:t>
            </a:r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9600" dirty="0" smtClean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4800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b="1" smtClean="0"/>
              <a:t> </a:t>
            </a:r>
            <a:r>
              <a:rPr lang="en-US" sz="2400" b="1" smtClean="0"/>
              <a:t>Sample Design:</a:t>
            </a:r>
            <a:br>
              <a:rPr lang="en-US" sz="2400" b="1" smtClean="0"/>
            </a:br>
            <a:endParaRPr lang="en-US" sz="2400" b="1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60413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1825" y="16764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/>
              <a:t>Sample 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78250" y="16764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/>
              <a:t>Sample B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010400" y="167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/>
              <a:t>Sample C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/>
              <a:t>100 </a:t>
            </a:r>
            <a:r>
              <a:rPr lang="en-US" sz="1800" b="0">
                <a:cs typeface="Arial" charset="0"/>
              </a:rPr>
              <a:t>µg </a:t>
            </a:r>
            <a:r>
              <a:rPr lang="en-US" sz="1800" b="0" i="1">
                <a:cs typeface="Arial" charset="0"/>
              </a:rPr>
              <a:t>E. coli</a:t>
            </a:r>
            <a:r>
              <a:rPr lang="en-US" sz="1800" b="0">
                <a:cs typeface="Arial" charset="0"/>
              </a:rPr>
              <a:t> lysate</a:t>
            </a:r>
          </a:p>
          <a:p>
            <a:pPr>
              <a:spcBef>
                <a:spcPct val="0"/>
              </a:spcBef>
            </a:pPr>
            <a:endParaRPr lang="en-US" sz="1800" b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b="0">
                <a:cs typeface="Arial" charset="0"/>
              </a:rPr>
              <a:t>12 Total Protein Spikes</a:t>
            </a:r>
          </a:p>
          <a:p>
            <a:pPr>
              <a:spcBef>
                <a:spcPct val="0"/>
              </a:spcBef>
            </a:pPr>
            <a:r>
              <a:rPr lang="en-US" sz="1800" b="0">
                <a:cs typeface="Arial" charset="0"/>
              </a:rPr>
              <a:t>  - 10 Non-</a:t>
            </a:r>
            <a:r>
              <a:rPr lang="en-US" sz="1800" b="0" i="1"/>
              <a:t>E. coli</a:t>
            </a:r>
            <a:r>
              <a:rPr lang="en-US" sz="1800" b="0"/>
              <a:t> proteins</a:t>
            </a:r>
          </a:p>
          <a:p>
            <a:pPr>
              <a:spcBef>
                <a:spcPct val="0"/>
              </a:spcBef>
            </a:pPr>
            <a:r>
              <a:rPr lang="en-US" sz="1800" b="0"/>
              <a:t>  - 2   </a:t>
            </a:r>
            <a:r>
              <a:rPr lang="en-US" sz="1800" b="0" i="1"/>
              <a:t>E. coli </a:t>
            </a:r>
            <a:r>
              <a:rPr lang="en-US" sz="1800" b="0"/>
              <a:t>proteins</a:t>
            </a:r>
            <a:endParaRPr lang="en-US" sz="1800" b="0" i="1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28988" y="37338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/>
              <a:t>100 </a:t>
            </a:r>
            <a:r>
              <a:rPr lang="en-US" sz="1800" b="0">
                <a:cs typeface="Arial" charset="0"/>
              </a:rPr>
              <a:t>µg </a:t>
            </a:r>
            <a:r>
              <a:rPr lang="en-US" sz="1800" b="0" i="1">
                <a:cs typeface="Arial" charset="0"/>
              </a:rPr>
              <a:t>E. coli</a:t>
            </a:r>
            <a:r>
              <a:rPr lang="en-US" sz="1800" b="0">
                <a:cs typeface="Arial" charset="0"/>
              </a:rPr>
              <a:t> lysate</a:t>
            </a:r>
          </a:p>
          <a:p>
            <a:pPr>
              <a:spcBef>
                <a:spcPct val="0"/>
              </a:spcBef>
            </a:pPr>
            <a:endParaRPr lang="en-US" sz="1800" b="0"/>
          </a:p>
          <a:p>
            <a:pPr>
              <a:spcBef>
                <a:spcPct val="0"/>
              </a:spcBef>
            </a:pPr>
            <a:r>
              <a:rPr lang="en-US" sz="1800" b="0"/>
              <a:t>12 Total Protein Spikes</a:t>
            </a:r>
          </a:p>
          <a:p>
            <a:pPr>
              <a:spcBef>
                <a:spcPct val="0"/>
              </a:spcBef>
            </a:pPr>
            <a:r>
              <a:rPr lang="en-US" sz="1800" b="0"/>
              <a:t>  - 10 Non-</a:t>
            </a:r>
            <a:r>
              <a:rPr lang="en-US" sz="1800" b="0" i="1"/>
              <a:t>E. coli</a:t>
            </a:r>
            <a:r>
              <a:rPr lang="en-US" sz="1800" b="0"/>
              <a:t> proteins</a:t>
            </a:r>
          </a:p>
          <a:p>
            <a:pPr>
              <a:spcBef>
                <a:spcPct val="0"/>
              </a:spcBef>
            </a:pPr>
            <a:r>
              <a:rPr lang="en-US" sz="1800" b="0"/>
              <a:t>  - 2   </a:t>
            </a:r>
            <a:r>
              <a:rPr lang="en-US" sz="1800" b="0" i="1"/>
              <a:t>E. coli </a:t>
            </a:r>
            <a:r>
              <a:rPr lang="en-US" sz="1800" b="0"/>
              <a:t>proteins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24600" y="37338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/>
              <a:t>100 </a:t>
            </a:r>
            <a:r>
              <a:rPr lang="en-US" sz="1800" b="0">
                <a:cs typeface="Arial" charset="0"/>
              </a:rPr>
              <a:t>µg </a:t>
            </a:r>
            <a:r>
              <a:rPr lang="en-US" sz="1800" b="0" i="1">
                <a:cs typeface="Arial" charset="0"/>
              </a:rPr>
              <a:t>E. coli</a:t>
            </a:r>
            <a:r>
              <a:rPr lang="en-US" sz="1800" b="0">
                <a:cs typeface="Arial" charset="0"/>
              </a:rPr>
              <a:t> lysate</a:t>
            </a:r>
          </a:p>
          <a:p>
            <a:pPr>
              <a:spcBef>
                <a:spcPct val="0"/>
              </a:spcBef>
            </a:pPr>
            <a:endParaRPr lang="en-US" sz="1800" b="0"/>
          </a:p>
          <a:p>
            <a:pPr>
              <a:spcBef>
                <a:spcPct val="0"/>
              </a:spcBef>
            </a:pPr>
            <a:r>
              <a:rPr lang="en-US" sz="1800" b="0"/>
              <a:t>12 Total Protein Spikes</a:t>
            </a:r>
          </a:p>
          <a:p>
            <a:pPr>
              <a:spcBef>
                <a:spcPct val="0"/>
              </a:spcBef>
            </a:pPr>
            <a:r>
              <a:rPr lang="en-US" sz="1800" b="0"/>
              <a:t>  - 10 Non-</a:t>
            </a:r>
            <a:r>
              <a:rPr lang="en-US" sz="1800" b="0" i="1"/>
              <a:t>E. coli</a:t>
            </a:r>
            <a:r>
              <a:rPr lang="en-US" sz="1800" b="0"/>
              <a:t> proteins</a:t>
            </a:r>
          </a:p>
          <a:p>
            <a:pPr>
              <a:spcBef>
                <a:spcPct val="0"/>
              </a:spcBef>
            </a:pPr>
            <a:r>
              <a:rPr lang="en-US" sz="1800" b="0"/>
              <a:t>  - 2   </a:t>
            </a:r>
            <a:r>
              <a:rPr lang="en-US" sz="1800" b="0" i="1"/>
              <a:t>E. coli </a:t>
            </a:r>
            <a:r>
              <a:rPr lang="en-US" sz="1800" b="0"/>
              <a:t>proteins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5105400"/>
            <a:ext cx="5410200" cy="823913"/>
            <a:chOff x="240" y="3504"/>
            <a:chExt cx="3408" cy="519"/>
          </a:xfrm>
        </p:grpSpPr>
        <p:sp>
          <p:nvSpPr>
            <p:cNvPr id="6159" name="AutoShape 11"/>
            <p:cNvSpPr>
              <a:spLocks/>
            </p:cNvSpPr>
            <p:nvPr/>
          </p:nvSpPr>
          <p:spPr bwMode="auto">
            <a:xfrm rot="-5400000">
              <a:off x="1848" y="1944"/>
              <a:ext cx="240" cy="3360"/>
            </a:xfrm>
            <a:prstGeom prst="leftBrace">
              <a:avLst>
                <a:gd name="adj1" fmla="val 116667"/>
                <a:gd name="adj2" fmla="val 393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12"/>
            <p:cNvSpPr txBox="1">
              <a:spLocks noChangeArrowheads="1"/>
            </p:cNvSpPr>
            <p:nvPr/>
          </p:nvSpPr>
          <p:spPr bwMode="auto">
            <a:xfrm>
              <a:off x="240" y="3767"/>
              <a:ext cx="2744" cy="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0"/>
                <a:t>Spikes at Different Levels and Ratios</a:t>
              </a:r>
            </a:p>
          </p:txBody>
        </p:sp>
      </p:grpSp>
      <p:sp>
        <p:nvSpPr>
          <p:cNvPr id="6155" name="AutoShape 13"/>
          <p:cNvSpPr>
            <a:spLocks/>
          </p:cNvSpPr>
          <p:nvPr/>
        </p:nvSpPr>
        <p:spPr bwMode="auto">
          <a:xfrm rot="5400000">
            <a:off x="6057900" y="-952500"/>
            <a:ext cx="304800" cy="4953000"/>
          </a:xfrm>
          <a:prstGeom prst="leftBrace">
            <a:avLst>
              <a:gd name="adj1" fmla="val 135417"/>
              <a:gd name="adj2" fmla="val 2765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975475" y="828675"/>
            <a:ext cx="1330325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0"/>
              <a:t>Identical</a:t>
            </a:r>
          </a:p>
        </p:txBody>
      </p:sp>
      <p:pic>
        <p:nvPicPr>
          <p:cNvPr id="615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88" y="2209800"/>
            <a:ext cx="760412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2209800"/>
            <a:ext cx="760412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486400" cy="638175"/>
          </a:xfrm>
        </p:spPr>
        <p:txBody>
          <a:bodyPr/>
          <a:lstStyle/>
          <a:p>
            <a:pPr eaLnBrk="1" hangingPunct="1"/>
            <a:r>
              <a:rPr lang="en-US" sz="2400" b="1" smtClean="0"/>
              <a:t>Techniques Applied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1000" y="1098550"/>
          <a:ext cx="8610600" cy="5073650"/>
        </p:xfrm>
        <a:graphic>
          <a:graphicData uri="http://schemas.openxmlformats.org/presentationml/2006/ole">
            <p:oleObj spid="_x0000_s13314" name="Graph" r:id="rId3" imgW="5522400" imgH="3254400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5218"/>
            <a:ext cx="80010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Performance of Various Proteomics Approaches</a:t>
            </a:r>
            <a:br>
              <a:rPr lang="en-US" sz="2400" dirty="0" smtClean="0"/>
            </a:br>
            <a:r>
              <a:rPr lang="en-US" sz="2400" dirty="0" smtClean="0"/>
              <a:t>Results from 36 Laboratories: True Positives </a:t>
            </a:r>
            <a:r>
              <a:rPr lang="en-US" sz="2400" dirty="0" err="1" smtClean="0"/>
              <a:t>vs</a:t>
            </a:r>
            <a:r>
              <a:rPr lang="en-US" sz="2400" dirty="0" smtClean="0"/>
              <a:t> False Positives</a:t>
            </a:r>
          </a:p>
        </p:txBody>
      </p:sp>
      <p:pic>
        <p:nvPicPr>
          <p:cNvPr id="7171" name="Picture 14" descr="PRG07 tpfp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1076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990600" y="3116076"/>
            <a:ext cx="152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284" y="6240276"/>
            <a:ext cx="52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performance overall of label-free (yellow) results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897" y="3076500"/>
            <a:ext cx="747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0" dirty="0" smtClean="0">
                <a:solidFill>
                  <a:srgbClr val="FF0000"/>
                </a:solidFill>
              </a:rPr>
              <a:t>Becker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lab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52225" y="3438206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PRG07 tpfp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26556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Oval 8"/>
          <p:cNvSpPr>
            <a:spLocks noChangeArrowheads="1"/>
          </p:cNvSpPr>
          <p:nvPr/>
        </p:nvSpPr>
        <p:spPr bwMode="auto">
          <a:xfrm>
            <a:off x="971550" y="3270250"/>
            <a:ext cx="165100" cy="6223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75217"/>
            <a:ext cx="8077200" cy="1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of Various Proteomics Approaches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from 36 Laboratories: True Positives vs False Positives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284" y="6240276"/>
            <a:ext cx="52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performance overall of label-free (yellow) results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UB exp-1"/>
          <p:cNvPicPr>
            <a:picLocks noChangeAspect="1" noChangeArrowheads="1"/>
          </p:cNvPicPr>
          <p:nvPr/>
        </p:nvPicPr>
        <p:blipFill>
          <a:blip r:embed="rId2" cstate="print"/>
          <a:srcRect t="15868" b="2267"/>
          <a:stretch>
            <a:fillRect/>
          </a:stretch>
        </p:blipFill>
        <p:spPr bwMode="auto">
          <a:xfrm>
            <a:off x="458788" y="1583198"/>
            <a:ext cx="48752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248584"/>
            <a:ext cx="7239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Quantitative Accuracy: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Ubiquitin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4097798"/>
            <a:ext cx="2819400" cy="2362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400" b="1" smtClean="0"/>
              <a:t>Color Indicates Method Used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FF0000"/>
                </a:solidFill>
              </a:rPr>
              <a:t>iTRAQ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0000FF"/>
                </a:solidFill>
              </a:rPr>
              <a:t>ICPL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ICAT</a:t>
            </a:r>
            <a:endParaRPr lang="en-US" sz="1400" b="1" smtClean="0"/>
          </a:p>
          <a:p>
            <a:pPr eaLnBrk="1" hangingPunct="1">
              <a:buFontTx/>
              <a:buNone/>
              <a:defRPr/>
            </a:pPr>
            <a:r>
              <a:rPr lang="en-US" sz="1400" b="1" baseline="30000" smtClean="0"/>
              <a:t>18</a:t>
            </a:r>
            <a:r>
              <a:rPr lang="en-US" sz="1400" b="1" smtClean="0"/>
              <a:t>O Labeling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66FF33"/>
                </a:solidFill>
              </a:rPr>
              <a:t>Label Free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FF66CC"/>
                </a:solidFill>
              </a:rPr>
              <a:t>Label Free + targeted SRM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00FFFF"/>
                </a:solidFill>
              </a:rPr>
              <a:t>2D-Gels (nonDIGE)</a:t>
            </a:r>
          </a:p>
          <a:p>
            <a:pPr eaLnBrk="1" hangingPunct="1">
              <a:buFontTx/>
              <a:buNone/>
              <a:defRPr/>
            </a:pPr>
            <a:r>
              <a:rPr lang="en-US" sz="1400" b="1" smtClean="0">
                <a:solidFill>
                  <a:srgbClr val="99CCFF"/>
                </a:solidFill>
              </a:rPr>
              <a:t>2D-DIGE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rot="-5400000">
            <a:off x="-354012" y="3515186"/>
            <a:ext cx="170973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alibri" pitchFamily="34" charset="0"/>
              </a:rPr>
              <a:t>B/A Ratio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49300" y="23451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/>
              <a:t>8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120775" y="897398"/>
            <a:ext cx="1219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/>
              <a:t>2D Gels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92375" y="897398"/>
            <a:ext cx="1219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/>
              <a:t>Label-Free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884613" y="897398"/>
            <a:ext cx="1241425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/>
              <a:t>Stable Isotope Labeling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410200" y="3499866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/>
              <a:t>Anticipated Mole Ratio 4.6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46125" y="325642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/>
              <a:t>6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33425" y="50756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/>
              <a:t>2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46125" y="59900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/>
              <a:t>0</a:t>
            </a: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1012825" y="4034298"/>
            <a:ext cx="419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733425" y="416129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/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715000" y="1872123"/>
            <a:ext cx="1418978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 dirty="0"/>
              <a:t>A = 5 </a:t>
            </a:r>
            <a:r>
              <a:rPr lang="en-US" sz="2000" b="0" dirty="0" err="1"/>
              <a:t>pmol</a:t>
            </a:r>
            <a:endParaRPr lang="en-US" sz="2000" b="0" dirty="0"/>
          </a:p>
          <a:p>
            <a:pPr>
              <a:spcBef>
                <a:spcPct val="0"/>
              </a:spcBef>
            </a:pPr>
            <a:r>
              <a:rPr lang="en-US" sz="2000" b="0" dirty="0"/>
              <a:t>B = 23 </a:t>
            </a:r>
            <a:r>
              <a:rPr lang="en-US" sz="2000" b="0" dirty="0" err="1"/>
              <a:t>pmol</a:t>
            </a:r>
            <a:endParaRPr lang="en-US" sz="2000" b="0" dirty="0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3429000" y="3773948"/>
            <a:ext cx="4572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3314700" y="3450098"/>
            <a:ext cx="4572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 exp_v"/>
          <p:cNvPicPr>
            <a:picLocks noChangeAspect="1" noChangeArrowheads="1"/>
          </p:cNvPicPr>
          <p:nvPr/>
        </p:nvPicPr>
        <p:blipFill>
          <a:blip r:embed="rId2" cstate="print"/>
          <a:srcRect l="11279" t="14737" b="4535"/>
          <a:stretch>
            <a:fillRect/>
          </a:stretch>
        </p:blipFill>
        <p:spPr bwMode="auto">
          <a:xfrm>
            <a:off x="700088" y="1502649"/>
            <a:ext cx="43799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86438"/>
            <a:ext cx="6705600" cy="6096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Quantitative Accuracy: Glucose Oxidase</a:t>
            </a: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5181600" y="3721974"/>
            <a:ext cx="2678113" cy="259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latin typeface="Tahoma" pitchFamily="34" charset="0"/>
              </a:rPr>
              <a:t>Color Indicates Method Used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Tahoma" pitchFamily="34" charset="0"/>
              </a:rPr>
              <a:t>iTRAQ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0000FF"/>
                </a:solidFill>
                <a:latin typeface="Tahoma" pitchFamily="34" charset="0"/>
              </a:rPr>
              <a:t>ICPL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ICAT</a:t>
            </a:r>
            <a:endParaRPr lang="en-US" sz="14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baseline="30000">
                <a:latin typeface="Tahoma" pitchFamily="34" charset="0"/>
              </a:rPr>
              <a:t>18</a:t>
            </a:r>
            <a:r>
              <a:rPr lang="en-US" sz="1400">
                <a:latin typeface="Tahoma" pitchFamily="34" charset="0"/>
              </a:rPr>
              <a:t>O Labeling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66FF33"/>
                </a:solidFill>
                <a:latin typeface="Tahoma" pitchFamily="34" charset="0"/>
              </a:rPr>
              <a:t>Label Free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FF66CC"/>
                </a:solidFill>
                <a:latin typeface="Tahoma" pitchFamily="34" charset="0"/>
              </a:rPr>
              <a:t>Label Free + targeted SRM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00FFFF"/>
                </a:solidFill>
                <a:latin typeface="Tahoma" pitchFamily="34" charset="0"/>
              </a:rPr>
              <a:t>2D-Gels (nonDIGE)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>
                <a:solidFill>
                  <a:srgbClr val="99CCFF"/>
                </a:solidFill>
                <a:latin typeface="Tahoma" pitchFamily="34" charset="0"/>
              </a:rPr>
              <a:t>2D-DIGE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 rot="-5400000">
            <a:off x="-669925" y="3444162"/>
            <a:ext cx="17097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alibri" pitchFamily="34" charset="0"/>
              </a:rPr>
              <a:t>B/A Ratio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7513" y="2020174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1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81063" y="826374"/>
            <a:ext cx="1219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/>
              <a:t>2D Gels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52663" y="826374"/>
            <a:ext cx="1219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/>
              <a:t>Label Free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644900" y="826374"/>
            <a:ext cx="1241425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/>
              <a:t>Stable Isotope Labeling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170488" y="2959974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 dirty="0"/>
              <a:t>Anticipated Mole Ratio 0.67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69875" y="2667874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0.8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93688" y="3950574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0.4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6388" y="4636374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0.2</a:t>
            </a:r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773113" y="3264774"/>
            <a:ext cx="419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69875" y="3315574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0.6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454025" y="5271374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0"/>
              <a:t>0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5410200" y="1496299"/>
            <a:ext cx="1612942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 dirty="0"/>
              <a:t>A = 0.5 </a:t>
            </a:r>
            <a:r>
              <a:rPr lang="en-US" sz="2000" b="0" dirty="0" err="1"/>
              <a:t>pmol</a:t>
            </a:r>
            <a:endParaRPr lang="en-US" sz="2000" b="0" dirty="0"/>
          </a:p>
          <a:p>
            <a:pPr>
              <a:spcBef>
                <a:spcPct val="0"/>
              </a:spcBef>
            </a:pPr>
            <a:r>
              <a:rPr lang="en-US" sz="2000" b="0" dirty="0"/>
              <a:t>B = 0.33 </a:t>
            </a:r>
            <a:r>
              <a:rPr lang="en-US" sz="2000" b="0" dirty="0" err="1"/>
              <a:t>pmol</a:t>
            </a:r>
            <a:endParaRPr lang="en-US" sz="2000" b="0" dirty="0"/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3228975" y="2807574"/>
            <a:ext cx="4572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086100" y="2540874"/>
            <a:ext cx="4572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497813"/>
            <a:ext cx="7043737" cy="379412"/>
          </a:xfrm>
        </p:spPr>
        <p:txBody>
          <a:bodyPr/>
          <a:lstStyle/>
          <a:p>
            <a:r>
              <a:rPr lang="en-US" sz="2400" dirty="0"/>
              <a:t>Reproducibility Testing:</a:t>
            </a:r>
            <a:br>
              <a:rPr lang="en-US" sz="2400" dirty="0"/>
            </a:br>
            <a:r>
              <a:rPr lang="en-US" sz="2400" dirty="0"/>
              <a:t>Process and Instrument Variation Workflow</a:t>
            </a: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633413" y="3073400"/>
          <a:ext cx="506412" cy="1076325"/>
        </p:xfrm>
        <a:graphic>
          <a:graphicData uri="http://schemas.openxmlformats.org/presentationml/2006/ole">
            <p:oleObj spid="_x0000_s33794" name="HiJaak" r:id="rId3" imgW="1800000" imgH="3828960" progId="">
              <p:embed/>
            </p:oleObj>
          </a:graphicData>
        </a:graphic>
      </p:graphicFrame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73025" y="4140200"/>
            <a:ext cx="16795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solidFill>
                  <a:srgbClr val="081D58"/>
                </a:solidFill>
              </a:rPr>
              <a:t>Pooled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solidFill>
                  <a:srgbClr val="081D58"/>
                </a:solidFill>
              </a:rPr>
              <a:t>human serum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1216025" y="35306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2435225" y="2159000"/>
          <a:ext cx="250825" cy="533400"/>
        </p:xfrm>
        <a:graphic>
          <a:graphicData uri="http://schemas.openxmlformats.org/presentationml/2006/ole">
            <p:oleObj spid="_x0000_s33795" name="HiJaak" r:id="rId4" imgW="1800000" imgH="3828960" progId="">
              <p:embed/>
            </p:oleObj>
          </a:graphicData>
        </a:graphic>
      </p:graphicFrame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2435225" y="3714750"/>
          <a:ext cx="250825" cy="533400"/>
        </p:xfrm>
        <a:graphic>
          <a:graphicData uri="http://schemas.openxmlformats.org/presentationml/2006/ole">
            <p:oleObj spid="_x0000_s33796" name="HiJaak" r:id="rId5" imgW="1800000" imgH="3828960" progId="">
              <p:embed/>
            </p:oleObj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2435225" y="2678113"/>
          <a:ext cx="250825" cy="533400"/>
        </p:xfrm>
        <a:graphic>
          <a:graphicData uri="http://schemas.openxmlformats.org/presentationml/2006/ole">
            <p:oleObj spid="_x0000_s33797" name="HiJaak" r:id="rId6" imgW="1800000" imgH="3828960" progId="">
              <p:embed/>
            </p:oleObj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2435225" y="3195638"/>
          <a:ext cx="250825" cy="533400"/>
        </p:xfrm>
        <a:graphic>
          <a:graphicData uri="http://schemas.openxmlformats.org/presentationml/2006/ole">
            <p:oleObj spid="_x0000_s33798" name="HiJaak" r:id="rId7" imgW="1800000" imgH="3828960" progId="">
              <p:embed/>
            </p:oleObj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2435225" y="4232275"/>
          <a:ext cx="250825" cy="533400"/>
        </p:xfrm>
        <a:graphic>
          <a:graphicData uri="http://schemas.openxmlformats.org/presentationml/2006/ole">
            <p:oleObj spid="_x0000_s33799" name="HiJaak" r:id="rId8" imgW="1800000" imgH="3828960" progId="">
              <p:embed/>
            </p:oleObj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2435225" y="4749800"/>
          <a:ext cx="250825" cy="533400"/>
        </p:xfrm>
        <a:graphic>
          <a:graphicData uri="http://schemas.openxmlformats.org/presentationml/2006/ole">
            <p:oleObj spid="_x0000_s33800" name="HiJaak" r:id="rId9" imgW="1800000" imgH="3828960" progId="">
              <p:embed/>
            </p:oleObj>
          </a:graphicData>
        </a:graphic>
      </p:graphicFrame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2595563" y="2463800"/>
            <a:ext cx="250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2595563" y="2981325"/>
            <a:ext cx="250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2595563" y="3498850"/>
            <a:ext cx="250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2595563" y="4017963"/>
            <a:ext cx="250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2595563" y="4535488"/>
            <a:ext cx="2508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2587625" y="5054600"/>
            <a:ext cx="25876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1597025" y="5359400"/>
            <a:ext cx="19970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Sample aliquots 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processed</a:t>
            </a:r>
          </a:p>
        </p:txBody>
      </p:sp>
      <p:sp>
        <p:nvSpPr>
          <p:cNvPr id="209939" name="AutoShape 19"/>
          <p:cNvSpPr>
            <a:spLocks noChangeArrowheads="1"/>
          </p:cNvSpPr>
          <p:nvPr/>
        </p:nvSpPr>
        <p:spPr bwMode="auto">
          <a:xfrm rot="-1863204">
            <a:off x="3016250" y="29972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3959225" y="2311400"/>
            <a:ext cx="2378075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Processed samples 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</a:t>
            </a:r>
            <a:r>
              <a:rPr lang="en-US" u="sng">
                <a:solidFill>
                  <a:srgbClr val="000000"/>
                </a:solidFill>
              </a:rPr>
              <a:t>pooled</a:t>
            </a:r>
            <a:r>
              <a:rPr lang="en-US">
                <a:solidFill>
                  <a:srgbClr val="000000"/>
                </a:solidFill>
              </a:rPr>
              <a:t> before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analysis and 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replicates are run</a:t>
            </a: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6400800" y="2540000"/>
            <a:ext cx="2136775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u="sng"/>
              <a:t>IQC</a:t>
            </a:r>
            <a:r>
              <a:rPr lang="en-US" sz="1600"/>
              <a:t> –Instrument QC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Variation due to the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LC and Mass Spec</a:t>
            </a:r>
          </a:p>
        </p:txBody>
      </p:sp>
      <p:sp>
        <p:nvSpPr>
          <p:cNvPr id="209942" name="AutoShape 22"/>
          <p:cNvSpPr>
            <a:spLocks noChangeArrowheads="1"/>
          </p:cNvSpPr>
          <p:nvPr/>
        </p:nvSpPr>
        <p:spPr bwMode="auto">
          <a:xfrm rot="1360950">
            <a:off x="3021013" y="41402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959225" y="4216400"/>
            <a:ext cx="23780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Processed samples </a:t>
            </a:r>
          </a:p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run individually</a:t>
            </a: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6400800" y="4064000"/>
            <a:ext cx="259873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u="sng"/>
              <a:t>PQC</a:t>
            </a:r>
            <a:r>
              <a:rPr lang="en-US" sz="1600"/>
              <a:t> –Process QC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Variation due to sample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processing in addition to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the LC and Mass Spec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685800" y="1670050"/>
            <a:ext cx="2362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Sample Processing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6553200" y="167640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LC-MS</a:t>
            </a:r>
          </a:p>
        </p:txBody>
      </p:sp>
    </p:spTree>
  </p:cSld>
  <p:clrMapOvr>
    <a:masterClrMapping/>
  </p:clrMapOvr>
  <p:transition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918325" y="1752600"/>
            <a:ext cx="22256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/>
              <a:t>6% median CV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8% mean CV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934200" y="4800600"/>
            <a:ext cx="18827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/>
              <a:t>14% median CV</a:t>
            </a:r>
          </a:p>
          <a:p>
            <a:pPr eaLnBrk="0" hangingPunct="0">
              <a:lnSpc>
                <a:spcPct val="90000"/>
              </a:lnSpc>
            </a:pPr>
            <a:r>
              <a:rPr lang="en-US"/>
              <a:t>17% mean CV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17176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IQC samples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Instrument</a:t>
            </a:r>
            <a:br>
              <a:rPr lang="en-US" sz="2000"/>
            </a:br>
            <a:r>
              <a:rPr lang="en-US" sz="2000"/>
              <a:t>Variation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52400" y="3886200"/>
            <a:ext cx="1817688" cy="146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PQC samples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Processing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plus</a:t>
            </a:r>
            <a:br>
              <a:rPr lang="en-US" sz="2000"/>
            </a:br>
            <a:r>
              <a:rPr lang="en-US" sz="2000"/>
              <a:t>Instrument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/>
              <a:t>Variation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8991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Proteome QC Report extracted from a 4-batch human plasma study </a:t>
            </a:r>
          </a:p>
          <a:p>
            <a:pPr algn="ctr">
              <a:spcBef>
                <a:spcPct val="50000"/>
              </a:spcBef>
            </a:pPr>
            <a:r>
              <a:rPr lang="en-US"/>
              <a:t>(~8000 components)</a:t>
            </a:r>
          </a:p>
        </p:txBody>
      </p:sp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46894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657600"/>
            <a:ext cx="46894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143000" y="278573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74E9B"/>
                </a:solidFill>
                <a:latin typeface="Tahoma" pitchFamily="34" charset="0"/>
              </a:rPr>
              <a:t>Example of quantification and the effect of a </a:t>
            </a:r>
            <a:r>
              <a:rPr lang="en-US" sz="2000" b="1" u="sng" dirty="0">
                <a:solidFill>
                  <a:srgbClr val="274E9B"/>
                </a:solidFill>
                <a:latin typeface="Tahoma" pitchFamily="34" charset="0"/>
              </a:rPr>
              <a:t>PTM</a:t>
            </a:r>
            <a:r>
              <a:rPr lang="en-US" sz="2000" dirty="0">
                <a:solidFill>
                  <a:srgbClr val="274E9B"/>
                </a:solidFill>
                <a:latin typeface="Tahoma" pitchFamily="34" charset="0"/>
              </a:rPr>
              <a:t>, oxidation.   In CSF. 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65" y="1774052"/>
            <a:ext cx="7508875" cy="32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638175"/>
          </a:xfrm>
        </p:spPr>
        <p:txBody>
          <a:bodyPr/>
          <a:lstStyle/>
          <a:p>
            <a:r>
              <a:rPr lang="en-US" dirty="0" smtClean="0"/>
              <a:t>Typical Metrics for Proteomics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20090"/>
            <a:ext cx="8686800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Coefficients of variations ~ 20%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Accuracy ~ 20%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One-dimensional (1D) analysis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Track, identify and quantify approximately 1,000 proteins.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Two-dimensional (2D) analysis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Track, identify and quantify approximately 2,000 proteins.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False discovery rate &lt; 1% for identification (decoy database)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False discovery rate p-value &lt; 0.01 for differential expression (</a:t>
            </a:r>
            <a:r>
              <a:rPr lang="en-US" sz="2200" dirty="0" err="1" smtClean="0">
                <a:solidFill>
                  <a:srgbClr val="0000FF"/>
                </a:solidFill>
              </a:rPr>
              <a:t>Benjamini</a:t>
            </a:r>
            <a:r>
              <a:rPr lang="en-US" sz="2200" dirty="0" smtClean="0">
                <a:solidFill>
                  <a:srgbClr val="0000FF"/>
                </a:solidFill>
              </a:rPr>
              <a:t> Hochberg, Storey)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2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65405"/>
            <a:ext cx="8991600" cy="63817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US" dirty="0" smtClean="0"/>
              <a:t>There have been and can still be problems with large scale genomic and </a:t>
            </a:r>
            <a:r>
              <a:rPr lang="en-US" dirty="0" err="1" smtClean="0"/>
              <a:t>metabolomic</a:t>
            </a:r>
            <a:r>
              <a:rPr lang="en-US" dirty="0" smtClean="0"/>
              <a:t> measurements.  What about proteomics? 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8"/>
          <p:cNvSpPr>
            <a:spLocks noChangeArrowheads="1"/>
          </p:cNvSpPr>
          <p:nvPr/>
        </p:nvSpPr>
        <p:spPr bwMode="auto">
          <a:xfrm>
            <a:off x="573148" y="3284760"/>
            <a:ext cx="8526462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000" b="0" u="sng" dirty="0"/>
              <a:t>Volume 359, Issue 9306</a:t>
            </a:r>
            <a:r>
              <a:rPr lang="en-US" sz="2000" b="0" dirty="0"/>
              <a:t>, Pages 572 - 577, 16 February 2002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000" dirty="0"/>
              <a:t>Use of proteomic patterns in serum to identify </a:t>
            </a:r>
            <a:r>
              <a:rPr lang="en-US" sz="2200" u="sng" dirty="0"/>
              <a:t>ovarian cancer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000" b="0" dirty="0"/>
              <a:t>authors  Emanuel F </a:t>
            </a:r>
            <a:r>
              <a:rPr lang="en-US" sz="2000" b="0" dirty="0" err="1"/>
              <a:t>Petricoin</a:t>
            </a:r>
            <a:r>
              <a:rPr lang="en-US" sz="2000" b="0" dirty="0"/>
              <a:t> …  Lance A </a:t>
            </a:r>
            <a:r>
              <a:rPr lang="en-US" sz="2000" b="0" dirty="0" err="1"/>
              <a:t>Liotta</a:t>
            </a:r>
            <a:r>
              <a:rPr lang="en-US" sz="2000" b="0" dirty="0"/>
              <a:t> </a:t>
            </a:r>
          </a:p>
        </p:txBody>
      </p:sp>
      <p:pic>
        <p:nvPicPr>
          <p:cNvPr id="8196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49" y="2623468"/>
            <a:ext cx="3263914" cy="5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148" y="610392"/>
            <a:ext cx="8456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What many/most scientists know about proteomics,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even if they don’t know about this publication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38175"/>
          </a:xfrm>
        </p:spPr>
        <p:txBody>
          <a:bodyPr/>
          <a:lstStyle/>
          <a:p>
            <a:r>
              <a:rPr lang="en-US" dirty="0" smtClean="0"/>
              <a:t>How do researchers differentially quantify proteins?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7342262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2-D Gels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Isotopic labeling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</a:rPr>
              <a:t>iTraq</a:t>
            </a:r>
            <a:r>
              <a:rPr lang="en-US" sz="1600" dirty="0" smtClean="0">
                <a:solidFill>
                  <a:srgbClr val="0000FF"/>
                </a:solidFill>
              </a:rPr>
              <a:t> (commercial reagent for tagging amine groups on lysine; read-out via MS/MS)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SILAC (stable isotope labeling with amino acids in cell culture)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Label-free quantification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638175"/>
          </a:xfrm>
        </p:spPr>
        <p:txBody>
          <a:bodyPr/>
          <a:lstStyle/>
          <a:p>
            <a:r>
              <a:rPr lang="en-US" dirty="0" smtClean="0"/>
              <a:t>Label-Free Differential Profiling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86800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Two types of label-free quantification: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Intensity based or MS1 or MS-only 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Spectral counting (some minor variations; must re-ID each sample)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Our research group provided an early description of the approach of using </a:t>
            </a:r>
            <a:r>
              <a:rPr lang="en-US" sz="1800" u="sng" dirty="0" smtClean="0">
                <a:solidFill>
                  <a:srgbClr val="0000FF"/>
                </a:solidFill>
              </a:rPr>
              <a:t>signal intensities</a:t>
            </a:r>
            <a:r>
              <a:rPr lang="en-US" sz="1800" dirty="0" smtClean="0">
                <a:solidFill>
                  <a:srgbClr val="0000FF"/>
                </a:solidFill>
              </a:rPr>
              <a:t> of </a:t>
            </a:r>
            <a:r>
              <a:rPr lang="en-US" sz="1800" dirty="0" smtClean="0">
                <a:solidFill>
                  <a:srgbClr val="0000FF"/>
                </a:solidFill>
              </a:rPr>
              <a:t>label-free </a:t>
            </a:r>
            <a:r>
              <a:rPr lang="en-US" sz="1800" u="sng" dirty="0" smtClean="0">
                <a:solidFill>
                  <a:srgbClr val="0000FF"/>
                </a:solidFill>
              </a:rPr>
              <a:t>peptides and metabolites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for LC-MS for </a:t>
            </a:r>
            <a:r>
              <a:rPr lang="en-US" sz="1800" dirty="0" smtClean="0">
                <a:solidFill>
                  <a:srgbClr val="0000FF"/>
                </a:solidFill>
              </a:rPr>
              <a:t>quantification, including normalization.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ASMS 2002 Meeting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Wang et al. Analytical Chemistry 75:4818-4826 (2003)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Overcame </a:t>
            </a:r>
            <a:r>
              <a:rPr lang="en-US" sz="1800" dirty="0" smtClean="0">
                <a:solidFill>
                  <a:srgbClr val="0000FF"/>
                </a:solidFill>
              </a:rPr>
              <a:t>a bias that only isotopic labeling or gel imaging could provide a quantification basis.  Worry was matrix effects; </a:t>
            </a:r>
            <a:r>
              <a:rPr lang="en-US" sz="1800" dirty="0" smtClean="0">
                <a:solidFill>
                  <a:srgbClr val="0000FF"/>
                </a:solidFill>
              </a:rPr>
              <a:t>the answer was to use significant </a:t>
            </a:r>
            <a:r>
              <a:rPr lang="en-US" sz="1800" dirty="0" smtClean="0">
                <a:solidFill>
                  <a:srgbClr val="0000FF"/>
                </a:solidFill>
              </a:rPr>
              <a:t>chromatography </a:t>
            </a:r>
            <a:r>
              <a:rPr lang="en-US" sz="1800" dirty="0" smtClean="0">
                <a:solidFill>
                  <a:srgbClr val="0000FF"/>
                </a:solidFill>
              </a:rPr>
              <a:t>times and </a:t>
            </a:r>
            <a:r>
              <a:rPr lang="en-US" sz="1800" dirty="0" smtClean="0">
                <a:solidFill>
                  <a:srgbClr val="0000FF"/>
                </a:solidFill>
              </a:rPr>
              <a:t>comparing similar samples.</a:t>
            </a:r>
          </a:p>
        </p:txBody>
      </p:sp>
      <p:sp>
        <p:nvSpPr>
          <p:cNvPr id="198660" name="AutoShape 4"/>
          <p:cNvSpPr>
            <a:spLocks noChangeAspect="1" noChangeArrowheads="1"/>
          </p:cNvSpPr>
          <p:nvPr/>
        </p:nvSpPr>
        <p:spPr bwMode="auto">
          <a:xfrm>
            <a:off x="3999213" y="1891300"/>
            <a:ext cx="301625" cy="2667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81780"/>
            <a:ext cx="8305800" cy="873125"/>
          </a:xfrm>
        </p:spPr>
        <p:txBody>
          <a:bodyPr/>
          <a:lstStyle/>
          <a:p>
            <a:r>
              <a:rPr lang="en-US" dirty="0" smtClean="0"/>
              <a:t>Label-Free Differential Profiling: easy to understand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04180"/>
            <a:ext cx="4572000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4142580"/>
            <a:ext cx="5029200" cy="2514600"/>
            <a:chOff x="432" y="2256"/>
            <a:chExt cx="3168" cy="1584"/>
          </a:xfrm>
        </p:grpSpPr>
        <p:pic>
          <p:nvPicPr>
            <p:cNvPr id="1127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2256"/>
              <a:ext cx="2928" cy="15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432" y="3648"/>
              <a:ext cx="768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867400" y="2555080"/>
            <a:ext cx="1255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Sample A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867400" y="4944268"/>
            <a:ext cx="12557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Sample B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458788" y="867568"/>
            <a:ext cx="70786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rgbClr val="274E9B"/>
                </a:solidFill>
              </a:rPr>
              <a:t>What’s different between these two samples?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8422"/>
            <a:ext cx="8305800" cy="638175"/>
          </a:xfrm>
        </p:spPr>
        <p:txBody>
          <a:bodyPr/>
          <a:lstStyle/>
          <a:p>
            <a:r>
              <a:rPr lang="en-US" dirty="0" smtClean="0"/>
              <a:t>Label-Free Differential Profiling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4572000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50419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67400" y="2133600"/>
            <a:ext cx="1255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Sample A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86438" y="4191000"/>
            <a:ext cx="32813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Sample B, more dilute and/or instrument losing some sensitivity over the course of a study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141" y="256620"/>
            <a:ext cx="8382000" cy="385214"/>
          </a:xfrm>
        </p:spPr>
        <p:txBody>
          <a:bodyPr/>
          <a:lstStyle/>
          <a:p>
            <a:r>
              <a:rPr lang="en-US" sz="1900" dirty="0" smtClean="0"/>
              <a:t>Typical spectral complexity: 1 sample in 2 minutes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49850" y="3570288"/>
            <a:ext cx="3536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ahoma" pitchFamily="34" charset="0"/>
              </a:rPr>
              <a:t>Scans separated by 30 sec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33388"/>
            <a:ext cx="83058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0" y="6248400"/>
            <a:ext cx="403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ahoma" pitchFamily="34" charset="0"/>
              </a:rPr>
              <a:t>Narrow 100 m/z range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558403"/>
            <a:ext cx="8229600" cy="715962"/>
          </a:xfrm>
        </p:spPr>
        <p:txBody>
          <a:bodyPr/>
          <a:lstStyle/>
          <a:p>
            <a:r>
              <a:rPr lang="en-US" sz="2800" dirty="0" smtClean="0"/>
              <a:t>Association of </a:t>
            </a:r>
            <a:r>
              <a:rPr lang="en-US" sz="2800" dirty="0" err="1" smtClean="0"/>
              <a:t>Biomolecular</a:t>
            </a:r>
            <a:r>
              <a:rPr lang="en-US" sz="2800" dirty="0" smtClean="0"/>
              <a:t> Resource Facilities (</a:t>
            </a:r>
            <a:r>
              <a:rPr lang="en-US" sz="2800" b="1" dirty="0" smtClean="0"/>
              <a:t>ABRF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Proteomics </a:t>
            </a:r>
            <a:r>
              <a:rPr lang="en-US" sz="2800" dirty="0"/>
              <a:t>Research Group PRG2007 Study Objectives</a:t>
            </a:r>
            <a:endParaRPr lang="en-US" sz="2000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methods are used in the community for assessing differences between complex mixtures?</a:t>
            </a:r>
          </a:p>
          <a:p>
            <a:r>
              <a:rPr lang="en-US" dirty="0"/>
              <a:t>How well established are quantitative methodologies in the community?</a:t>
            </a:r>
          </a:p>
          <a:p>
            <a:r>
              <a:rPr lang="en-US" dirty="0"/>
              <a:t>What is the accuracy of the quantitative data acquired in core facilities?</a:t>
            </a:r>
          </a:p>
          <a:p>
            <a:r>
              <a:rPr lang="en-US" dirty="0"/>
              <a:t>We wanted to build upon last years study by providing samples that were more complicated, yet more realistic. 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568450" y="53927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http://www.abrf.org/prg</a:t>
            </a:r>
            <a:endParaRPr lang="en-US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60197&quot;&gt;&lt;property id=&quot;20148&quot; value=&quot;5&quot;/&gt;&lt;property id=&quot;20300&quot; value=&quot;Slide 1&quot;/&gt;&lt;property id=&quot;20307&quot; value=&quot;256&quot;/&gt;&lt;/object&gt;&lt;object type=&quot;3&quot; unique_id=&quot;60198&quot;&gt;&lt;property id=&quot;20148&quot; value=&quot;5&quot;/&gt;&lt;property id=&quot;20300&quot; value=&quot;Slide 2 - &amp;quot;Slide Title&amp;#x0D;&amp;#x0A;Subtitle (if needed)&amp;quot;&quot;/&gt;&lt;property id=&quot;20307&quot; value=&quot;257&quot;/&gt;&lt;/object&gt;&lt;object type=&quot;3&quot; unique_id=&quot;60199&quot;&gt;&lt;property id=&quot;20148&quot; value=&quot;5&quot;/&gt;&lt;property id=&quot;20300&quot; value=&quot;Slide 3 - &amp;quot;Text with Graphics&amp;#x0D;&amp;#x0A;Subtitle (if needed)&amp;quot;&quot;/&gt;&lt;property id=&quot;20307&quot; value=&quot;258&quot;/&gt;&lt;/object&gt;&lt;object type=&quot;3&quot; unique_id=&quot;60200&quot;&gt;&lt;property id=&quot;20148&quot; value=&quot;5&quot;/&gt;&lt;property id=&quot;20300&quot; value=&quot;Slide 4 - &amp;quot;Bar Chart&amp;#x0D;&amp;#x0A;Subtitle (if needed)&amp;quot;&quot;/&gt;&lt;property id=&quot;20307&quot; value=&quot;259&quot;/&gt;&lt;/object&gt;&lt;object type=&quot;3&quot; unique_id=&quot;60201&quot;&gt;&lt;property id=&quot;20148&quot; value=&quot;5&quot;/&gt;&lt;property id=&quot;20300&quot; value=&quot;Slide 5 - &amp;quot;Pie Chart&amp;#x0D;&amp;#x0A;Subtitle (if needed)&amp;quot;&quot;/&gt;&lt;property id=&quot;20307&quot; value=&quot;260&quot;/&gt;&lt;/object&gt;&lt;object type=&quot;3&quot; unique_id=&quot;60202&quot;&gt;&lt;property id=&quot;20148&quot; value=&quot;5&quot;/&gt;&lt;property id=&quot;20300&quot; value=&quot;Slide 6 - &amp;quot;Table&amp;#x0D;&amp;#x0A;Subtitle (if needed)&amp;quot;&quot;/&gt;&lt;property id=&quot;20307&quot; value=&quot;261&quot;/&gt;&lt;/object&gt;&lt;object type=&quot;3&quot; unique_id=&quot;60203&quot;&gt;&lt;property id=&quot;20148&quot; value=&quot;5&quot;/&gt;&lt;property id=&quot;20300&quot; value=&quot;Slide 7&quot;/&gt;&lt;property id=&quot;20307&quot; value=&quot;262&quot;/&gt;&lt;/object&gt;&lt;object type=&quot;3&quot; unique_id=&quot;60204&quot;&gt;&lt;property id=&quot;20148&quot; value=&quot;5&quot;/&gt;&lt;property id=&quot;20300&quot; value=&quot;Slide 8 - &amp;quot;Presentation Section Divider&amp;quot;&quot;/&gt;&lt;property id=&quot;20307&quot; value=&quot;263&quot;/&gt;&lt;/object&gt;&lt;object type=&quot;3&quot; unique_id=&quot;60205&quot;&gt;&lt;property id=&quot;20148&quot; value=&quot;5&quot;/&gt;&lt;property id=&quot;20300&quot; value=&quot;Slide 9 - &amp;quot;Two-Column Slide Title&amp;#x0D;&amp;#x0A;Subtitle (if needed)&amp;quot;&quot;/&gt;&lt;property id=&quot;20307&quot; value=&quot;264&quot;/&gt;&lt;/object&gt;&lt;object type=&quot;3&quot; unique_id=&quot;60206&quot;&gt;&lt;property id=&quot;20148&quot; value=&quot;5&quot;/&gt;&lt;property id=&quot;20300&quot; value=&quot;Slide 10 - &amp;quot;Video Demo Slide Title&amp;#x0D;&amp;#x0A;Subtitle (if needed)&amp;quot;&quot;/&gt;&lt;property id=&quot;20307&quot; value=&quot;265&quot;/&gt;&lt;/object&gt;&lt;object type=&quot;3&quot; unique_id=&quot;60207&quot;&gt;&lt;property id=&quot;20148&quot; value=&quot;5&quot;/&gt;&lt;property id=&quot;20300&quot; value=&quot;Slide 11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</TotalTime>
  <Words>759</Words>
  <Application>Microsoft Office PowerPoint</Application>
  <PresentationFormat>On-screen Show (4:3)</PresentationFormat>
  <Paragraphs>169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Graph</vt:lpstr>
      <vt:lpstr>HiJaak</vt:lpstr>
      <vt:lpstr>Slide 1</vt:lpstr>
      <vt:lpstr>There have been and can still be problems with large scale genomic and metabolomic measurements.  What about proteomics? </vt:lpstr>
      <vt:lpstr>Slide 3</vt:lpstr>
      <vt:lpstr>How do researchers differentially quantify proteins? </vt:lpstr>
      <vt:lpstr>Label-Free Differential Profiling</vt:lpstr>
      <vt:lpstr>Label-Free Differential Profiling: easy to understand</vt:lpstr>
      <vt:lpstr>Label-Free Differential Profiling</vt:lpstr>
      <vt:lpstr>Typical spectral complexity: 1 sample in 2 minutes</vt:lpstr>
      <vt:lpstr>Association of Biomolecular Resource Facilities (ABRF)  Proteomics Research Group PRG2007 Study Objectives</vt:lpstr>
      <vt:lpstr> Sample Design: </vt:lpstr>
      <vt:lpstr>Techniques Applied</vt:lpstr>
      <vt:lpstr>Performance of Various Proteomics Approaches Results from 36 Laboratories: True Positives vs False Positives</vt:lpstr>
      <vt:lpstr>Slide 13</vt:lpstr>
      <vt:lpstr>Slide 14</vt:lpstr>
      <vt:lpstr>Quantitative Accuracy: Glucose Oxidase</vt:lpstr>
      <vt:lpstr>Reproducibility Testing: Process and Instrument Variation Workflow</vt:lpstr>
      <vt:lpstr>Slide 17</vt:lpstr>
      <vt:lpstr>Slide 18</vt:lpstr>
      <vt:lpstr>Typical Metrics for Proteomics</vt:lpstr>
    </vt:vector>
  </TitlesOfParts>
  <Company>SRI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Bramwell</dc:creator>
  <cp:lastModifiedBy>Chris</cp:lastModifiedBy>
  <cp:revision>252</cp:revision>
  <dcterms:created xsi:type="dcterms:W3CDTF">2009-01-15T19:29:46Z</dcterms:created>
  <dcterms:modified xsi:type="dcterms:W3CDTF">2010-10-27T21:33:00Z</dcterms:modified>
</cp:coreProperties>
</file>