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9" r:id="rId2"/>
    <p:sldId id="852" r:id="rId3"/>
    <p:sldId id="408" r:id="rId4"/>
    <p:sldId id="412" r:id="rId5"/>
    <p:sldId id="420" r:id="rId6"/>
    <p:sldId id="843" r:id="rId7"/>
    <p:sldId id="426" r:id="rId8"/>
    <p:sldId id="850" r:id="rId9"/>
    <p:sldId id="844" r:id="rId10"/>
    <p:sldId id="845" r:id="rId11"/>
    <p:sldId id="851" r:id="rId12"/>
    <p:sldId id="449" r:id="rId13"/>
    <p:sldId id="846" r:id="rId14"/>
    <p:sldId id="847" r:id="rId15"/>
    <p:sldId id="444" r:id="rId16"/>
    <p:sldId id="829" r:id="rId17"/>
    <p:sldId id="450" r:id="rId18"/>
    <p:sldId id="567" r:id="rId19"/>
    <p:sldId id="573" r:id="rId20"/>
    <p:sldId id="542" r:id="rId21"/>
    <p:sldId id="834" r:id="rId22"/>
    <p:sldId id="659" r:id="rId23"/>
    <p:sldId id="785" r:id="rId24"/>
    <p:sldId id="849" r:id="rId25"/>
    <p:sldId id="452" r:id="rId26"/>
    <p:sldId id="436" r:id="rId27"/>
    <p:sldId id="437" r:id="rId28"/>
    <p:sldId id="438" r:id="rId29"/>
    <p:sldId id="439" r:id="rId30"/>
  </p:sldIdLst>
  <p:sldSz cx="9144000" cy="5143500" type="screen16x9"/>
  <p:notesSz cx="7315200" cy="9601200"/>
  <p:custDataLst>
    <p:tags r:id="rId33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5" userDrawn="1">
          <p15:clr>
            <a:srgbClr val="A4A3A4"/>
          </p15:clr>
        </p15:guide>
        <p15:guide id="2" pos="2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26428" initials="LP" lastIdx="17" clrIdx="0"/>
  <p:cmAuthor id="1" name="Peter Karp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86F9"/>
    <a:srgbClr val="9AD8FF"/>
    <a:srgbClr val="91A09D"/>
    <a:srgbClr val="76908C"/>
    <a:srgbClr val="000000"/>
    <a:srgbClr val="4E4E4E"/>
    <a:srgbClr val="0A4191"/>
    <a:srgbClr val="184A91"/>
    <a:srgbClr val="1B509D"/>
    <a:srgbClr val="32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09" autoAdjust="0"/>
    <p:restoredTop sz="97840" autoAdjust="0"/>
  </p:normalViewPr>
  <p:slideViewPr>
    <p:cSldViewPr snapToGrid="0" showGuides="1">
      <p:cViewPr varScale="1">
        <p:scale>
          <a:sx n="160" d="100"/>
          <a:sy n="160" d="100"/>
        </p:scale>
        <p:origin x="200" y="624"/>
      </p:cViewPr>
      <p:guideLst>
        <p:guide orient="horz" pos="905"/>
        <p:guide pos="277"/>
      </p:guideLst>
    </p:cSldViewPr>
  </p:slideViewPr>
  <p:outlineViewPr>
    <p:cViewPr>
      <p:scale>
        <a:sx n="33" d="100"/>
        <a:sy n="33" d="100"/>
      </p:scale>
      <p:origin x="0" y="16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48"/>
    </p:cViewPr>
  </p:sorterViewPr>
  <p:notesViewPr>
    <p:cSldViewPr snapToGrid="0" snapToObjects="1">
      <p:cViewPr varScale="1">
        <p:scale>
          <a:sx n="82" d="100"/>
          <a:sy n="82" d="100"/>
        </p:scale>
        <p:origin x="-2936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1D716-24D4-5E4E-A8C1-F953489EDBB1}" type="datetimeFigureOut">
              <a:rPr lang="en-US" smtClean="0"/>
              <a:pPr/>
              <a:t>11/3/21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5B831-52CE-EF42-8EE7-75F6221E43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91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</a:defRPr>
            </a:lvl1pPr>
          </a:lstStyle>
          <a:p>
            <a:fld id="{EDD8B026-26FF-7545-AB19-912D0D0B60BD}" type="datetimeFigureOut">
              <a:rPr lang="en-US"/>
              <a:pPr/>
              <a:t>11/3/21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65" charset="0"/>
              </a:defRPr>
            </a:lvl1pPr>
          </a:lstStyle>
          <a:p>
            <a:fld id="{0FE6934C-9CFB-7B48-A6D0-7C600C119A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17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85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967692D2-294D-2B44-BD56-C70073F1CC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27776D4-0CCF-5A43-BF36-F7ADF92A44E4}" type="slidenum">
              <a:rPr lang="en-US" altLang="en-US" sz="1300" smtClean="0"/>
              <a:pPr/>
              <a:t>11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8DB0D8B-12CA-3141-B42B-E15AB95AD7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9BA2B0D-9BDA-9342-9FC7-6E098E387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78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FFB72AF6-D7C9-694A-A03E-0CD068BEFD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2E658A7-FEC7-1E4E-B5B7-033BE597C9F4}" type="slidenum">
              <a:rPr lang="en-US" altLang="en-US" sz="1000" smtClean="0"/>
              <a:pPr/>
              <a:t>12</a:t>
            </a:fld>
            <a:endParaRPr lang="en-US" altLang="en-US" sz="10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178C182D-C6BD-234A-8924-B77F2A9DEA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19926DF-D081-414B-AE4E-D2F463821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EA20CC1A-92C0-6942-8303-E19981150B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DD3C2AF-7240-FC46-9E6C-0AA027FF5F31}" type="slidenum">
              <a:rPr lang="en-US" altLang="en-US" sz="1300" smtClean="0"/>
              <a:pPr/>
              <a:t>13</a:t>
            </a:fld>
            <a:endParaRPr lang="en-US" altLang="en-US" sz="13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CE90E17A-773F-CA48-A12B-6255D93B12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965C7DE-5A59-1A4D-A239-4708B31DF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A211BE17-E100-2E40-86C3-DCE8B7EA39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FB26D77-D30A-7348-836D-97C3ABB33DDB}" type="slidenum">
              <a:rPr lang="en-US" altLang="en-US" sz="1300" smtClean="0"/>
              <a:pPr/>
              <a:t>14</a:t>
            </a:fld>
            <a:endParaRPr lang="en-US" altLang="en-US" sz="13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4A870BB0-BB48-B341-A3B3-D90AB2A6F9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D293BA7-94BD-8046-8A47-E2E8F5858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075603C5-6467-954C-991D-8E0D59C4C1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CF0318D-D221-6F45-975C-2C4FE371A103}" type="slidenum">
              <a:rPr lang="en-US" altLang="en-US" sz="1300" smtClean="0">
                <a:latin typeface="Calibri" panose="020F0502020204030204" pitchFamily="34" charset="0"/>
              </a:rPr>
              <a:pPr/>
              <a:t>15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CBF81F3-3009-9544-B18C-57477FE917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3002D5E-CB1C-B14F-96CC-EEAA6702FB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6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A55D7A82-8BF5-2243-BE72-C03DC8D7B2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3E103118-9DB2-EA46-95E0-A9E242ABAD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FABF85C0-BC9B-F440-B362-E73FD0C26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608F61-0307-E445-B258-BF82084AFA55}" type="slidenum">
              <a:rPr lang="en-US" altLang="en-US" sz="1300" smtClean="0">
                <a:latin typeface="Calibri" panose="020F0502020204030204" pitchFamily="34" charset="0"/>
              </a:rPr>
              <a:pPr/>
              <a:t>17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0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all of these five usage</a:t>
            </a:r>
            <a:r>
              <a:rPr lang="en-US" baseline="0" dirty="0"/>
              <a:t> facets are validated.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6934C-9CFB-7B48-A6D0-7C600C119AB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41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BEBCF-66BD-654C-8788-45AC0F103EFF}" type="slidenum">
              <a:rPr lang="en-US"/>
              <a:pPr/>
              <a:t>20</a:t>
            </a:fld>
            <a:endParaRPr lang="en-US"/>
          </a:p>
        </p:txBody>
      </p:sp>
      <p:sp>
        <p:nvSpPr>
          <p:cNvPr id="173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863CB184-A52B-C548-B1A8-46F1A68CD4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C96AF33E-C6ED-914D-BDEF-FFD8DDF7E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54088" y="4557713"/>
            <a:ext cx="5384800" cy="4311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A027E-8943-3440-A756-6CB227994456}" type="slidenum">
              <a:rPr lang="en-US"/>
              <a:pPr/>
              <a:t>22</a:t>
            </a:fld>
            <a:endParaRPr lang="en-US"/>
          </a:p>
        </p:txBody>
      </p:sp>
      <p:sp>
        <p:nvSpPr>
          <p:cNvPr id="112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79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B6C27-4F62-6248-ACDF-0635C4321498}" type="slidenum">
              <a:rPr lang="en-US"/>
              <a:pPr/>
              <a:t>23</a:t>
            </a:fld>
            <a:endParaRPr lang="en-US"/>
          </a:p>
        </p:txBody>
      </p:sp>
      <p:sp>
        <p:nvSpPr>
          <p:cNvPr id="145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162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678217C2-6CDA-9D4F-AA08-562264CEB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DD50F9-1FD5-7C46-9750-C797DFA46158}" type="slidenum">
              <a:rPr lang="en-US" altLang="en-US" sz="1300" smtClean="0"/>
              <a:pPr/>
              <a:t>24</a:t>
            </a:fld>
            <a:endParaRPr lang="en-US" altLang="en-US" sz="13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1F4720ED-4B0E-3E4E-A20A-B234BF34DE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C04CA5E-47AC-394B-B138-5C9BB17D0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8A34ACF7-F622-0446-ABC6-B19DF851A5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4E79A8-ECA6-BE47-8BD5-9E52B9B2FDDF}" type="slidenum">
              <a:rPr lang="en-US" altLang="en-US" sz="1300" smtClean="0"/>
              <a:pPr/>
              <a:t>26</a:t>
            </a:fld>
            <a:endParaRPr lang="en-US" altLang="en-US" sz="13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04884ED6-628C-5441-BDB9-CEF3724CD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0A66DC5-B6C3-C94E-B2CD-1364E9976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6313" y="4560888"/>
            <a:ext cx="536257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5A2D928F-6F5D-A348-B099-5F85F49798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098127-91EB-1241-99AC-BBE34B3E91E5}" type="slidenum">
              <a:rPr lang="en-US" altLang="en-US" sz="1300" smtClean="0"/>
              <a:pPr/>
              <a:t>27</a:t>
            </a:fld>
            <a:endParaRPr lang="en-US" altLang="en-US" sz="13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66351694-1AD3-6A40-A9BE-847BF325E6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C46A9691-2ACC-A148-ADC9-DA5A1C14B5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AF1EBDB0-6CCF-6341-9006-76EFCA466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0BFC35-628A-BF47-BAF5-B897D46EF05A}" type="slidenum">
              <a:rPr lang="en-US" altLang="en-US" sz="1300" smtClean="0"/>
              <a:pPr/>
              <a:t>28</a:t>
            </a:fld>
            <a:endParaRPr lang="en-US" altLang="en-US" sz="13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493A0824-D757-5B4B-943C-E070F2579D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F8F0A33-F29F-FE40-942E-994692271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894D9B9F-53BA-4446-A973-FE7F3AD1AE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98CC13C-A305-B242-93C6-276E119A217A}" type="slidenum">
              <a:rPr lang="en-US" altLang="en-US" sz="1300" smtClean="0"/>
              <a:pPr/>
              <a:t>29</a:t>
            </a:fld>
            <a:endParaRPr lang="en-US" altLang="en-US" sz="13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CC11A367-673C-6740-B9F1-8E006FFDF2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63FCC39-1BE2-2E43-AEFB-31BDA216F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BD17E460-1AD2-4242-8073-1AE105AD20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31800" y="708025"/>
            <a:ext cx="6423025" cy="3613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30D1352B-2280-F34B-9ED8-A3DD6801E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3B2FDF51-7FAC-D04E-8341-121EE7FA09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20725"/>
            <a:ext cx="6400800" cy="3602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99693CE0-33A8-9847-ABE7-A370EE625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2475"/>
            <a:ext cx="5365750" cy="431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371A8FB-0670-404F-8FC0-C92C66BF82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8788" y="720725"/>
            <a:ext cx="6400800" cy="3602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616EA398-E23F-054D-B579-049539B00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2475"/>
            <a:ext cx="5365750" cy="431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6672F69A-0A94-2043-87E7-DF8146FC5E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9756C7-CA5D-434E-84A4-F77DC8110D4D}" type="slidenum">
              <a:rPr lang="en-US" altLang="en-US" sz="1300" smtClean="0"/>
              <a:pPr/>
              <a:t>7</a:t>
            </a:fld>
            <a:endParaRPr lang="en-US" altLang="en-US" sz="13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3F5D5DB3-B915-1849-BECE-176C7E67E8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F0B878B-BC6C-5D4A-B2D5-BB5AB8306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6672F69A-0A94-2043-87E7-DF8146FC5E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9756C7-CA5D-434E-84A4-F77DC8110D4D}" type="slidenum">
              <a:rPr lang="en-US" altLang="en-US" sz="1300" smtClean="0"/>
              <a:pPr/>
              <a:t>8</a:t>
            </a:fld>
            <a:endParaRPr lang="en-US" altLang="en-US" sz="13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3F5D5DB3-B915-1849-BECE-176C7E67E8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F0B878B-BC6C-5D4A-B2D5-BB5AB8306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94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D2CFE4D9-C6B3-F540-9024-624DA6EBFF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A67B33-23AF-A74F-9878-324B7DE5215A}" type="slidenum">
              <a:rPr lang="en-US" altLang="en-US" sz="1300" smtClean="0"/>
              <a:pPr/>
              <a:t>9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48B37BFE-91B5-964C-BCF5-B94EA6C6EA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58C6BC8-5245-744D-AEBD-2AB400AFAF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967692D2-294D-2B44-BD56-C70073F1CC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27776D4-0CCF-5A43-BF36-F7ADF92A44E4}" type="slidenum">
              <a:rPr lang="en-US" altLang="en-US" sz="1300" smtClean="0"/>
              <a:pPr/>
              <a:t>10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8DB0D8B-12CA-3141-B42B-E15AB95AD7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9BA2B0D-9BDA-9342-9FC7-6E098E387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-7950" y="293086"/>
            <a:ext cx="4397070" cy="1135622"/>
          </a:xfrm>
          <a:prstGeom prst="rect">
            <a:avLst/>
          </a:prstGeom>
        </p:spPr>
      </p:pic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82588" y="1827417"/>
            <a:ext cx="8229600" cy="85725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4513263" y="1"/>
            <a:ext cx="1405466" cy="309562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6034089" y="1"/>
            <a:ext cx="3109911" cy="309562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4387850" cy="307181"/>
          </a:xfrm>
          <a:prstGeom prst="rect">
            <a:avLst/>
          </a:prstGeom>
          <a:solidFill>
            <a:srgbClr val="7171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ri international_wht.ai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1666" y="-82875"/>
            <a:ext cx="2482102" cy="5025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7917" y="311149"/>
            <a:ext cx="3513666" cy="115922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lum bright="10000" contrast="20000"/>
            <a:alphaModFix/>
          </a:blip>
          <a:srcRect l="534"/>
          <a:stretch>
            <a:fillRect/>
          </a:stretch>
        </p:blipFill>
        <p:spPr>
          <a:xfrm>
            <a:off x="0" y="0"/>
            <a:ext cx="4392246" cy="112594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5608" y="2154532"/>
            <a:ext cx="7772400" cy="538076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2400" b="0" cap="none">
                <a:solidFill>
                  <a:srgbClr val="1E56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305991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305991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50" y="1200151"/>
            <a:ext cx="4038600" cy="3394472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  <a:lvl2pPr>
              <a:defRPr sz="135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050">
                <a:solidFill>
                  <a:srgbClr val="000000"/>
                </a:solidFill>
              </a:defRPr>
            </a:lvl4pPr>
            <a:lvl5pPr>
              <a:defRPr sz="105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250" y="1200151"/>
            <a:ext cx="4038600" cy="3394472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  <a:lvl2pPr>
              <a:defRPr sz="135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050">
                <a:solidFill>
                  <a:srgbClr val="000000"/>
                </a:solidFill>
              </a:defRPr>
            </a:lvl4pPr>
            <a:lvl5pPr>
              <a:defRPr sz="1050">
                <a:solidFill>
                  <a:srgbClr val="00000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D4E545-8550-1F4C-87FE-68D69155DA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4379310" cy="305991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71673"/>
            <a:ext cx="8229600" cy="857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5E294-9D3F-AF49-9CD2-D723A19B1C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379310" cy="305991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C14899-6511-1B40-B675-C28D8AF131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305991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0258"/>
            <a:ext cx="7924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143000"/>
            <a:ext cx="7772400" cy="36004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509030" y="0"/>
            <a:ext cx="1405466" cy="305991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34089" y="0"/>
            <a:ext cx="3109911" cy="305991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379310" cy="305991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02490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2588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2588" y="1077517"/>
            <a:ext cx="8229600" cy="351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4" y="4914901"/>
            <a:ext cx="795337" cy="2286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/>
                </a:solidFill>
                <a:latin typeface="Calibri" pitchFamily="-65" charset="0"/>
              </a:defRPr>
            </a:lvl1pPr>
          </a:lstStyle>
          <a:p>
            <a:fld id="{B6B458F9-9C5A-D94F-A853-7378C04DD7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 txBox="1">
            <a:spLocks noGrp="1"/>
          </p:cNvSpPr>
          <p:nvPr userDrawn="1"/>
        </p:nvSpPr>
        <p:spPr>
          <a:xfrm>
            <a:off x="-337910" y="4910847"/>
            <a:ext cx="2143990" cy="267606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50" dirty="0">
                <a:solidFill>
                  <a:schemeClr val="tx1">
                    <a:tint val="75000"/>
                  </a:schemeClr>
                </a:solidFill>
                <a:latin typeface="+mn-lt"/>
              </a:rPr>
              <a:t>© 2014 SRI International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7" r:id="rId2"/>
    <p:sldLayoutId id="2147483673" r:id="rId3"/>
    <p:sldLayoutId id="2147483668" r:id="rId4"/>
    <p:sldLayoutId id="2147483669" r:id="rId5"/>
    <p:sldLayoutId id="2147483670" r:id="rId6"/>
    <p:sldLayoutId id="2147483671" r:id="rId7"/>
    <p:sldLayoutId id="2147483676" r:id="rId8"/>
  </p:sldLayoutIdLst>
  <p:hf sldNum="0" hdr="0" dt="0"/>
  <p:txStyles>
    <p:titleStyle>
      <a:lvl1pPr algn="l" defTabSz="342900" rtl="0" fontAlgn="base">
        <a:lnSpc>
          <a:spcPct val="80000"/>
        </a:lnSpc>
        <a:spcBef>
          <a:spcPct val="0"/>
        </a:spcBef>
        <a:spcAft>
          <a:spcPct val="0"/>
        </a:spcAft>
        <a:defRPr sz="27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2pPr>
      <a:lvl3pPr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3pPr>
      <a:lvl4pPr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4pPr>
      <a:lvl5pPr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2100">
          <a:solidFill>
            <a:srgbClr val="404040"/>
          </a:solidFill>
          <a:latin typeface="Calibri" pitchFamily="-65" charset="0"/>
        </a:defRPr>
      </a:lvl9pPr>
    </p:titleStyle>
    <p:bodyStyle>
      <a:lvl1pPr marL="172641" indent="-172641" algn="l" defTabSz="3429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345281" indent="-172641" algn="l" defTabSz="3429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15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2pPr>
      <a:lvl3pPr marL="470297" indent="-125016" algn="l" defTabSz="3429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135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3pPr>
      <a:lvl4pPr marL="598885" indent="-128588" algn="l" defTabSz="3429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12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4pPr>
      <a:lvl5pPr marL="728663" indent="-129779" algn="l" defTabSz="3429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»"/>
        <a:defRPr sz="105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athwaytools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biocyc.org/webinar.shtml" TargetMode="External"/><Relationship Id="rId4" Type="http://schemas.openxmlformats.org/officeDocument/2006/relationships/hyperlink" Target="http://www.pathwaytools.org/tutorial/session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9447345" TargetMode="External"/><Relationship Id="rId2" Type="http://schemas.openxmlformats.org/officeDocument/2006/relationships/hyperlink" Target="http://arxiv.org/abs/1510.03964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ptools-support@ai.sri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1.jpeg"/><Relationship Id="rId26" Type="http://schemas.openxmlformats.org/officeDocument/2006/relationships/image" Target="../media/image29.png"/><Relationship Id="rId39" Type="http://schemas.openxmlformats.org/officeDocument/2006/relationships/image" Target="../media/image38.jpeg"/><Relationship Id="rId21" Type="http://schemas.openxmlformats.org/officeDocument/2006/relationships/image" Target="../media/image24.png"/><Relationship Id="rId34" Type="http://schemas.openxmlformats.org/officeDocument/2006/relationships/image" Target="../media/image33.jpeg"/><Relationship Id="rId42" Type="http://schemas.openxmlformats.org/officeDocument/2006/relationships/image" Target="../media/image4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eg"/><Relationship Id="rId20" Type="http://schemas.openxmlformats.org/officeDocument/2006/relationships/image" Target="../media/image23.png"/><Relationship Id="rId29" Type="http://schemas.openxmlformats.org/officeDocument/2006/relationships/image" Target="../media/image32.jpeg"/><Relationship Id="rId41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24" Type="http://schemas.openxmlformats.org/officeDocument/2006/relationships/image" Target="../media/image27.png"/><Relationship Id="rId32" Type="http://schemas.openxmlformats.org/officeDocument/2006/relationships/slide" Target="slide15.xml"/><Relationship Id="rId37" Type="http://schemas.openxmlformats.org/officeDocument/2006/relationships/image" Target="../media/image36.jpeg"/><Relationship Id="rId40" Type="http://schemas.openxmlformats.org/officeDocument/2006/relationships/image" Target="../media/image39.png"/><Relationship Id="rId5" Type="http://schemas.openxmlformats.org/officeDocument/2006/relationships/image" Target="../media/image10.pn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png"/><Relationship Id="rId36" Type="http://schemas.openxmlformats.org/officeDocument/2006/relationships/image" Target="../media/image35.jpeg"/><Relationship Id="rId10" Type="http://schemas.openxmlformats.org/officeDocument/2006/relationships/image" Target="../media/image14.png"/><Relationship Id="rId19" Type="http://schemas.openxmlformats.org/officeDocument/2006/relationships/image" Target="../media/image22.jpeg"/><Relationship Id="rId31" Type="http://schemas.openxmlformats.org/officeDocument/2006/relationships/slide" Target="slide6.xml"/><Relationship Id="rId4" Type="http://schemas.openxmlformats.org/officeDocument/2006/relationships/image" Target="../media/image9.png"/><Relationship Id="rId9" Type="http://schemas.openxmlformats.org/officeDocument/2006/relationships/image" Target="../media/image13.jpeg"/><Relationship Id="rId14" Type="http://schemas.openxmlformats.org/officeDocument/2006/relationships/hyperlink" Target="http://www.nuance.com/" TargetMode="External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Relationship Id="rId30" Type="http://schemas.openxmlformats.org/officeDocument/2006/relationships/slide" Target="slide5.xml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hyperlink" Target="http://www.intuitivesurgical.com/" TargetMode="External"/><Relationship Id="rId3" Type="http://schemas.openxmlformats.org/officeDocument/2006/relationships/image" Target="../media/image8.png"/><Relationship Id="rId12" Type="http://schemas.openxmlformats.org/officeDocument/2006/relationships/image" Target="../media/image16.pn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33" Type="http://schemas.openxmlformats.org/officeDocument/2006/relationships/slide" Target="slide21.xml"/><Relationship Id="rId38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3.jpeg"/><Relationship Id="rId7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slide" Target="slide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slide" Target="slide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699396" y="1804738"/>
            <a:ext cx="7745203" cy="978671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/>
              <a:t>Tutorial: Pathway Tools Software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746863" y="2558432"/>
            <a:ext cx="7650271" cy="1638166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t">
            <a:noAutofit/>
          </a:bodyPr>
          <a:lstStyle/>
          <a:p>
            <a:pPr defTabSz="342900" fontAlgn="auto">
              <a:lnSpc>
                <a:spcPts val="1800"/>
              </a:lnSpc>
              <a:spcAft>
                <a:spcPts val="0"/>
              </a:spcAft>
              <a:defRPr/>
            </a:pPr>
            <a:endParaRPr lang="en-US" sz="2100" dirty="0">
              <a:latin typeface="+mj-lt"/>
              <a:ea typeface="+mj-ea"/>
              <a:cs typeface="+mj-cs"/>
            </a:endParaRPr>
          </a:p>
          <a:p>
            <a:pPr defTabSz="342900" fontAlgn="auto">
              <a:lnSpc>
                <a:spcPts val="1800"/>
              </a:lnSpc>
              <a:spcAft>
                <a:spcPts val="0"/>
              </a:spcAft>
              <a:defRPr/>
            </a:pPr>
            <a:endParaRPr lang="en-US" sz="2100" dirty="0">
              <a:latin typeface="+mj-lt"/>
              <a:ea typeface="+mj-ea"/>
              <a:cs typeface="+mj-cs"/>
            </a:endParaRPr>
          </a:p>
          <a:p>
            <a:pPr defTabSz="342900" fontAlgn="auto">
              <a:lnSpc>
                <a:spcPts val="1800"/>
              </a:lnSpc>
              <a:spcAft>
                <a:spcPts val="0"/>
              </a:spcAft>
              <a:defRPr/>
            </a:pPr>
            <a:endParaRPr lang="en-US" sz="2100" dirty="0">
              <a:latin typeface="+mj-lt"/>
              <a:ea typeface="+mj-ea"/>
              <a:cs typeface="+mj-cs"/>
            </a:endParaRPr>
          </a:p>
          <a:p>
            <a:pPr>
              <a:lnSpc>
                <a:spcPts val="1800"/>
              </a:lnSpc>
            </a:pPr>
            <a:r>
              <a:rPr lang="en-US" sz="2100" dirty="0"/>
              <a:t>Peter D. Karp										</a:t>
            </a:r>
            <a:r>
              <a:rPr lang="en-US" sz="2100" dirty="0" err="1"/>
              <a:t>ecocyc.org</a:t>
            </a:r>
            <a:endParaRPr lang="en-US" sz="2100" dirty="0"/>
          </a:p>
          <a:p>
            <a:pPr>
              <a:lnSpc>
                <a:spcPts val="1800"/>
              </a:lnSpc>
            </a:pPr>
            <a:r>
              <a:rPr lang="en-US" sz="2100" dirty="0"/>
              <a:t>SRI International									</a:t>
            </a:r>
            <a:r>
              <a:rPr lang="en-US" sz="2100" dirty="0" err="1"/>
              <a:t>biocyc.org</a:t>
            </a:r>
            <a:endParaRPr lang="en-US" sz="2100" dirty="0"/>
          </a:p>
          <a:p>
            <a:pPr>
              <a:lnSpc>
                <a:spcPts val="1800"/>
              </a:lnSpc>
            </a:pPr>
            <a:r>
              <a:rPr lang="en-US" sz="2100" dirty="0"/>
              <a:t>													</a:t>
            </a:r>
            <a:r>
              <a:rPr lang="en-US" sz="2100" dirty="0" err="1"/>
              <a:t>metacyc.org</a:t>
            </a:r>
            <a:endParaRPr lang="en-US" sz="2100" dirty="0"/>
          </a:p>
          <a:p>
            <a:pPr>
              <a:lnSpc>
                <a:spcPts val="1800"/>
              </a:lnSpc>
            </a:pPr>
            <a:endParaRPr lang="en-US" sz="2100" dirty="0"/>
          </a:p>
          <a:p>
            <a:pPr>
              <a:lnSpc>
                <a:spcPts val="1800"/>
              </a:lnSpc>
            </a:pPr>
            <a:endParaRPr lang="en-US" sz="2100" dirty="0"/>
          </a:p>
          <a:p>
            <a:pPr marL="172641" indent="-172641">
              <a:spcBef>
                <a:spcPct val="20000"/>
              </a:spcBef>
              <a:buClr>
                <a:schemeClr val="accent1"/>
              </a:buClr>
              <a:defRPr/>
            </a:pPr>
            <a:endParaRPr lang="en-US" sz="2100" dirty="0"/>
          </a:p>
          <a:p>
            <a:pPr marL="172641" indent="-172641">
              <a:spcBef>
                <a:spcPct val="20000"/>
              </a:spcBef>
              <a:buClr>
                <a:schemeClr val="accent1"/>
              </a:buClr>
              <a:defRPr/>
            </a:pPr>
            <a:endParaRPr lang="en-US" sz="82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342900" fontAlgn="auto">
              <a:spcAft>
                <a:spcPts val="0"/>
              </a:spcAft>
              <a:defRPr/>
            </a:pPr>
            <a:r>
              <a:rPr lang="en-US" sz="825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A3A029-79C6-8D43-B7F7-F84A96770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676" y="4221999"/>
            <a:ext cx="2914648" cy="68501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F05504AF-87CD-C843-89F7-C5473D59A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Introductory Tutorial Goals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504FD0D8-0E8B-2B49-A38F-8A82B7642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 familiarity with Pathway Tools goals and functionality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Ability to create, edit, and navigate a new PGDB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Create new PGDB for genome(s) you brought with you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Familiarity with information resources available about Pathway Tools to continue your work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F05504AF-87CD-C843-89F7-C5473D59A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Introductory Tutorial Goals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504FD0D8-0E8B-2B49-A38F-8A82B7642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General familiarity with Pathway Tools goals and functionality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Basic Navigator functionality: search, omics analysis, </a:t>
            </a:r>
            <a:r>
              <a:rPr lang="en-US" altLang="en-US" dirty="0" err="1"/>
              <a:t>SmartTables</a:t>
            </a: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Familiarity with information resources available about Pathway Tools to continue your work</a:t>
            </a:r>
          </a:p>
        </p:txBody>
      </p:sp>
    </p:spTree>
    <p:extLst>
      <p:ext uri="{BB962C8B-B14F-4D97-AF65-F5344CB8AC3E}">
        <p14:creationId xmlns:p14="http://schemas.microsoft.com/office/powerpoint/2010/main" val="352810074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BCF1B320-E8EE-854B-A19B-CDE13546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Stone Serif" pitchFamily="18" charset="0"/>
              </a:rPr>
              <a:t>Metabolic Modeling Tutorial Goals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A0EE7DEE-CC08-4F47-B95C-747D6B43C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Learn basic principles of FBA</a:t>
            </a:r>
          </a:p>
          <a:p>
            <a:r>
              <a:rPr lang="en-US" altLang="en-US">
                <a:latin typeface="Arial" panose="020B0604020202020204" pitchFamily="34" charset="0"/>
              </a:rPr>
              <a:t>Learn to run existing FBA models in Pathway Tools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Learn to develop new FBA models in Pathway Tools</a:t>
            </a:r>
          </a:p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Familiarity with information resources available about Pathway Tools to continue your work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30E6F102-ECF6-524C-A6CF-B813A039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Administrative Details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CB443312-0F35-C949-A9B2-13F54CE9E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Please wear badges at all times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Escort required outside this room/hallway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hlink"/>
                </a:solidFill>
              </a:rPr>
              <a:t>Let us know when you are leaving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Use E-</a:t>
            </a:r>
            <a:r>
              <a:rPr lang="en-US" altLang="en-US" dirty="0" err="1"/>
              <a:t>Bldg</a:t>
            </a:r>
            <a:r>
              <a:rPr lang="en-US" altLang="en-US" dirty="0"/>
              <a:t> Entrance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Phone numbers to call from entrance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x1980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Meals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Restrooms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BB252236-5D28-B941-BAB1-387EB690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Terminology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0333E212-B1FB-BF4D-9ED3-2209F5025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“Database”  = “DB” = “Knowledge Base” = “KB” = “Pathway/Genome Database” = “PGDB”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471BF61C-0482-6C4F-81AD-63F8C48C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MetaCyc Family of</a:t>
            </a:r>
            <a:br>
              <a:rPr lang="en-US" altLang="en-US"/>
            </a:br>
            <a:r>
              <a:rPr lang="en-US" altLang="en-US"/>
              <a:t>Pathway/Genome Databases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303FF57E-6575-0A44-B6FF-8DFA98196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5900" y="1143000"/>
            <a:ext cx="6115050" cy="1714500"/>
          </a:xfrm>
        </p:spPr>
        <p:txBody>
          <a:bodyPr/>
          <a:lstStyle/>
          <a:p>
            <a:r>
              <a:rPr lang="en-US" altLang="en-US" dirty="0"/>
              <a:t>30,000+ databases from many institutions</a:t>
            </a:r>
          </a:p>
          <a:p>
            <a:r>
              <a:rPr lang="en-US" altLang="en-US" dirty="0"/>
              <a:t>All domains of life with microbial emphasis</a:t>
            </a:r>
          </a:p>
          <a:p>
            <a:r>
              <a:rPr lang="en-US" altLang="en-US" dirty="0"/>
              <a:t>Genomes plus predicted metabolic pathways</a:t>
            </a:r>
          </a:p>
          <a:p>
            <a:endParaRPr lang="en-US" altLang="en-US" dirty="0"/>
          </a:p>
          <a:p>
            <a:r>
              <a:rPr lang="en-US" altLang="en-US" dirty="0"/>
              <a:t>DBs derived from </a:t>
            </a:r>
            <a:r>
              <a:rPr lang="en-US" altLang="en-US" dirty="0" err="1"/>
              <a:t>MetaCyc</a:t>
            </a:r>
            <a:r>
              <a:rPr lang="en-US" altLang="en-US" dirty="0"/>
              <a:t> via computational pathway prediction</a:t>
            </a:r>
          </a:p>
          <a:p>
            <a:pPr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en-US" altLang="en-US" dirty="0"/>
              <a:t>Common schema</a:t>
            </a:r>
          </a:p>
          <a:p>
            <a:pPr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en-US" altLang="en-US" dirty="0"/>
              <a:t>Common controlled vocabularies</a:t>
            </a:r>
          </a:p>
          <a:p>
            <a:pPr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en-US" altLang="en-US" dirty="0"/>
              <a:t>Managed using Pathway Tools software</a:t>
            </a:r>
          </a:p>
          <a:p>
            <a:endParaRPr lang="en-US" altLang="en-US" dirty="0"/>
          </a:p>
        </p:txBody>
      </p:sp>
      <p:sp>
        <p:nvSpPr>
          <p:cNvPr id="44035" name="Rectangle 20">
            <a:extLst>
              <a:ext uri="{FF2B5EF4-FFF2-40B4-BE49-F238E27FC236}">
                <a16:creationId xmlns:a16="http://schemas.microsoft.com/office/drawing/2014/main" id="{327422AD-A8B0-6040-9039-3DCAA6CB7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778" y="4514850"/>
            <a:ext cx="3929474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en-US" sz="1800" i="1"/>
              <a:t>Archives of Toxicology</a:t>
            </a:r>
            <a:r>
              <a:rPr lang="en-US" altLang="en-US" sz="1800"/>
              <a:t> 85:1015 2011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E6991B-DFC1-AD4C-827F-5C006F5DACD6}"/>
              </a:ext>
            </a:extLst>
          </p:cNvPr>
          <p:cNvSpPr/>
          <p:nvPr/>
        </p:nvSpPr>
        <p:spPr bwMode="auto">
          <a:xfrm>
            <a:off x="5398294" y="2886075"/>
            <a:ext cx="2400300" cy="2171700"/>
          </a:xfrm>
          <a:prstGeom prst="ellipse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205740" rIns="0" bIns="68580" anchor="ctr"/>
          <a:lstStyle/>
          <a:p>
            <a:pPr algn="ctr" defTabSz="685800">
              <a:defRPr/>
            </a:pPr>
            <a:endParaRPr lang="en-US" sz="1500" b="1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B13DD9-40A6-B841-B9C8-9DE9C98BF757}"/>
              </a:ext>
            </a:extLst>
          </p:cNvPr>
          <p:cNvSpPr/>
          <p:nvPr/>
        </p:nvSpPr>
        <p:spPr bwMode="auto">
          <a:xfrm>
            <a:off x="5969794" y="3514725"/>
            <a:ext cx="1657350" cy="1485900"/>
          </a:xfrm>
          <a:prstGeom prst="ellipse">
            <a:avLst/>
          </a:prstGeom>
          <a:noFill/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205740" rIns="0" bIns="68580" anchor="ctr"/>
          <a:lstStyle/>
          <a:p>
            <a:pPr algn="ctr" defTabSz="685800">
              <a:defRPr/>
            </a:pPr>
            <a:endParaRPr lang="en-US" sz="1500" b="1">
              <a:solidFill>
                <a:srgbClr val="A5562B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8" name="TextBox 9">
            <a:extLst>
              <a:ext uri="{FF2B5EF4-FFF2-40B4-BE49-F238E27FC236}">
                <a16:creationId xmlns:a16="http://schemas.microsoft.com/office/drawing/2014/main" id="{C010908C-25F8-7E43-8A35-5194EAD1A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094" y="3971926"/>
            <a:ext cx="1314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 err="1">
                <a:solidFill>
                  <a:srgbClr val="A5562B"/>
                </a:solidFill>
              </a:rPr>
              <a:t>BioCyc.org</a:t>
            </a:r>
            <a:endParaRPr lang="en-US" altLang="en-US" sz="1800" dirty="0">
              <a:solidFill>
                <a:srgbClr val="A5562B"/>
              </a:solidFill>
            </a:endParaRPr>
          </a:p>
          <a:p>
            <a:pPr eaLnBrk="1" hangingPunct="1"/>
            <a:r>
              <a:rPr lang="en-US" altLang="en-US" sz="1800" dirty="0">
                <a:solidFill>
                  <a:srgbClr val="A5562B"/>
                </a:solidFill>
              </a:rPr>
              <a:t>19,000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CDD3BB-0DA8-7D48-9330-7689C1633D72}"/>
              </a:ext>
            </a:extLst>
          </p:cNvPr>
          <p:cNvSpPr txBox="1"/>
          <p:nvPr/>
        </p:nvSpPr>
        <p:spPr>
          <a:xfrm>
            <a:off x="5965031" y="2984897"/>
            <a:ext cx="200025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MetaCyc Family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30,000+</a:t>
            </a:r>
          </a:p>
        </p:txBody>
      </p:sp>
      <p:pic>
        <p:nvPicPr>
          <p:cNvPr id="44040" name="Picture 2">
            <a:extLst>
              <a:ext uri="{FF2B5EF4-FFF2-40B4-BE49-F238E27FC236}">
                <a16:creationId xmlns:a16="http://schemas.microsoft.com/office/drawing/2014/main" id="{394BC173-C4DB-5F4B-905A-CFA62E6D9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41" y="-722710"/>
            <a:ext cx="3893344" cy="300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BioCyc</a:t>
            </a:r>
            <a:r>
              <a:rPr lang="en-US" dirty="0"/>
              <a:t> Web Portal and Database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71" y="910964"/>
            <a:ext cx="4564238" cy="376124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/>
              <a:t>BioCyc</a:t>
            </a:r>
            <a:r>
              <a:rPr lang="en-US" sz="2000" b="1" dirty="0"/>
              <a:t> Database Collection</a:t>
            </a:r>
          </a:p>
          <a:p>
            <a:r>
              <a:rPr lang="en-US" dirty="0"/>
              <a:t>Encyclopedic reference on genomes, pathways, and regulation</a:t>
            </a:r>
          </a:p>
          <a:p>
            <a:pPr lvl="1"/>
            <a:r>
              <a:rPr lang="en-US" dirty="0"/>
              <a:t>18,000 total databases</a:t>
            </a:r>
          </a:p>
          <a:p>
            <a:pPr lvl="1"/>
            <a:r>
              <a:rPr lang="en-US" dirty="0"/>
              <a:t>60 curated databases, contents derived from </a:t>
            </a:r>
            <a:r>
              <a:rPr lang="en-US" b="1" dirty="0"/>
              <a:t>130,000</a:t>
            </a:r>
            <a:r>
              <a:rPr lang="en-US" dirty="0"/>
              <a:t> publications</a:t>
            </a:r>
          </a:p>
          <a:p>
            <a:pPr marL="0" indent="0">
              <a:buNone/>
            </a:pPr>
            <a:r>
              <a:rPr lang="en-US" sz="2000" b="1" dirty="0" err="1"/>
              <a:t>BioCyc.org</a:t>
            </a:r>
            <a:r>
              <a:rPr lang="en-US" sz="2000" b="1" dirty="0"/>
              <a:t> Website</a:t>
            </a:r>
          </a:p>
          <a:p>
            <a:pPr lvl="1"/>
            <a:r>
              <a:rPr lang="en-US" dirty="0"/>
              <a:t>Information seeking</a:t>
            </a:r>
          </a:p>
          <a:p>
            <a:pPr lvl="1"/>
            <a:r>
              <a:rPr lang="en-US" dirty="0"/>
              <a:t>Transcriptomics data analysis</a:t>
            </a:r>
          </a:p>
          <a:p>
            <a:pPr lvl="1"/>
            <a:r>
              <a:rPr lang="en-US" dirty="0"/>
              <a:t>Metabolomics data analysis</a:t>
            </a:r>
          </a:p>
          <a:p>
            <a:pPr lvl="1"/>
            <a:r>
              <a:rPr lang="en-US" dirty="0"/>
              <a:t>Comparative analysis</a:t>
            </a:r>
          </a:p>
          <a:p>
            <a:pPr lvl="1"/>
            <a:r>
              <a:rPr lang="en-US" dirty="0"/>
              <a:t>Metabolic engineering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C7E1B5-655D-BA48-8AB2-72BA5A057609}"/>
              </a:ext>
            </a:extLst>
          </p:cNvPr>
          <p:cNvSpPr txBox="1">
            <a:spLocks/>
          </p:cNvSpPr>
          <p:nvPr/>
        </p:nvSpPr>
        <p:spPr bwMode="auto">
          <a:xfrm>
            <a:off x="4572000" y="900601"/>
            <a:ext cx="4462419" cy="376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2641" indent="-172641" algn="l" defTabSz="3429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5281" indent="-172641" algn="l" defTabSz="3429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–"/>
              <a:defRPr sz="15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470297" indent="-125016" algn="l" defTabSz="3429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•"/>
              <a:defRPr sz="135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598885" indent="-128588" algn="l" defTabSz="3429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728663" indent="-129779" algn="l" defTabSz="3429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»"/>
              <a:defRPr sz="105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-65" charset="0"/>
              <a:buNone/>
            </a:pPr>
            <a:r>
              <a:rPr lang="en-US" sz="2000" b="1" dirty="0"/>
              <a:t>Pathway Tools Software</a:t>
            </a:r>
          </a:p>
          <a:p>
            <a:r>
              <a:rPr lang="en-US" dirty="0"/>
              <a:t>Install a private set of </a:t>
            </a:r>
            <a:r>
              <a:rPr lang="en-US" dirty="0" err="1"/>
              <a:t>BioCyc</a:t>
            </a:r>
            <a:r>
              <a:rPr lang="en-US" dirty="0"/>
              <a:t> databases </a:t>
            </a:r>
          </a:p>
          <a:p>
            <a:r>
              <a:rPr lang="en-US" b="1" dirty="0"/>
              <a:t>Create PGDBs from your own genome data </a:t>
            </a:r>
          </a:p>
          <a:p>
            <a:r>
              <a:rPr lang="en-US" dirty="0"/>
              <a:t>Enterprise pathway/genome data management</a:t>
            </a:r>
          </a:p>
          <a:p>
            <a:r>
              <a:rPr lang="en-US" dirty="0"/>
              <a:t>Edit PGDBs interactively to add new gene functions and pathways </a:t>
            </a:r>
          </a:p>
          <a:p>
            <a:r>
              <a:rPr lang="en-US" dirty="0"/>
              <a:t>Build quantitative metabolic flux models using Flux-Balance Analysis with </a:t>
            </a:r>
            <a:r>
              <a:rPr lang="en-US" dirty="0" err="1"/>
              <a:t>MetaFlux</a:t>
            </a:r>
            <a:endParaRPr lang="en-US" dirty="0"/>
          </a:p>
          <a:p>
            <a:r>
              <a:rPr lang="en-US" dirty="0"/>
              <a:t>Same use cases as </a:t>
            </a:r>
            <a:r>
              <a:rPr lang="en-US" dirty="0" err="1"/>
              <a:t>BioCyc</a:t>
            </a:r>
            <a:endParaRPr lang="en-US" dirty="0"/>
          </a:p>
          <a:p>
            <a:pPr lvl="1"/>
            <a:r>
              <a:rPr lang="en-US" dirty="0"/>
              <a:t>Runs as desktop application or web server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842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43FA503A-FB9E-F041-8BCC-BF279C08C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Highly Curated Pathway/Genome Databases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1357EE-91C0-114E-8411-EF71C40BF0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930070"/>
              </p:ext>
            </p:extLst>
          </p:nvPr>
        </p:nvGraphicFramePr>
        <p:xfrm>
          <a:off x="1771650" y="1143001"/>
          <a:ext cx="5829300" cy="2904833"/>
        </p:xfrm>
        <a:graphic>
          <a:graphicData uri="http://schemas.openxmlformats.org/drawingml/2006/table">
            <a:tbl>
              <a:tblPr/>
              <a:tblGrid>
                <a:gridCol w="145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Database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Organism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Organization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Publications Curated From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MetaCyc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Multiorganism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SRI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68,000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EcoCyc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E. coli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SRI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39,000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BsubCyc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B. subtilis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SRI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4,000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HumanCyc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H. sapiens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SRI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4E4E4E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AraCyc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A. thaliana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TAIR/Carnegie Institution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4,100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5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YeastCyc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S. cerevisiae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SGD/SRI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980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MouseCyc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M. musculus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E4E4E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MGD/Jackson Laboratory</a:t>
                      </a: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8A333"/>
                        </a:buClr>
                        <a:buFont typeface="Arial" charset="0"/>
                        <a:defRPr sz="1200">
                          <a:solidFill>
                            <a:srgbClr val="000000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E4E4E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68580" marR="68580" marT="34277" marB="342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6129" name="TextBox 4">
            <a:extLst>
              <a:ext uri="{FF2B5EF4-FFF2-40B4-BE49-F238E27FC236}">
                <a16:creationId xmlns:a16="http://schemas.microsoft.com/office/drawing/2014/main" id="{34EEAD73-D43F-F145-B92F-EE0C9299B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4286250"/>
            <a:ext cx="422102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100"/>
              <a:t>http://biocyc.org/otherpgdbs.shtml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Creation of BioCyc Databases (PGDBs)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304" y="1542992"/>
            <a:ext cx="107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NIH RefSeq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825" y="2639438"/>
            <a:ext cx="10782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PGDB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7200" y="1331455"/>
            <a:ext cx="301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Predict metabolic reactions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5420" y="1607293"/>
            <a:ext cx="306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Predict transport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6377" y="2186752"/>
            <a:ext cx="307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Predict pathway hole fillers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72139" y="1897732"/>
            <a:ext cx="307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Predict metabolic pathways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9420" y="1342912"/>
            <a:ext cx="223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Predict operons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8221" y="4259479"/>
            <a:ext cx="268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Protein features </a:t>
            </a:r>
            <a:r>
              <a:rPr lang="en-US" sz="1200" dirty="0">
                <a:solidFill>
                  <a:srgbClr val="000090"/>
                </a:solidFill>
              </a:rPr>
              <a:t> [</a:t>
            </a:r>
            <a:r>
              <a:rPr lang="en-US" sz="1200" dirty="0" err="1">
                <a:solidFill>
                  <a:srgbClr val="000090"/>
                </a:solidFill>
              </a:rPr>
              <a:t>uniprot</a:t>
            </a:r>
            <a:r>
              <a:rPr lang="en-US" sz="1200" dirty="0">
                <a:solidFill>
                  <a:srgbClr val="000090"/>
                </a:solidFill>
              </a:rPr>
              <a:t>]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4352" y="1922535"/>
            <a:ext cx="2777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Compute </a:t>
            </a:r>
            <a:r>
              <a:rPr lang="en-US" dirty="0" err="1">
                <a:solidFill>
                  <a:srgbClr val="000090"/>
                </a:solidFill>
              </a:rPr>
              <a:t>Pfam</a:t>
            </a:r>
            <a:r>
              <a:rPr lang="en-US" dirty="0">
                <a:solidFill>
                  <a:srgbClr val="000090"/>
                </a:solidFill>
              </a:rPr>
              <a:t> domains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20110" y="1633516"/>
            <a:ext cx="223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Compute orthologs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96282" y="3913648"/>
            <a:ext cx="223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GO terms  </a:t>
            </a:r>
            <a:r>
              <a:rPr lang="en-US" sz="1200" dirty="0">
                <a:solidFill>
                  <a:srgbClr val="000090"/>
                </a:solidFill>
              </a:rPr>
              <a:t> [</a:t>
            </a:r>
            <a:r>
              <a:rPr lang="en-US" sz="1200" dirty="0" err="1">
                <a:solidFill>
                  <a:srgbClr val="000090"/>
                </a:solidFill>
              </a:rPr>
              <a:t>uniprot</a:t>
            </a:r>
            <a:r>
              <a:rPr lang="en-US" sz="1200" dirty="0">
                <a:solidFill>
                  <a:srgbClr val="000090"/>
                </a:solidFill>
              </a:rPr>
              <a:t>]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9471" y="3570449"/>
            <a:ext cx="3105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Subcellular locations </a:t>
            </a:r>
            <a:r>
              <a:rPr lang="en-US" sz="1200" dirty="0">
                <a:solidFill>
                  <a:srgbClr val="000090"/>
                </a:solidFill>
              </a:rPr>
              <a:t>[</a:t>
            </a:r>
            <a:r>
              <a:rPr lang="en-US" sz="1200" dirty="0" err="1">
                <a:solidFill>
                  <a:srgbClr val="000090"/>
                </a:solidFill>
              </a:rPr>
              <a:t>psortdb</a:t>
            </a:r>
            <a:r>
              <a:rPr lang="en-US" sz="1200" dirty="0">
                <a:solidFill>
                  <a:srgbClr val="000090"/>
                </a:solidFill>
              </a:rPr>
              <a:t>]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48278" y="3116036"/>
            <a:ext cx="294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Regulatory data  </a:t>
            </a:r>
            <a:r>
              <a:rPr lang="en-US" sz="1200" dirty="0">
                <a:solidFill>
                  <a:srgbClr val="000090"/>
                </a:solidFill>
              </a:rPr>
              <a:t>[</a:t>
            </a:r>
            <a:r>
              <a:rPr lang="en-US" sz="1200" dirty="0" err="1">
                <a:solidFill>
                  <a:srgbClr val="000090"/>
                </a:solidFill>
              </a:rPr>
              <a:t>regtransbase</a:t>
            </a:r>
            <a:r>
              <a:rPr lang="en-US" sz="1200" dirty="0">
                <a:solidFill>
                  <a:srgbClr val="000090"/>
                </a:solidFill>
              </a:rPr>
              <a:t>]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05188" y="3095537"/>
            <a:ext cx="223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Database links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1958" y="3351985"/>
            <a:ext cx="295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Organism phenotype data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57271" y="3668178"/>
            <a:ext cx="262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Gene essentiality data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1390389" y="2784741"/>
            <a:ext cx="6858000" cy="23840"/>
          </a:xfrm>
          <a:prstGeom prst="straightConnector1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137054" y="1725359"/>
            <a:ext cx="1" cy="9525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296282" y="1956480"/>
            <a:ext cx="2507" cy="721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460524" y="2223546"/>
            <a:ext cx="3969" cy="4543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622258" y="2489189"/>
            <a:ext cx="1" cy="1887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547814" y="1731824"/>
            <a:ext cx="1" cy="9525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707042" y="1962945"/>
            <a:ext cx="2507" cy="721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871283" y="2230011"/>
            <a:ext cx="3969" cy="4543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134545" y="2909021"/>
            <a:ext cx="2509" cy="135045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289803" y="2915481"/>
            <a:ext cx="3971" cy="110137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460524" y="2921938"/>
            <a:ext cx="1462" cy="66357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37721" y="2918008"/>
            <a:ext cx="1" cy="18871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550680" y="2912960"/>
            <a:ext cx="2507" cy="72142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714921" y="2919417"/>
            <a:ext cx="3969" cy="45435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894628" y="2915487"/>
            <a:ext cx="1" cy="18871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1045941" y="2134261"/>
            <a:ext cx="3969" cy="454354"/>
          </a:xfrm>
          <a:prstGeom prst="straightConnector1">
            <a:avLst/>
          </a:prstGeom>
          <a:ln w="31750">
            <a:solidFill>
              <a:schemeClr val="tx1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85291" y="2473092"/>
            <a:ext cx="19178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>
                    <a:lumMod val="50000"/>
                  </a:schemeClr>
                </a:solidFill>
              </a:rPr>
              <a:t>Curation: Tiers 1-2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93788" y="4701836"/>
            <a:ext cx="18284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0090"/>
                </a:solidFill>
              </a:rPr>
              <a:t>Data Import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904646" y="989591"/>
            <a:ext cx="25800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0090"/>
                </a:solidFill>
              </a:rPr>
              <a:t>Computational Inferences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98738" y="2799316"/>
            <a:ext cx="16989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1">
                    <a:lumMod val="50000"/>
                  </a:schemeClr>
                </a:solidFill>
              </a:rPr>
              <a:t>Metabolic Model</a:t>
            </a:r>
          </a:p>
        </p:txBody>
      </p:sp>
    </p:spTree>
    <p:extLst>
      <p:ext uri="{BB962C8B-B14F-4D97-AF65-F5344CB8AC3E}">
        <p14:creationId xmlns:p14="http://schemas.microsoft.com/office/powerpoint/2010/main" val="3937200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029" y="681058"/>
            <a:ext cx="2705204" cy="2026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941" y="185463"/>
            <a:ext cx="6968823" cy="857250"/>
          </a:xfrm>
        </p:spPr>
        <p:txBody>
          <a:bodyPr>
            <a:normAutofit/>
          </a:bodyPr>
          <a:lstStyle/>
          <a:p>
            <a:r>
              <a:rPr lang="en-US" dirty="0"/>
              <a:t>Pathway Tools Enables Multi-Use Metabolic Databases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739" y="1114830"/>
            <a:ext cx="2050824" cy="25079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6668" y="2022927"/>
            <a:ext cx="1452563" cy="145256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624036" y="1696357"/>
            <a:ext cx="394607" cy="46264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168212" y="1608478"/>
            <a:ext cx="394607" cy="53408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5187257" y="3263900"/>
            <a:ext cx="445193" cy="304801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34151" y="733425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Metabolic Model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31570" y="80716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Encyclopedia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B2D7580-FA32-AD4A-9E6F-1208BFC8D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5570" y="3941001"/>
            <a:ext cx="1560537" cy="116889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C8E522-BBC3-6B4A-973B-02A2881287F8}"/>
              </a:ext>
            </a:extLst>
          </p:cNvPr>
          <p:cNvCxnSpPr/>
          <p:nvPr/>
        </p:nvCxnSpPr>
        <p:spPr>
          <a:xfrm flipV="1">
            <a:off x="3624036" y="3185243"/>
            <a:ext cx="394607" cy="46264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4DD7E63-1EF4-8448-97D6-1F20BD557F58}"/>
              </a:ext>
            </a:extLst>
          </p:cNvPr>
          <p:cNvSpPr txBox="1"/>
          <p:nvPr/>
        </p:nvSpPr>
        <p:spPr>
          <a:xfrm>
            <a:off x="1836170" y="3594248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660066"/>
                </a:solidFill>
              </a:rPr>
              <a:t>Queryable</a:t>
            </a:r>
            <a:r>
              <a:rPr lang="en-US" dirty="0">
                <a:solidFill>
                  <a:srgbClr val="660066"/>
                </a:solidFill>
              </a:rPr>
              <a:t> Database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D910101-E4BA-9A41-B333-7902A7BBF4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955" y="3948072"/>
            <a:ext cx="2691695" cy="120240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D90A829-476E-9C4A-AC49-2858056226D9}"/>
              </a:ext>
            </a:extLst>
          </p:cNvPr>
          <p:cNvSpPr txBox="1"/>
          <p:nvPr/>
        </p:nvSpPr>
        <p:spPr>
          <a:xfrm>
            <a:off x="4400458" y="3643408"/>
            <a:ext cx="4539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660066"/>
                </a:solidFill>
              </a:rPr>
              <a:t>Zoomable Metabolic Map / Omics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73418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88F19-6905-DD41-8629-18C7DA1D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3DE8F-4410-9646-A1A5-23DF96AE0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[This </a:t>
            </a:r>
            <a:r>
              <a:rPr lang="en-US"/>
              <a:t>presentation takes about 20 minutes]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10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3655" name="Picture 23" descr="editor-p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213496"/>
            <a:ext cx="1028700" cy="79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33635" name="Text Box 3"/>
          <p:cNvSpPr txBox="1">
            <a:spLocks noChangeArrowheads="1"/>
          </p:cNvSpPr>
          <p:nvPr/>
        </p:nvSpPr>
        <p:spPr bwMode="auto">
          <a:xfrm>
            <a:off x="2926955" y="3549254"/>
            <a:ext cx="201850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Pathway/Genome</a:t>
            </a:r>
          </a:p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Editors</a:t>
            </a:r>
          </a:p>
        </p:txBody>
      </p:sp>
      <p:sp>
        <p:nvSpPr>
          <p:cNvPr id="1733636" name="Rectangle 4"/>
          <p:cNvSpPr>
            <a:spLocks noChangeArrowheads="1"/>
          </p:cNvSpPr>
          <p:nvPr/>
        </p:nvSpPr>
        <p:spPr bwMode="auto">
          <a:xfrm>
            <a:off x="2914650" y="3492104"/>
            <a:ext cx="2057400" cy="68580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3637" name="Text Box 5"/>
          <p:cNvSpPr txBox="1">
            <a:spLocks noChangeArrowheads="1"/>
          </p:cNvSpPr>
          <p:nvPr/>
        </p:nvSpPr>
        <p:spPr bwMode="auto">
          <a:xfrm>
            <a:off x="3363549" y="2238376"/>
            <a:ext cx="201850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Arial" charset="0"/>
              </a:rPr>
              <a:t>Pathway/Genome</a:t>
            </a:r>
          </a:p>
          <a:p>
            <a:pPr algn="ctr"/>
            <a:r>
              <a:rPr lang="en-US" dirty="0">
                <a:solidFill>
                  <a:srgbClr val="800000"/>
                </a:solidFill>
                <a:latin typeface="Arial" charset="0"/>
              </a:rPr>
              <a:t>Database</a:t>
            </a:r>
          </a:p>
        </p:txBody>
      </p:sp>
      <p:sp>
        <p:nvSpPr>
          <p:cNvPr id="1733638" name="Rectangle 6"/>
          <p:cNvSpPr>
            <a:spLocks noChangeArrowheads="1"/>
          </p:cNvSpPr>
          <p:nvPr/>
        </p:nvSpPr>
        <p:spPr bwMode="auto">
          <a:xfrm>
            <a:off x="3429000" y="2238375"/>
            <a:ext cx="1943100" cy="62865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3639" name="Text Box 7"/>
          <p:cNvSpPr txBox="1">
            <a:spLocks noChangeArrowheads="1"/>
          </p:cNvSpPr>
          <p:nvPr/>
        </p:nvSpPr>
        <p:spPr bwMode="auto">
          <a:xfrm>
            <a:off x="4726972" y="947080"/>
            <a:ext cx="133882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PathoLogic</a:t>
            </a:r>
          </a:p>
          <a:p>
            <a:pPr algn="ctr"/>
            <a:r>
              <a:rPr lang="en-US" dirty="0">
                <a:solidFill>
                  <a:srgbClr val="800000"/>
                </a:solidFill>
                <a:latin typeface="Arial" charset="0"/>
              </a:rPr>
              <a:t>MetaCyc</a:t>
            </a:r>
          </a:p>
        </p:txBody>
      </p:sp>
      <p:sp>
        <p:nvSpPr>
          <p:cNvPr id="1733640" name="Rectangle 8"/>
          <p:cNvSpPr>
            <a:spLocks noChangeArrowheads="1"/>
          </p:cNvSpPr>
          <p:nvPr/>
        </p:nvSpPr>
        <p:spPr bwMode="auto">
          <a:xfrm>
            <a:off x="4624155" y="889928"/>
            <a:ext cx="1534067" cy="753632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3641" name="Text Box 9"/>
          <p:cNvSpPr txBox="1">
            <a:spLocks noChangeArrowheads="1"/>
          </p:cNvSpPr>
          <p:nvPr/>
        </p:nvSpPr>
        <p:spPr bwMode="auto">
          <a:xfrm>
            <a:off x="3019837" y="948929"/>
            <a:ext cx="123623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Arial" charset="0"/>
              </a:rPr>
              <a:t>Annotated</a:t>
            </a:r>
          </a:p>
          <a:p>
            <a:pPr algn="ctr"/>
            <a:r>
              <a:rPr lang="en-US" dirty="0">
                <a:solidFill>
                  <a:srgbClr val="800000"/>
                </a:solidFill>
                <a:latin typeface="Arial" charset="0"/>
              </a:rPr>
              <a:t>Genome</a:t>
            </a:r>
          </a:p>
        </p:txBody>
      </p:sp>
      <p:sp>
        <p:nvSpPr>
          <p:cNvPr id="1733642" name="Rectangle 10"/>
          <p:cNvSpPr>
            <a:spLocks noChangeArrowheads="1"/>
          </p:cNvSpPr>
          <p:nvPr/>
        </p:nvSpPr>
        <p:spPr bwMode="auto">
          <a:xfrm>
            <a:off x="2981325" y="891779"/>
            <a:ext cx="1314450" cy="74295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3647" name="AutoShape 15"/>
          <p:cNvSpPr>
            <a:spLocks noChangeArrowheads="1"/>
          </p:cNvSpPr>
          <p:nvPr/>
        </p:nvSpPr>
        <p:spPr bwMode="auto">
          <a:xfrm>
            <a:off x="4371975" y="1666875"/>
            <a:ext cx="171450" cy="4572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3648" name="Text Box 16"/>
          <p:cNvSpPr txBox="1">
            <a:spLocks noChangeArrowheads="1"/>
          </p:cNvSpPr>
          <p:nvPr/>
        </p:nvSpPr>
        <p:spPr bwMode="auto">
          <a:xfrm>
            <a:off x="5863862" y="2265040"/>
            <a:ext cx="201850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Pathway/Genome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Navigator</a:t>
            </a:r>
          </a:p>
        </p:txBody>
      </p:sp>
      <p:sp>
        <p:nvSpPr>
          <p:cNvPr id="1733649" name="Rectangle 17"/>
          <p:cNvSpPr>
            <a:spLocks noChangeArrowheads="1"/>
          </p:cNvSpPr>
          <p:nvPr/>
        </p:nvSpPr>
        <p:spPr bwMode="auto">
          <a:xfrm>
            <a:off x="5886450" y="2222897"/>
            <a:ext cx="2057400" cy="62865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3652" name="Rectangle 20"/>
          <p:cNvSpPr>
            <a:spLocks noChangeArrowheads="1"/>
          </p:cNvSpPr>
          <p:nvPr/>
        </p:nvSpPr>
        <p:spPr bwMode="auto">
          <a:xfrm>
            <a:off x="2204207" y="4581525"/>
            <a:ext cx="4373826" cy="341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None/>
            </a:pPr>
            <a:r>
              <a:rPr lang="en-US" i="1" dirty="0">
                <a:solidFill>
                  <a:srgbClr val="FFFFFF"/>
                </a:solidFill>
              </a:rPr>
              <a:t>Briefings in Bioinformatics</a:t>
            </a:r>
            <a:r>
              <a:rPr lang="en-US" dirty="0">
                <a:solidFill>
                  <a:srgbClr val="FFFFFF"/>
                </a:solidFill>
              </a:rPr>
              <a:t> 11:40-79 2010</a:t>
            </a:r>
          </a:p>
        </p:txBody>
      </p:sp>
      <p:sp>
        <p:nvSpPr>
          <p:cNvPr id="1733653" name="Text Box 21"/>
          <p:cNvSpPr txBox="1">
            <a:spLocks noChangeArrowheads="1"/>
          </p:cNvSpPr>
          <p:nvPr/>
        </p:nvSpPr>
        <p:spPr bwMode="blackWhite">
          <a:xfrm>
            <a:off x="4379119" y="800100"/>
            <a:ext cx="179536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205740" rIns="0" bIns="68580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6600"/>
                </a:solidFill>
              </a:rPr>
              <a:t>+</a:t>
            </a:r>
          </a:p>
        </p:txBody>
      </p:sp>
      <p:sp>
        <p:nvSpPr>
          <p:cNvPr id="1733654" name="AutoShape 22"/>
          <p:cNvSpPr>
            <a:spLocks noChangeArrowheads="1"/>
          </p:cNvSpPr>
          <p:nvPr/>
        </p:nvSpPr>
        <p:spPr bwMode="auto">
          <a:xfrm>
            <a:off x="4000500" y="2981325"/>
            <a:ext cx="171450" cy="4572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33656" name="Picture 24" descr="edtransun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9187" y="3674068"/>
            <a:ext cx="847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33657" name="AutoShape 25"/>
          <p:cNvSpPr>
            <a:spLocks noChangeArrowheads="1"/>
          </p:cNvSpPr>
          <p:nvPr/>
        </p:nvSpPr>
        <p:spPr bwMode="auto">
          <a:xfrm rot="16200000">
            <a:off x="5572125" y="2324100"/>
            <a:ext cx="114300" cy="40005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33658" name="Picture 26" descr="regov-celldi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9383" y="1252427"/>
            <a:ext cx="1771650" cy="898922"/>
          </a:xfrm>
          <a:prstGeom prst="rect">
            <a:avLst/>
          </a:prstGeom>
          <a:noFill/>
        </p:spPr>
      </p:pic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1504406" y="2349326"/>
            <a:ext cx="11336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MetaFlux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1371600" y="2295525"/>
            <a:ext cx="1485900" cy="45720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 rot="5400000">
            <a:off x="3118104" y="2324101"/>
            <a:ext cx="114300" cy="40005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33660" name="Picture 28" descr="geno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39414" y="2981325"/>
            <a:ext cx="1485900" cy="1018865"/>
          </a:xfrm>
          <a:prstGeom prst="rect">
            <a:avLst/>
          </a:prstGeom>
          <a:noFill/>
        </p:spPr>
      </p:pic>
      <p:pic>
        <p:nvPicPr>
          <p:cNvPr id="1733661" name="Picture 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blackWhite">
          <a:xfrm>
            <a:off x="5657850" y="3033713"/>
            <a:ext cx="1409700" cy="14180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1575464" y="4664483"/>
            <a:ext cx="3123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Licensed 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by 12,000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+ Groups</a:t>
            </a:r>
            <a:endParaRPr lang="en-US" b="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9" name="Picture 28" descr="PathwayTools_IDlg_061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668" y="284015"/>
            <a:ext cx="2351675" cy="50194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99C8C29-4FEF-D645-8CB0-B4EE9A538FC1}"/>
              </a:ext>
            </a:extLst>
          </p:cNvPr>
          <p:cNvSpPr txBox="1"/>
          <p:nvPr/>
        </p:nvSpPr>
        <p:spPr>
          <a:xfrm>
            <a:off x="4697730" y="4571323"/>
            <a:ext cx="4406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Web+Desktop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Mode/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BioCyc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Subscription</a:t>
            </a:r>
          </a:p>
          <a:p>
            <a:pPr algn="l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Desktop Mode Only</a:t>
            </a:r>
          </a:p>
        </p:txBody>
      </p:sp>
      <p:pic>
        <p:nvPicPr>
          <p:cNvPr id="31" name="Picture 30" descr="A close up of a map&#10;&#10;Description automatically generated">
            <a:extLst>
              <a:ext uri="{FF2B5EF4-FFF2-40B4-BE49-F238E27FC236}">
                <a16:creationId xmlns:a16="http://schemas.microsoft.com/office/drawing/2014/main" id="{9A906DFE-AE56-9F44-9986-96295E3196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56" y="1055915"/>
            <a:ext cx="2760944" cy="11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26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A1C614-6F60-2E4B-B35E-778429554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 Tools Capabilities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1EA1DC-FF63-1447-BEBF-5E5AD93B7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500" y="916572"/>
            <a:ext cx="3850432" cy="3393209"/>
          </a:xfrm>
        </p:spPr>
        <p:txBody>
          <a:bodyPr>
            <a:noAutofit/>
          </a:bodyPr>
          <a:lstStyle/>
          <a:p>
            <a:r>
              <a:rPr lang="en-US" sz="1100" b="1" dirty="0"/>
              <a:t>Genome Informatics</a:t>
            </a:r>
          </a:p>
          <a:p>
            <a:pPr lvl="1"/>
            <a:r>
              <a:rPr lang="en-US" sz="1000" dirty="0"/>
              <a:t>Gene/protein/RNA searches, gene information page</a:t>
            </a:r>
          </a:p>
          <a:p>
            <a:pPr lvl="1"/>
            <a:r>
              <a:rPr lang="en-US" sz="1000" dirty="0"/>
              <a:t>Genome browser</a:t>
            </a:r>
          </a:p>
          <a:p>
            <a:pPr lvl="1"/>
            <a:r>
              <a:rPr lang="en-US" sz="1000" dirty="0"/>
              <a:t>BLAST search</a:t>
            </a:r>
          </a:p>
          <a:p>
            <a:pPr lvl="1"/>
            <a:r>
              <a:rPr lang="en-US" sz="1000" dirty="0"/>
              <a:t>Sequence pattern search</a:t>
            </a:r>
          </a:p>
          <a:p>
            <a:pPr lvl="1"/>
            <a:r>
              <a:rPr lang="en-US" sz="1000" dirty="0"/>
              <a:t>Multiple sequence alignment</a:t>
            </a:r>
          </a:p>
          <a:p>
            <a:pPr lvl="1"/>
            <a:r>
              <a:rPr lang="en-US" sz="1000" dirty="0"/>
              <a:t>Sequence retrieval</a:t>
            </a:r>
          </a:p>
          <a:p>
            <a:r>
              <a:rPr lang="en-US" sz="1100" b="1" dirty="0"/>
              <a:t>Pathway Informatics</a:t>
            </a:r>
          </a:p>
          <a:p>
            <a:pPr lvl="1"/>
            <a:r>
              <a:rPr lang="en-US" sz="1000" dirty="0"/>
              <a:t>Reaction/metabolite/pathway searches and info pages</a:t>
            </a:r>
          </a:p>
          <a:p>
            <a:pPr lvl="1"/>
            <a:r>
              <a:rPr lang="en-US" sz="1000" dirty="0"/>
              <a:t>Infer metabolic network from genome</a:t>
            </a:r>
          </a:p>
          <a:p>
            <a:pPr lvl="1"/>
            <a:r>
              <a:rPr lang="en-US" sz="1000" dirty="0"/>
              <a:t>Zoomable metabolic network diagrams</a:t>
            </a:r>
          </a:p>
          <a:p>
            <a:pPr lvl="1"/>
            <a:r>
              <a:rPr lang="en-US" sz="1000" dirty="0"/>
              <a:t>Metabolic network explorer</a:t>
            </a:r>
          </a:p>
          <a:p>
            <a:pPr lvl="1"/>
            <a:r>
              <a:rPr lang="en-US" sz="1000" dirty="0"/>
              <a:t>Metabolic route search for single organisms and communities</a:t>
            </a:r>
          </a:p>
          <a:p>
            <a:pPr lvl="1"/>
            <a:r>
              <a:rPr lang="en-US" sz="1000" dirty="0"/>
              <a:t>Pathway-based inference of nutrient requirements</a:t>
            </a:r>
          </a:p>
          <a:p>
            <a:pPr lvl="1"/>
            <a:r>
              <a:rPr lang="en-US" sz="1000" dirty="0"/>
              <a:t>Metabolic modeling using flux-balance analysis</a:t>
            </a:r>
          </a:p>
          <a:p>
            <a:pPr lvl="2"/>
            <a:r>
              <a:rPr lang="en-US" sz="850" dirty="0"/>
              <a:t>FBA, </a:t>
            </a:r>
            <a:r>
              <a:rPr lang="en-US" sz="850" dirty="0" err="1"/>
              <a:t>dFBA</a:t>
            </a:r>
            <a:r>
              <a:rPr lang="en-US" sz="850" dirty="0"/>
              <a:t>, FVA, gap filling, blocked metabolites</a:t>
            </a:r>
          </a:p>
          <a:p>
            <a:r>
              <a:rPr lang="en-US" sz="1250" b="1" dirty="0"/>
              <a:t>Regulatory Informatics</a:t>
            </a:r>
          </a:p>
          <a:p>
            <a:pPr lvl="1"/>
            <a:r>
              <a:rPr lang="en-US" sz="1000" dirty="0"/>
              <a:t>Capture/visualize promoters, transcription factor binding sites</a:t>
            </a:r>
          </a:p>
          <a:p>
            <a:pPr lvl="1"/>
            <a:r>
              <a:rPr lang="en-US" sz="1000" dirty="0"/>
              <a:t>Visualize regulon of transcription factor</a:t>
            </a:r>
          </a:p>
          <a:p>
            <a:pPr lvl="1"/>
            <a:r>
              <a:rPr lang="en-US" sz="1000" dirty="0"/>
              <a:t>Regulatory network viewer </a:t>
            </a:r>
          </a:p>
          <a:p>
            <a:pPr lvl="1"/>
            <a:r>
              <a:rPr lang="en-US" sz="1000" dirty="0"/>
              <a:t>Operon inference		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AAFB9-806F-3347-86EF-265BD3E3C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735602"/>
            <a:ext cx="4299247" cy="3770178"/>
          </a:xfrm>
        </p:spPr>
        <p:txBody>
          <a:bodyPr>
            <a:noAutofit/>
          </a:bodyPr>
          <a:lstStyle/>
          <a:p>
            <a:r>
              <a:rPr lang="en-US" sz="1100" b="1" dirty="0"/>
              <a:t>Microbiome Informatics</a:t>
            </a:r>
          </a:p>
          <a:p>
            <a:pPr lvl="1"/>
            <a:r>
              <a:rPr lang="en-US" sz="950" dirty="0"/>
              <a:t>Calculate pathway abundances across metagenome samples</a:t>
            </a:r>
          </a:p>
          <a:p>
            <a:pPr lvl="1"/>
            <a:r>
              <a:rPr lang="en-US" sz="950" dirty="0"/>
              <a:t>Create PGDBs for an organism community</a:t>
            </a:r>
          </a:p>
          <a:p>
            <a:pPr lvl="1"/>
            <a:r>
              <a:rPr lang="en-US" sz="950" dirty="0"/>
              <a:t>Analysis of meta-omics data</a:t>
            </a:r>
          </a:p>
          <a:p>
            <a:r>
              <a:rPr lang="en-US" sz="1100" b="1" dirty="0"/>
              <a:t>Comparative Analysis</a:t>
            </a:r>
          </a:p>
          <a:p>
            <a:pPr lvl="1"/>
            <a:r>
              <a:rPr lang="en-US" sz="1000" dirty="0"/>
              <a:t>Search across PGDBs for genes, proteins, pathways, metabolites</a:t>
            </a:r>
          </a:p>
          <a:p>
            <a:pPr lvl="1"/>
            <a:r>
              <a:rPr lang="en-US" sz="1000" dirty="0"/>
              <a:t>Comparative genome browser</a:t>
            </a:r>
          </a:p>
          <a:p>
            <a:pPr lvl="1"/>
            <a:r>
              <a:rPr lang="en-US" sz="1000" dirty="0"/>
              <a:t>Compare pathway, reaction, and metabolite complements</a:t>
            </a:r>
          </a:p>
          <a:p>
            <a:r>
              <a:rPr lang="en-US" sz="1100" b="1" dirty="0"/>
              <a:t>Transcriptomics and Metabolomics Data Analysis</a:t>
            </a:r>
          </a:p>
          <a:p>
            <a:pPr lvl="1"/>
            <a:r>
              <a:rPr lang="en-US" sz="1000" dirty="0"/>
              <a:t>Enrichment analysis</a:t>
            </a:r>
          </a:p>
          <a:p>
            <a:pPr lvl="1"/>
            <a:r>
              <a:rPr lang="en-US" sz="1000" dirty="0"/>
              <a:t>Paint transcriptomics data onto pathways, zoomable metabolic network</a:t>
            </a:r>
          </a:p>
          <a:p>
            <a:pPr lvl="1"/>
            <a:r>
              <a:rPr lang="en-US" sz="1000" dirty="0"/>
              <a:t>Omics Dashboard</a:t>
            </a:r>
          </a:p>
          <a:p>
            <a:pPr lvl="1"/>
            <a:r>
              <a:rPr lang="en-US" sz="1000" dirty="0"/>
              <a:t>Sort pathways by pathway activation score</a:t>
            </a:r>
          </a:p>
          <a:p>
            <a:pPr lvl="1"/>
            <a:r>
              <a:rPr lang="en-US" sz="1000" dirty="0"/>
              <a:t>Pathway covering analysis</a:t>
            </a:r>
          </a:p>
          <a:p>
            <a:r>
              <a:rPr lang="en-US" sz="1100" b="1" dirty="0"/>
              <a:t>Advanced Data Manipulation</a:t>
            </a:r>
          </a:p>
          <a:p>
            <a:pPr lvl="1"/>
            <a:r>
              <a:rPr lang="en-US" sz="1000" dirty="0" err="1"/>
              <a:t>SmartTables</a:t>
            </a:r>
            <a:endParaRPr lang="en-US" sz="1000" dirty="0"/>
          </a:p>
          <a:p>
            <a:pPr lvl="1"/>
            <a:r>
              <a:rPr lang="en-US" sz="1000" dirty="0"/>
              <a:t>Advanced Query Interface</a:t>
            </a:r>
          </a:p>
          <a:p>
            <a:pPr lvl="1"/>
            <a:r>
              <a:rPr lang="en-US" sz="1000" dirty="0"/>
              <a:t>Interactive editing tools</a:t>
            </a:r>
          </a:p>
          <a:p>
            <a:pPr lvl="1"/>
            <a:r>
              <a:rPr lang="en-US" sz="1000" dirty="0"/>
              <a:t>APIs: Python, Perl, Java, Lisp, R, web services</a:t>
            </a:r>
          </a:p>
          <a:p>
            <a:pPr lvl="1"/>
            <a:r>
              <a:rPr lang="en-US" sz="1000" dirty="0"/>
              <a:t>Import/Export: SBML, GenBank, GFF3, </a:t>
            </a:r>
            <a:r>
              <a:rPr lang="en-US" sz="1000" dirty="0" err="1"/>
              <a:t>BioPAX</a:t>
            </a:r>
            <a:r>
              <a:rPr lang="en-US" sz="1000" dirty="0"/>
              <a:t>, tab-delimited files</a:t>
            </a:r>
          </a:p>
          <a:p>
            <a:endParaRPr lang="en-US" sz="10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81872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14300"/>
            <a:ext cx="5772150" cy="857250"/>
          </a:xfrm>
        </p:spPr>
        <p:txBody>
          <a:bodyPr/>
          <a:lstStyle/>
          <a:p>
            <a:r>
              <a:rPr lang="en-US" sz="2700" dirty="0" err="1">
                <a:solidFill>
                  <a:srgbClr val="FF6600"/>
                </a:solidFill>
              </a:rPr>
              <a:t>MetaCyc</a:t>
            </a:r>
            <a:r>
              <a:rPr lang="en-US" dirty="0">
                <a:solidFill>
                  <a:srgbClr val="FF6600"/>
                </a:solidFill>
              </a:rPr>
              <a:t>: </a:t>
            </a:r>
            <a:r>
              <a:rPr lang="en-US" sz="2700" dirty="0">
                <a:solidFill>
                  <a:srgbClr val="FF6600"/>
                </a:solidFill>
              </a:rPr>
              <a:t>Meta</a:t>
            </a:r>
            <a:r>
              <a:rPr lang="en-US" sz="2700" dirty="0"/>
              <a:t>bolic En</a:t>
            </a:r>
            <a:r>
              <a:rPr lang="en-US" sz="2700" dirty="0">
                <a:solidFill>
                  <a:srgbClr val="FF6600"/>
                </a:solidFill>
              </a:rPr>
              <a:t>cyc</a:t>
            </a:r>
            <a:r>
              <a:rPr lang="en-US" sz="2700" dirty="0"/>
              <a:t>lopedia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5219" y="992043"/>
            <a:ext cx="6431091" cy="32063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Experimentally determined metabolic pathways, reactions, enzymes, and compounds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Literature-based DB with extensive references and commentary</a:t>
            </a:r>
          </a:p>
          <a:p>
            <a:pPr lvl="1">
              <a:lnSpc>
                <a:spcPct val="90000"/>
              </a:lnSpc>
            </a:pPr>
            <a:r>
              <a:rPr lang="en-US" sz="1350" dirty="0"/>
              <a:t>Derived from 68,000 publications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MetaCyc</a:t>
            </a:r>
            <a:r>
              <a:rPr lang="en-US" dirty="0"/>
              <a:t> pathways from all domains of life, experimentally elucidated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Jointly developed by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R. Caspi, P. Karp, SRI International</a:t>
            </a:r>
            <a:endParaRPr lang="en-US" dirty="0"/>
          </a:p>
        </p:txBody>
      </p:sp>
      <p:sp>
        <p:nvSpPr>
          <p:cNvPr id="922628" name="Rectangle 4"/>
          <p:cNvSpPr>
            <a:spLocks noChangeArrowheads="1"/>
          </p:cNvSpPr>
          <p:nvPr/>
        </p:nvSpPr>
        <p:spPr bwMode="auto">
          <a:xfrm>
            <a:off x="2613858" y="4678910"/>
            <a:ext cx="485684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None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Nucleic Acids </a:t>
            </a:r>
            <a:r>
              <a:rPr lang="en-US" i="1">
                <a:solidFill>
                  <a:schemeClr val="accent1">
                    <a:lumMod val="75000"/>
                  </a:schemeClr>
                </a:solidFill>
              </a:rPr>
              <a:t>Research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2020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Database Issue</a:t>
            </a:r>
          </a:p>
        </p:txBody>
      </p:sp>
    </p:spTree>
    <p:extLst>
      <p:ext uri="{BB962C8B-B14F-4D97-AF65-F5344CB8AC3E}">
        <p14:creationId xmlns:p14="http://schemas.microsoft.com/office/powerpoint/2010/main" val="199771065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7155" name="Group 3"/>
          <p:cNvGraphicFramePr>
            <a:graphicFrameLocks noGrp="1"/>
          </p:cNvGraphicFramePr>
          <p:nvPr>
            <p:ph idx="1"/>
          </p:nvPr>
        </p:nvGraphicFramePr>
        <p:xfrm>
          <a:off x="1897381" y="849406"/>
          <a:ext cx="5402580" cy="3250855"/>
        </p:xfrm>
        <a:graphic>
          <a:graphicData uri="http://schemas.openxmlformats.org/drawingml/2006/table">
            <a:tbl>
              <a:tblPr/>
              <a:tblGrid>
                <a:gridCol w="1800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961A06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68580" marR="68580"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61A06"/>
                          </a:solidFill>
                          <a:effectLst/>
                          <a:latin typeface="+mj-lt"/>
                          <a:cs typeface="Arial"/>
                        </a:rPr>
                        <a:t>MetaCyc</a:t>
                      </a: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1A06"/>
                          </a:solidFill>
                          <a:effectLst/>
                          <a:latin typeface="+mj-lt"/>
                          <a:cs typeface="Arial"/>
                        </a:rPr>
                        <a:t> v25.1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1A06"/>
                          </a:solidFill>
                          <a:effectLst/>
                          <a:latin typeface="+mj-lt"/>
                          <a:cs typeface="Arial"/>
                        </a:rPr>
                        <a:t>August 2021</a:t>
                      </a:r>
                    </a:p>
                  </a:txBody>
                  <a:tcPr marL="68580" marR="68580"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1A06"/>
                          </a:solidFill>
                          <a:effectLst/>
                          <a:latin typeface="+mj-lt"/>
                          <a:cs typeface="Arial"/>
                        </a:rPr>
                        <a:t>KEGG v99.0+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1A06"/>
                          </a:solidFill>
                          <a:effectLst/>
                          <a:latin typeface="+mj-lt"/>
                          <a:cs typeface="Arial"/>
                        </a:rPr>
                        <a:t>August 2021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C37F22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68580" marR="68580"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1A06"/>
                          </a:solidFill>
                          <a:effectLst/>
                          <a:latin typeface="+mj-lt"/>
                          <a:cs typeface="Arial"/>
                        </a:rPr>
                        <a:t>Genomes</a:t>
                      </a:r>
                    </a:p>
                  </a:txBody>
                  <a:tcPr marL="68580" marR="68580"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61A06"/>
                          </a:solidFill>
                          <a:effectLst/>
                          <a:latin typeface="+mj-lt"/>
                          <a:cs typeface="Arial"/>
                        </a:rPr>
                        <a:t>19,500</a:t>
                      </a: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961A06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68580" marR="68580"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1A06"/>
                          </a:solidFill>
                          <a:effectLst/>
                          <a:latin typeface="+mj-lt"/>
                          <a:cs typeface="Arial"/>
                        </a:rPr>
                        <a:t>7,735</a:t>
                      </a:r>
                    </a:p>
                  </a:txBody>
                  <a:tcPr marL="68580" marR="68580"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13539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1A06"/>
                          </a:solidFill>
                          <a:effectLst/>
                          <a:latin typeface="+mj-lt"/>
                          <a:cs typeface="Arial"/>
                        </a:rPr>
                        <a:t>Citations</a:t>
                      </a:r>
                    </a:p>
                  </a:txBody>
                  <a:tcPr marL="68580" marR="68580"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1A06"/>
                          </a:solidFill>
                          <a:effectLst/>
                          <a:latin typeface="+mj-lt"/>
                          <a:cs typeface="Arial"/>
                        </a:rPr>
                        <a:t>69,000</a:t>
                      </a:r>
                    </a:p>
                  </a:txBody>
                  <a:tcPr marL="68580" marR="68580"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961A06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68580" marR="68580"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1A06"/>
                          </a:solidFill>
                          <a:effectLst/>
                          <a:latin typeface="+mj-lt"/>
                          <a:cs typeface="Arial"/>
                        </a:rPr>
                        <a:t>Pathways</a:t>
                      </a:r>
                    </a:p>
                  </a:txBody>
                  <a:tcPr marL="68580" marR="68580"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1A06"/>
                          </a:solidFill>
                          <a:effectLst/>
                          <a:latin typeface="+mj-lt"/>
                          <a:cs typeface="Arial"/>
                        </a:rPr>
                        <a:t>2,969</a:t>
                      </a:r>
                    </a:p>
                  </a:txBody>
                  <a:tcPr marL="68580" marR="68580"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1A06"/>
                          </a:solidFill>
                          <a:effectLst/>
                          <a:latin typeface="+mj-lt"/>
                          <a:cs typeface="Arial"/>
                        </a:rPr>
                        <a:t>400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1A06"/>
                          </a:solidFill>
                          <a:effectLst/>
                          <a:latin typeface="+mj-lt"/>
                          <a:cs typeface="Arial"/>
                        </a:rPr>
                        <a:t>modules</a:t>
                      </a:r>
                    </a:p>
                  </a:txBody>
                  <a:tcPr marL="68580" marR="68580"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4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1A06"/>
                          </a:solidFill>
                          <a:effectLst/>
                          <a:latin typeface="+mj-lt"/>
                          <a:cs typeface="Arial"/>
                        </a:rPr>
                        <a:t>Reactions</a:t>
                      </a:r>
                    </a:p>
                  </a:txBody>
                  <a:tcPr marL="68580" marR="68580"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1A06"/>
                          </a:solidFill>
                          <a:effectLst/>
                          <a:latin typeface="+mj-lt"/>
                          <a:cs typeface="Arial"/>
                        </a:rPr>
                        <a:t>17,412</a:t>
                      </a:r>
                    </a:p>
                  </a:txBody>
                  <a:tcPr marL="68580" marR="68580"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1A06"/>
                          </a:solidFill>
                          <a:effectLst/>
                          <a:latin typeface="+mj-lt"/>
                          <a:cs typeface="Arial"/>
                        </a:rPr>
                        <a:t>11,603</a:t>
                      </a:r>
                    </a:p>
                  </a:txBody>
                  <a:tcPr marL="68580" marR="68580"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4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1A06"/>
                          </a:solidFill>
                          <a:effectLst/>
                          <a:latin typeface="+mj-lt"/>
                          <a:cs typeface="Arial"/>
                        </a:rPr>
                        <a:t>Metabolites</a:t>
                      </a:r>
                    </a:p>
                  </a:txBody>
                  <a:tcPr marL="68580" marR="68580"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1A06"/>
                          </a:solidFill>
                          <a:effectLst/>
                          <a:latin typeface="+mj-lt"/>
                          <a:cs typeface="Arial"/>
                        </a:rPr>
                        <a:t>17,572</a:t>
                      </a:r>
                    </a:p>
                  </a:txBody>
                  <a:tcPr marL="68580" marR="68580"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1A06"/>
                          </a:solidFill>
                          <a:effectLst/>
                          <a:latin typeface="+mj-lt"/>
                          <a:cs typeface="Arial"/>
                        </a:rPr>
                        <a:t>18,842</a:t>
                      </a:r>
                    </a:p>
                  </a:txBody>
                  <a:tcPr marL="68580" marR="68580"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6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1A06"/>
                          </a:solidFill>
                          <a:effectLst/>
                          <a:latin typeface="+mj-lt"/>
                          <a:cs typeface="Arial"/>
                        </a:rPr>
                        <a:t>Mini-reviews (textbook pages)</a:t>
                      </a:r>
                    </a:p>
                  </a:txBody>
                  <a:tcPr marL="68580" marR="68580"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61A06"/>
                          </a:solidFill>
                          <a:effectLst/>
                          <a:latin typeface="+mj-lt"/>
                          <a:cs typeface="Arial"/>
                        </a:rPr>
                        <a:t>9,739</a:t>
                      </a:r>
                    </a:p>
                  </a:txBody>
                  <a:tcPr marL="68580" marR="68580"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961A06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68580" marR="68580" marT="34290" marB="3429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6867" y="4079349"/>
            <a:ext cx="798456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1">
                    <a:lumMod val="50000"/>
                  </a:schemeClr>
                </a:solidFill>
              </a:rPr>
              <a:t>MetaCyc is free and open, contains computed atom mappings</a:t>
            </a:r>
            <a:endParaRPr lang="en-US" b="0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endParaRPr lang="en-US" b="0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r>
              <a:rPr lang="en-US" b="0" dirty="0">
                <a:solidFill>
                  <a:schemeClr val="tx1">
                    <a:lumMod val="50000"/>
                  </a:schemeClr>
                </a:solidFill>
              </a:rPr>
              <a:t>“A Systematic Comparison of the MetaCyc and KEGG Pathway Databases”</a:t>
            </a:r>
          </a:p>
          <a:p>
            <a:pPr algn="l"/>
            <a:r>
              <a:rPr lang="en-US" b="0" i="1" dirty="0">
                <a:solidFill>
                  <a:schemeClr val="tx1">
                    <a:lumMod val="50000"/>
                  </a:schemeClr>
                </a:solidFill>
              </a:rPr>
              <a:t>BMC Bioinformatics</a:t>
            </a:r>
            <a:r>
              <a:rPr lang="en-US" b="0" dirty="0">
                <a:solidFill>
                  <a:schemeClr val="tx1">
                    <a:lumMod val="50000"/>
                  </a:schemeClr>
                </a:solidFill>
              </a:rPr>
              <a:t> 2013 14(1):112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7350" y="101122"/>
            <a:ext cx="5943600" cy="857250"/>
          </a:xfrm>
        </p:spPr>
        <p:txBody>
          <a:bodyPr/>
          <a:lstStyle/>
          <a:p>
            <a:r>
              <a:rPr lang="en-US" dirty="0"/>
              <a:t>MetaCyc: Curated Metabolic Database</a:t>
            </a:r>
          </a:p>
        </p:txBody>
      </p:sp>
    </p:spTree>
    <p:extLst>
      <p:ext uri="{BB962C8B-B14F-4D97-AF65-F5344CB8AC3E}">
        <p14:creationId xmlns:p14="http://schemas.microsoft.com/office/powerpoint/2010/main" val="3270997346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917ECE1D-85FD-794E-83F0-2C212402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941" y="220266"/>
            <a:ext cx="6172200" cy="857250"/>
          </a:xfrm>
        </p:spPr>
        <p:txBody>
          <a:bodyPr/>
          <a:lstStyle/>
          <a:p>
            <a:pPr eaLnBrk="1" hangingPunct="1"/>
            <a:r>
              <a:rPr lang="en-US" altLang="en-US" dirty="0"/>
              <a:t>Information Sources</a:t>
            </a: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2F8A0D27-01A6-AE44-8CA6-345D7963B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500" dirty="0"/>
              <a:t>Pathway Tools User’s Guide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/root/</a:t>
            </a:r>
            <a:r>
              <a:rPr lang="en-US" altLang="en-US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aic</a:t>
            </a: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-export/pathway-tools/</a:t>
            </a:r>
            <a:r>
              <a:rPr lang="en-US" altLang="en-US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ptools</a:t>
            </a: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/25.0/doc/manuals/</a:t>
            </a:r>
            <a:r>
              <a:rPr lang="en-US" altLang="en-US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userguide.pdf</a:t>
            </a:r>
            <a:endParaRPr lang="en-US" altLang="en-US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NOTE: Location of the </a:t>
            </a:r>
            <a:r>
              <a:rPr lang="en-US" altLang="en-US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aic</a:t>
            </a: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-export directory can vary across different computers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500" dirty="0"/>
              <a:t>Pathway Tools Web Site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  <a:hlinkClick r:id="rId3"/>
              </a:rPr>
              <a:t>http://pathwaytools.com/</a:t>
            </a:r>
            <a:endParaRPr lang="en-US" altLang="en-US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Publications, FAQ, programming examples, etc.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500" dirty="0"/>
              <a:t>Slides from this tutorial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  <a:hlinkClick r:id="rId4"/>
              </a:rPr>
              <a:t>http://www.pathwaytools.org/tutorial/sessions/</a:t>
            </a:r>
            <a:endParaRPr lang="en-US" altLang="en-US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500" dirty="0" err="1"/>
              <a:t>BioCyc</a:t>
            </a:r>
            <a:r>
              <a:rPr lang="en-US" altLang="en-US" sz="1500" dirty="0"/>
              <a:t> Webinars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  <a:hlinkClick r:id="rId5"/>
              </a:rPr>
              <a:t>http://biocyc.org/webinar.shtml</a:t>
            </a:r>
            <a:endParaRPr lang="en-US" altLang="en-US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DAE95C46-C3FC-2F40-86D0-AA12879723EF}"/>
              </a:ext>
            </a:extLst>
          </p:cNvPr>
          <p:cNvSpPr txBox="1">
            <a:spLocks/>
          </p:cNvSpPr>
          <p:nvPr/>
        </p:nvSpPr>
        <p:spPr bwMode="auto">
          <a:xfrm>
            <a:off x="5428060" y="2168129"/>
            <a:ext cx="2662238" cy="262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0188" indent="-230188">
              <a:spcBef>
                <a:spcPct val="20000"/>
              </a:spcBef>
              <a:buClr>
                <a:srgbClr val="E8A333"/>
              </a:buClr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460375" indent="-230188">
              <a:spcBef>
                <a:spcPct val="20000"/>
              </a:spcBef>
              <a:buClr>
                <a:srgbClr val="E8A333"/>
              </a:buClr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8A333"/>
              </a:buClr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8A333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E8A333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A333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A333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A333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A333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44577C"/>
              </a:buClr>
            </a:pPr>
            <a:r>
              <a:rPr lang="en-US" altLang="en-US" sz="1800"/>
              <a:t>BioCyc  Help Menu</a:t>
            </a:r>
          </a:p>
          <a:p>
            <a:pPr lvl="1">
              <a:buClr>
                <a:srgbClr val="44577C"/>
              </a:buClr>
            </a:pPr>
            <a:r>
              <a:rPr lang="en-US" altLang="en-US" sz="1350"/>
              <a:t>Basic Help</a:t>
            </a:r>
          </a:p>
          <a:p>
            <a:pPr lvl="1">
              <a:buClr>
                <a:srgbClr val="44577C"/>
              </a:buClr>
            </a:pPr>
            <a:r>
              <a:rPr lang="en-US" altLang="en-US" sz="1350"/>
              <a:t>Search Help</a:t>
            </a:r>
          </a:p>
          <a:p>
            <a:pPr lvl="1">
              <a:buClr>
                <a:srgbClr val="44577C"/>
              </a:buClr>
            </a:pPr>
            <a:r>
              <a:rPr lang="en-US" altLang="en-US" sz="1350"/>
              <a:t>BioCyc Glossary</a:t>
            </a:r>
          </a:p>
          <a:p>
            <a:pPr lvl="1">
              <a:buClr>
                <a:srgbClr val="44577C"/>
              </a:buClr>
            </a:pPr>
            <a:r>
              <a:rPr lang="en-US" altLang="en-US" sz="1350"/>
              <a:t>Publications</a:t>
            </a:r>
          </a:p>
          <a:p>
            <a:pPr lvl="1">
              <a:buClr>
                <a:srgbClr val="44577C"/>
              </a:buClr>
            </a:pPr>
            <a:r>
              <a:rPr lang="en-US" altLang="en-US" sz="1350"/>
              <a:t>Website User Guide</a:t>
            </a:r>
          </a:p>
          <a:p>
            <a:pPr lvl="1">
              <a:buClr>
                <a:srgbClr val="44577C"/>
              </a:buClr>
            </a:pPr>
            <a:r>
              <a:rPr lang="en-US" altLang="en-US" sz="1350"/>
              <a:t>PGDB Concepts</a:t>
            </a:r>
          </a:p>
          <a:p>
            <a:pPr lvl="1">
              <a:buClr>
                <a:srgbClr val="44577C"/>
              </a:buClr>
            </a:pPr>
            <a:r>
              <a:rPr lang="en-US" altLang="en-US" sz="1350"/>
              <a:t>Guide to EcoCyc</a:t>
            </a:r>
          </a:p>
          <a:p>
            <a:pPr lvl="1">
              <a:buClr>
                <a:srgbClr val="44577C"/>
              </a:buClr>
            </a:pPr>
            <a:r>
              <a:rPr lang="en-US" altLang="en-US" sz="1350"/>
              <a:t>Guide to MetaCyc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E1550AC1-8ACC-8D4B-AB2A-0C6AB775B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Information Sources -- Publications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3014460B-C2ED-1940-83F6-5F5655480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88" y="1077517"/>
            <a:ext cx="7548188" cy="3517106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>
                <a:latin typeface="Arial" panose="020B0604020202020204" pitchFamily="34" charset="0"/>
              </a:rPr>
              <a:t>Primary Pathway Tools citation:</a:t>
            </a:r>
          </a:p>
          <a:p>
            <a:pPr lvl="1"/>
            <a:r>
              <a:rPr lang="en-US" altLang="ja-JP" dirty="0">
                <a:ea typeface="ＭＳ Ｐゴシック" panose="020B0600070205080204" pitchFamily="34" charset="-128"/>
              </a:rPr>
              <a:t>"Pathway Tools version 23.0 update: Integrated Software for Pathway/Genome Informatics and Systems Biology," </a:t>
            </a:r>
            <a:r>
              <a:rPr lang="en-US" altLang="ja-JP" i="1" dirty="0">
                <a:ea typeface="ＭＳ Ｐゴシック" panose="020B0600070205080204" pitchFamily="34" charset="-128"/>
              </a:rPr>
              <a:t>Briefings in Bioinformatics</a:t>
            </a:r>
            <a:r>
              <a:rPr lang="en-US" altLang="ja-JP" dirty="0">
                <a:ea typeface="ＭＳ Ｐゴシック" panose="020B0600070205080204" pitchFamily="34" charset="-128"/>
              </a:rPr>
              <a:t> 2019.</a:t>
            </a:r>
          </a:p>
          <a:p>
            <a:endParaRPr lang="en-US" altLang="ja-JP" dirty="0"/>
          </a:p>
          <a:p>
            <a:r>
              <a:rPr lang="en-US" altLang="ja-JP" dirty="0"/>
              <a:t>Pathway Tools overview publication:</a:t>
            </a:r>
          </a:p>
          <a:p>
            <a:pPr lvl="1"/>
            <a:r>
              <a:rPr lang="en-US" altLang="ja-JP" dirty="0">
                <a:ea typeface="ＭＳ Ｐゴシック" panose="020B0600070205080204" pitchFamily="34" charset="-128"/>
              </a:rPr>
              <a:t>"Pathway Tools version </a:t>
            </a:r>
            <a:r>
              <a:rPr lang="en-US" altLang="ja-JP" i="1" dirty="0">
                <a:ea typeface="ＭＳ Ｐゴシック" panose="020B0600070205080204" pitchFamily="34" charset="-128"/>
              </a:rPr>
              <a:t>24.0</a:t>
            </a:r>
            <a:r>
              <a:rPr lang="en-US" altLang="ja-JP" dirty="0">
                <a:ea typeface="ＭＳ Ｐゴシック" panose="020B0600070205080204" pitchFamily="34" charset="-128"/>
              </a:rPr>
              <a:t>: Integrated Software for Pathway/Genome Informatics and Systems Biology", 2020, </a:t>
            </a:r>
            <a:r>
              <a:rPr lang="en-US" altLang="ja-JP" dirty="0">
                <a:ea typeface="ＭＳ Ｐゴシック" panose="020B0600070205080204" pitchFamily="34" charset="-128"/>
                <a:hlinkClick r:id="rId2"/>
              </a:rPr>
              <a:t>http://arxiv.org/abs/1510.03964</a:t>
            </a:r>
            <a:endParaRPr lang="en-US" altLang="ja-JP" dirty="0">
              <a:ea typeface="ＭＳ Ｐゴシック" panose="020B0600070205080204" pitchFamily="34" charset="-128"/>
            </a:endParaRPr>
          </a:p>
          <a:p>
            <a:endParaRPr lang="en-US" altLang="ja-JP" dirty="0"/>
          </a:p>
          <a:p>
            <a:r>
              <a:rPr lang="en-US" altLang="ja-JP" dirty="0"/>
              <a:t>Primary </a:t>
            </a:r>
            <a:r>
              <a:rPr lang="en-US" altLang="ja-JP" dirty="0" err="1"/>
              <a:t>BioCyc</a:t>
            </a:r>
            <a:r>
              <a:rPr lang="en-US" altLang="ja-JP" dirty="0"/>
              <a:t> citation:</a:t>
            </a:r>
          </a:p>
          <a:p>
            <a:pPr lvl="1"/>
            <a:r>
              <a:rPr lang="en-US" altLang="ja-JP" dirty="0">
                <a:ea typeface="ＭＳ Ｐゴシック" panose="020B0600070205080204" pitchFamily="34" charset="-128"/>
              </a:rPr>
              <a:t>"</a:t>
            </a:r>
            <a:r>
              <a:rPr lang="en-US" dirty="0">
                <a:hlinkClick r:id="rId3"/>
              </a:rPr>
              <a:t> The BioCyc collection of microbial genomes and metabolic pathways</a:t>
            </a:r>
            <a:r>
              <a:rPr lang="en-US" altLang="ja-JP" dirty="0">
                <a:ea typeface="ＭＳ Ｐゴシック" panose="020B0600070205080204" pitchFamily="34" charset="-128"/>
              </a:rPr>
              <a:t>", </a:t>
            </a:r>
            <a:r>
              <a:rPr lang="en-US" altLang="ja-JP" i="1" dirty="0">
                <a:ea typeface="ＭＳ Ｐゴシック" panose="020B0600070205080204" pitchFamily="34" charset="-128"/>
              </a:rPr>
              <a:t>Briefings in Bioinformatics, 2019</a:t>
            </a:r>
            <a:r>
              <a:rPr lang="en-US" altLang="ja-JP" dirty="0"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818D7B98-1394-6C49-972D-9F829DFC8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Reporting Pathway Tools Problems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57D8A98F-E289-9D4A-A7B2-4A27C1824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941" y="1077517"/>
            <a:ext cx="6176963" cy="370641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hlinkClick r:id="rId3"/>
              </a:rPr>
              <a:t>ptools-support@ai.sri.com</a:t>
            </a:r>
            <a:endParaRPr lang="en-US" altLang="en-US"/>
          </a:p>
          <a:p>
            <a:pPr eaLnBrk="1" hangingPunct="1"/>
            <a:r>
              <a:rPr lang="en-US" altLang="en-US" b="1"/>
              <a:t>Comprehensive bug reports are required for us to fix the problem you reported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What platform you are running 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What version of Pathway Tools you are running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The error message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Result of      [1] EC(2)  </a:t>
            </a:r>
            <a:r>
              <a:rPr lang="en-US" altLang="en-US">
                <a:solidFill>
                  <a:schemeClr val="tx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:zoom :count :all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What operation were you performing when the error occurred?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New patches automatically downloaded and loaded with PTools starts up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Pathway Tools User Forum / FAQ site:</a:t>
            </a:r>
            <a:br>
              <a:rPr lang="en-US" altLang="en-US"/>
            </a:br>
            <a:r>
              <a:rPr lang="en-US" altLang="en-US"/>
              <a:t>http://ask.pathwaytools.com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20D9E970-E881-724B-9035-31B52DF58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Surveys / Feedback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63675AF1-5598-4947-BBB0-45AF9E728F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Please complete survey at end of each day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Your feedback and suggestions on the software are important to us!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72681588-E58E-8C40-82DF-932F05E4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PGDB(s) That You Build</a:t>
            </a: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3EC8B7FF-152F-A540-B3E4-D2DBA4F84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Before you leave</a:t>
            </a:r>
          </a:p>
          <a:p>
            <a:pPr lvl="1" eaLnBrk="1" hangingPunct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Tar up your PGDB directory and FTP it home, email it home, or copy it to flash disk</a:t>
            </a:r>
          </a:p>
          <a:p>
            <a:pPr lvl="1" eaLnBrk="1" hangingPunct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We will create a backup copy of your PGDB directory if the directory is still there at the end of the tutorial</a:t>
            </a:r>
          </a:p>
          <a:p>
            <a:pPr lvl="1" eaLnBrk="1" hangingPunct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Delete the PGDB directory if you don’t want us to back it up</a:t>
            </a:r>
          </a:p>
          <a:p>
            <a:pPr lvl="1" eaLnBrk="1" hangingPunct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We will not give the backed up data to anyone else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C9458CB3-4F89-B247-8996-6CB96A50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22" y="0"/>
            <a:ext cx="5772150" cy="857250"/>
          </a:xfrm>
        </p:spPr>
        <p:txBody>
          <a:bodyPr vert="horz" wrap="square" lIns="69056" tIns="34529" rIns="69056" bIns="34529" numCol="1" anchor="b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/>
              <a:t>Summary</a:t>
            </a:r>
          </a:p>
        </p:txBody>
      </p:sp>
      <p:sp>
        <p:nvSpPr>
          <p:cNvPr id="64514" name="Rectangle 30">
            <a:extLst>
              <a:ext uri="{FF2B5EF4-FFF2-40B4-BE49-F238E27FC236}">
                <a16:creationId xmlns:a16="http://schemas.microsoft.com/office/drawing/2014/main" id="{9EBBFAC3-45CB-1146-89B8-E77E50D37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3341" y="784622"/>
            <a:ext cx="5772150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Pathway Tools and Pathway/Genome Databases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Not just for pathways!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Computational inferences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Operons, metabolic pathways, pathway hole fillers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Editing tools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Analysis tools: Omics data on pathways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Web publishing of PGDBs</a:t>
            </a:r>
          </a:p>
          <a:p>
            <a:pPr eaLnBrk="1" hangingPunct="1">
              <a:lnSpc>
                <a:spcPct val="80000"/>
              </a:lnSpc>
            </a:pPr>
            <a:endParaRPr lang="en-US" altLang="en-US"/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Main classes of users: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Develop PGDB to extract more information from genome for genome paper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Develop a model-organism DB for the organism that is updated regularly and published on the web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Develop a metabolic flux model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4">
            <a:extLst>
              <a:ext uri="{FF2B5EF4-FFF2-40B4-BE49-F238E27FC236}">
                <a16:creationId xmlns:a16="http://schemas.microsoft.com/office/drawing/2014/main" id="{B6BDC24F-69EA-3A49-87CD-96F10895D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ym typeface="Calibri Italic" charset="0"/>
              </a:rPr>
              <a:t>SRI International</a:t>
            </a:r>
            <a:endParaRPr lang="en-US" altLang="en-US" sz="1500">
              <a:solidFill>
                <a:srgbClr val="76908C"/>
              </a:solidFill>
              <a:sym typeface="Calibri Italic" charset="0"/>
            </a:endParaRPr>
          </a:p>
        </p:txBody>
      </p:sp>
      <p:sp>
        <p:nvSpPr>
          <p:cNvPr id="37" name="Content Placeholder 20">
            <a:extLst>
              <a:ext uri="{FF2B5EF4-FFF2-40B4-BE49-F238E27FC236}">
                <a16:creationId xmlns:a16="http://schemas.microsoft.com/office/drawing/2014/main" id="{BA4FB6A2-58CF-CA47-8781-B4AD372F9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604" y="954881"/>
            <a:ext cx="6172200" cy="2415779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450"/>
              </a:spcBef>
              <a:defRPr/>
            </a:pPr>
            <a:r>
              <a:rPr lang="en-US" dirty="0">
                <a:latin typeface="+mj-lt"/>
                <a:ea typeface="+mn-ea"/>
                <a:cs typeface="+mn-cs"/>
              </a:rPr>
              <a:t>An independent, nonprofit corporation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defRPr/>
            </a:pPr>
            <a:r>
              <a:rPr lang="en-US" dirty="0">
                <a:latin typeface="+mj-lt"/>
              </a:rPr>
              <a:t>Founded by Stanford University in 1946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defRPr/>
            </a:pPr>
            <a:r>
              <a:rPr lang="en-US" dirty="0">
                <a:latin typeface="+mj-lt"/>
                <a:cs typeface="ＭＳ Ｐゴシック" pitchFamily="-65" charset="-128"/>
              </a:rPr>
              <a:t>Independent in 1970; changed name from</a:t>
            </a:r>
            <a:br>
              <a:rPr lang="en-US" dirty="0">
                <a:latin typeface="+mj-lt"/>
                <a:cs typeface="ＭＳ Ｐゴシック" pitchFamily="-65" charset="-128"/>
              </a:rPr>
            </a:br>
            <a:r>
              <a:rPr lang="en-US" dirty="0">
                <a:latin typeface="+mj-lt"/>
                <a:cs typeface="ＭＳ Ｐゴシック" pitchFamily="-65" charset="-128"/>
              </a:rPr>
              <a:t>Stanford Research Institute to SRI International in 1977</a:t>
            </a:r>
          </a:p>
          <a:p>
            <a:pPr>
              <a:lnSpc>
                <a:spcPct val="90000"/>
              </a:lnSpc>
              <a:spcBef>
                <a:spcPts val="450"/>
              </a:spcBef>
              <a:defRPr/>
            </a:pPr>
            <a:r>
              <a:rPr lang="en-US" dirty="0">
                <a:latin typeface="+mj-lt"/>
                <a:ea typeface="+mn-ea"/>
                <a:cs typeface="ＭＳ Ｐゴシック" pitchFamily="-65" charset="-128"/>
              </a:rPr>
              <a:t>More than 20 locations worldwide </a:t>
            </a:r>
          </a:p>
        </p:txBody>
      </p:sp>
      <p:pic>
        <p:nvPicPr>
          <p:cNvPr id="33" name="Picture 5" descr="vengl0010">
            <a:extLst>
              <a:ext uri="{FF2B5EF4-FFF2-40B4-BE49-F238E27FC236}">
                <a16:creationId xmlns:a16="http://schemas.microsoft.com/office/drawing/2014/main" id="{DA1D505E-0175-E644-8B17-07BA259DC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8" y="2401815"/>
            <a:ext cx="2219975" cy="1717747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4022CF25-5E56-2141-9960-1C239AAAC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228" y="2344340"/>
            <a:ext cx="1651397" cy="236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4E5E72"/>
              </a:buClr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SRI spin-off </a:t>
            </a:r>
            <a:r>
              <a:rPr lang="en-US" altLang="en-US" sz="1200" dirty="0">
                <a:solidFill>
                  <a:srgbClr val="FF0000"/>
                </a:solidFill>
                <a:latin typeface="Calibri" panose="020F0502020204030204" pitchFamily="34" charset="0"/>
              </a:rPr>
              <a:t>Siri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, acquired by Apple in 2010 and offered on the iPhone 4S, offers a virtual personal assistant—a new way to interact with the Internet on your mobile phone. Siri was born from the CALO project, an ambitious artificial intelligence program SRI led for DARPA.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FA9BEAAD-63BC-7A47-8EE5-24072E4F7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2287190"/>
            <a:ext cx="1428750" cy="265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>
            <a:extLst>
              <a:ext uri="{FF2B5EF4-FFF2-40B4-BE49-F238E27FC236}">
                <a16:creationId xmlns:a16="http://schemas.microsoft.com/office/drawing/2014/main" id="{02E6C41F-64D1-4F43-81F3-5EC7FF4AD2B8}"/>
              </a:ext>
            </a:extLst>
          </p:cNvPr>
          <p:cNvSpPr txBox="1">
            <a:spLocks/>
          </p:cNvSpPr>
          <p:nvPr/>
        </p:nvSpPr>
        <p:spPr bwMode="auto">
          <a:xfrm>
            <a:off x="465207" y="4260217"/>
            <a:ext cx="2594611" cy="79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2641" indent="-172641" algn="l" defTabSz="3429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45281" indent="-172641" algn="l" defTabSz="3429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–"/>
              <a:defRPr sz="15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470297" indent="-125016" algn="l" defTabSz="3429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•"/>
              <a:defRPr sz="135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598885" indent="-128588" algn="l" defTabSz="3429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–"/>
              <a:defRPr sz="120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728663" indent="-129779" algn="l" defTabSz="342900" rtl="0" fontAlgn="base">
              <a:spcBef>
                <a:spcPct val="20000"/>
              </a:spcBef>
              <a:spcAft>
                <a:spcPct val="0"/>
              </a:spcAft>
              <a:buClr>
                <a:srgbClr val="44577C"/>
              </a:buClr>
              <a:buFont typeface="Arial" pitchFamily="-65" charset="0"/>
              <a:buChar char="»"/>
              <a:defRPr sz="1050" kern="120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-65" charset="0"/>
              <a:buNone/>
            </a:pPr>
            <a:r>
              <a:rPr lang="en-US" altLang="en-US" sz="1200" i="1" dirty="0">
                <a:solidFill>
                  <a:srgbClr val="76908C"/>
                </a:solidFill>
              </a:rPr>
              <a:t>1964–1968: </a:t>
            </a:r>
            <a:r>
              <a:rPr lang="en-US" altLang="en-US" sz="1200" dirty="0"/>
              <a:t>SRI’s Doug Engelbart and team invented the computer mouse and demonstrated the foundations of personal computing.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6">
            <a:extLst>
              <a:ext uri="{FF2B5EF4-FFF2-40B4-BE49-F238E27FC236}">
                <a16:creationId xmlns:a16="http://schemas.microsoft.com/office/drawing/2014/main" id="{A86EEE66-A0B8-3C42-A410-99ACE87B9098}"/>
              </a:ext>
            </a:extLst>
          </p:cNvPr>
          <p:cNvGrpSpPr>
            <a:grpSpLocks/>
          </p:cNvGrpSpPr>
          <p:nvPr/>
        </p:nvGrpSpPr>
        <p:grpSpPr bwMode="auto">
          <a:xfrm>
            <a:off x="2928938" y="2731291"/>
            <a:ext cx="989410" cy="443513"/>
            <a:chOff x="155078" y="2487114"/>
            <a:chExt cx="1319827" cy="591708"/>
          </a:xfrm>
        </p:grpSpPr>
        <p:pic>
          <p:nvPicPr>
            <p:cNvPr id="19569" name="Picture 154" descr="TeachscapeLogo.png">
              <a:extLst>
                <a:ext uri="{FF2B5EF4-FFF2-40B4-BE49-F238E27FC236}">
                  <a16:creationId xmlns:a16="http://schemas.microsoft.com/office/drawing/2014/main" id="{13DF6522-8739-2D41-AA4B-54E294155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16" y="2487114"/>
              <a:ext cx="797132" cy="298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70" name="TextBox 157">
              <a:extLst>
                <a:ext uri="{FF2B5EF4-FFF2-40B4-BE49-F238E27FC236}">
                  <a16:creationId xmlns:a16="http://schemas.microsoft.com/office/drawing/2014/main" id="{D5AA1C82-20C0-C143-A991-223A4EC16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078" y="2740063"/>
              <a:ext cx="1319827" cy="338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525" b="1"/>
                <a:t>Technology for K-12 and higher education </a:t>
              </a:r>
            </a:p>
          </p:txBody>
        </p:sp>
      </p:grpSp>
      <p:sp>
        <p:nvSpPr>
          <p:cNvPr id="19458" name="Rectangle 2">
            <a:extLst>
              <a:ext uri="{FF2B5EF4-FFF2-40B4-BE49-F238E27FC236}">
                <a16:creationId xmlns:a16="http://schemas.microsoft.com/office/drawing/2014/main" id="{9CD15944-0665-3645-9CA8-DD73F5B79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369" y="244079"/>
            <a:ext cx="6607969" cy="754856"/>
          </a:xfrm>
        </p:spPr>
        <p:txBody>
          <a:bodyPr/>
          <a:lstStyle/>
          <a:p>
            <a:pPr eaLnBrk="1" hangingPunct="1"/>
            <a:r>
              <a:rPr lang="en-US" altLang="en-US"/>
              <a:t>Technology Spin-off Ventures</a:t>
            </a:r>
            <a:br>
              <a:rPr lang="en-US" altLang="en-US"/>
            </a:br>
            <a:r>
              <a:rPr lang="en-US" altLang="en-US" sz="1500">
                <a:solidFill>
                  <a:srgbClr val="76908C"/>
                </a:solidFill>
              </a:rPr>
              <a:t>Growth opportunities that bring SRI innovations to market</a:t>
            </a:r>
          </a:p>
        </p:txBody>
      </p:sp>
      <p:grpSp>
        <p:nvGrpSpPr>
          <p:cNvPr id="19459" name="Group 23556">
            <a:extLst>
              <a:ext uri="{FF2B5EF4-FFF2-40B4-BE49-F238E27FC236}">
                <a16:creationId xmlns:a16="http://schemas.microsoft.com/office/drawing/2014/main" id="{1F41D4A7-81B9-D840-A9D4-8AB85AE9A2A2}"/>
              </a:ext>
            </a:extLst>
          </p:cNvPr>
          <p:cNvGrpSpPr>
            <a:grpSpLocks/>
          </p:cNvGrpSpPr>
          <p:nvPr/>
        </p:nvGrpSpPr>
        <p:grpSpPr bwMode="auto">
          <a:xfrm>
            <a:off x="6419850" y="2670574"/>
            <a:ext cx="740569" cy="602695"/>
            <a:chOff x="6836820" y="3587605"/>
            <a:chExt cx="987030" cy="802817"/>
          </a:xfrm>
        </p:grpSpPr>
        <p:pic>
          <p:nvPicPr>
            <p:cNvPr id="19567" name="Picture 2">
              <a:extLst>
                <a:ext uri="{FF2B5EF4-FFF2-40B4-BE49-F238E27FC236}">
                  <a16:creationId xmlns:a16="http://schemas.microsoft.com/office/drawing/2014/main" id="{67AF230D-99BE-9046-935F-C9E3233C4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065" y="3587605"/>
              <a:ext cx="608541" cy="472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68" name="Rectangle 3">
              <a:extLst>
                <a:ext uri="{FF2B5EF4-FFF2-40B4-BE49-F238E27FC236}">
                  <a16:creationId xmlns:a16="http://schemas.microsoft.com/office/drawing/2014/main" id="{4725E663-68A5-9842-B074-0AFEA725B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6820" y="4052194"/>
              <a:ext cx="987030" cy="338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1" lang="en-US" altLang="en-US" sz="525" b="1"/>
                <a:t>Panoramic image </a:t>
              </a:r>
              <a:br>
                <a:rPr kumimoji="1" lang="en-US" altLang="en-US" sz="525" b="1"/>
              </a:br>
              <a:r>
                <a:rPr kumimoji="1" lang="en-US" altLang="en-US" sz="525" b="1"/>
                <a:t>editing software*</a:t>
              </a:r>
            </a:p>
          </p:txBody>
        </p:sp>
      </p:grpSp>
      <p:pic>
        <p:nvPicPr>
          <p:cNvPr id="19460" name="Picture 6">
            <a:extLst>
              <a:ext uri="{FF2B5EF4-FFF2-40B4-BE49-F238E27FC236}">
                <a16:creationId xmlns:a16="http://schemas.microsoft.com/office/drawing/2014/main" id="{E353C142-79D8-2549-A1D4-4D72DBBFC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769" y="3571876"/>
            <a:ext cx="879872" cy="4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7">
            <a:extLst>
              <a:ext uri="{FF2B5EF4-FFF2-40B4-BE49-F238E27FC236}">
                <a16:creationId xmlns:a16="http://schemas.microsoft.com/office/drawing/2014/main" id="{FBAC3D06-5DCE-0241-839A-848999320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368" y="3914775"/>
            <a:ext cx="99258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1" lang="en-US" altLang="en-US" sz="525" b="1"/>
              <a:t>Drug dispensing system*</a:t>
            </a:r>
          </a:p>
        </p:txBody>
      </p:sp>
      <p:pic>
        <p:nvPicPr>
          <p:cNvPr id="19462" name="Picture 8">
            <a:extLst>
              <a:ext uri="{FF2B5EF4-FFF2-40B4-BE49-F238E27FC236}">
                <a16:creationId xmlns:a16="http://schemas.microsoft.com/office/drawing/2014/main" id="{969CA15E-C284-7648-9690-1014C87DF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56" y="4212431"/>
            <a:ext cx="329804" cy="33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9">
            <a:extLst>
              <a:ext uri="{FF2B5EF4-FFF2-40B4-BE49-F238E27FC236}">
                <a16:creationId xmlns:a16="http://schemas.microsoft.com/office/drawing/2014/main" id="{FC808401-68BB-BA4E-9F8F-3A1C0902B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337" y="4562475"/>
            <a:ext cx="80823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1" lang="en-US" altLang="en-US" sz="525" b="1"/>
              <a:t>Anti-counterfeiting </a:t>
            </a:r>
            <a:br>
              <a:rPr kumimoji="1" lang="en-US" altLang="en-US" sz="525" b="1"/>
            </a:br>
            <a:r>
              <a:rPr kumimoji="1" lang="en-US" altLang="en-US" sz="525" b="1"/>
              <a:t>systems</a:t>
            </a:r>
          </a:p>
        </p:txBody>
      </p:sp>
      <p:grpSp>
        <p:nvGrpSpPr>
          <p:cNvPr id="19464" name="Group 23551">
            <a:extLst>
              <a:ext uri="{FF2B5EF4-FFF2-40B4-BE49-F238E27FC236}">
                <a16:creationId xmlns:a16="http://schemas.microsoft.com/office/drawing/2014/main" id="{6D7D5CB3-F531-5342-A601-FA1198407DD0}"/>
              </a:ext>
            </a:extLst>
          </p:cNvPr>
          <p:cNvGrpSpPr>
            <a:grpSpLocks/>
          </p:cNvGrpSpPr>
          <p:nvPr/>
        </p:nvGrpSpPr>
        <p:grpSpPr bwMode="auto">
          <a:xfrm>
            <a:off x="6111601" y="1906188"/>
            <a:ext cx="516488" cy="490896"/>
            <a:chOff x="4306827" y="3363081"/>
            <a:chExt cx="689197" cy="654314"/>
          </a:xfrm>
        </p:grpSpPr>
        <p:pic>
          <p:nvPicPr>
            <p:cNvPr id="19565" name="Picture 10">
              <a:extLst>
                <a:ext uri="{FF2B5EF4-FFF2-40B4-BE49-F238E27FC236}">
                  <a16:creationId xmlns:a16="http://schemas.microsoft.com/office/drawing/2014/main" id="{A2B5C43E-3710-F340-9C10-A4169714F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1431" y="3363081"/>
              <a:ext cx="679990" cy="20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66" name="Rectangle 11">
              <a:extLst>
                <a:ext uri="{FF2B5EF4-FFF2-40B4-BE49-F238E27FC236}">
                  <a16:creationId xmlns:a16="http://schemas.microsoft.com/office/drawing/2014/main" id="{A2F3F0E0-0280-9348-9F94-2F7CC36FC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827" y="3571265"/>
              <a:ext cx="689197" cy="446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1" lang="en-US" altLang="en-US" sz="525" b="1"/>
                <a:t>Customer </a:t>
              </a:r>
            </a:p>
            <a:p>
              <a:pPr algn="ctr"/>
              <a:r>
                <a:rPr kumimoji="1" lang="en-US" altLang="en-US" sz="525" b="1"/>
                <a:t>service </a:t>
              </a:r>
              <a:br>
                <a:rPr kumimoji="1" lang="en-US" altLang="en-US" sz="525" b="1"/>
              </a:br>
              <a:r>
                <a:rPr kumimoji="1" lang="en-US" altLang="en-US" sz="525" b="1"/>
                <a:t>tools*</a:t>
              </a:r>
            </a:p>
          </p:txBody>
        </p:sp>
      </p:grpSp>
      <p:grpSp>
        <p:nvGrpSpPr>
          <p:cNvPr id="19465" name="Group 23">
            <a:extLst>
              <a:ext uri="{FF2B5EF4-FFF2-40B4-BE49-F238E27FC236}">
                <a16:creationId xmlns:a16="http://schemas.microsoft.com/office/drawing/2014/main" id="{665FD3FB-3ED6-3F4E-A9C2-0C7F97AFC206}"/>
              </a:ext>
            </a:extLst>
          </p:cNvPr>
          <p:cNvGrpSpPr>
            <a:grpSpLocks/>
          </p:cNvGrpSpPr>
          <p:nvPr/>
        </p:nvGrpSpPr>
        <p:grpSpPr bwMode="auto">
          <a:xfrm>
            <a:off x="1553621" y="1187052"/>
            <a:ext cx="736099" cy="471938"/>
            <a:chOff x="428572" y="1582786"/>
            <a:chExt cx="981848" cy="629212"/>
          </a:xfrm>
        </p:grpSpPr>
        <p:pic>
          <p:nvPicPr>
            <p:cNvPr id="19563" name="Picture 12">
              <a:hlinkClick r:id="rId8"/>
              <a:extLst>
                <a:ext uri="{FF2B5EF4-FFF2-40B4-BE49-F238E27FC236}">
                  <a16:creationId xmlns:a16="http://schemas.microsoft.com/office/drawing/2014/main" id="{80F43BEA-7EC6-8F48-8E05-0A97DBD19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36" y="1582786"/>
              <a:ext cx="811119" cy="356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64" name="Rectangle 13">
              <a:extLst>
                <a:ext uri="{FF2B5EF4-FFF2-40B4-BE49-F238E27FC236}">
                  <a16:creationId xmlns:a16="http://schemas.microsoft.com/office/drawing/2014/main" id="{7614F9B9-F995-EF49-BBCB-C999A51D5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72" y="1981180"/>
              <a:ext cx="981848" cy="230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1" lang="en-US" altLang="en-US" sz="525" b="1"/>
                <a:t>Surgical robotics</a:t>
              </a:r>
              <a:endParaRPr kumimoji="1" lang="en-US" altLang="en-US" sz="825" b="1" baseline="30000"/>
            </a:p>
          </p:txBody>
        </p:sp>
      </p:grpSp>
      <p:sp>
        <p:nvSpPr>
          <p:cNvPr id="19466" name="Rectangle 20">
            <a:extLst>
              <a:ext uri="{FF2B5EF4-FFF2-40B4-BE49-F238E27FC236}">
                <a16:creationId xmlns:a16="http://schemas.microsoft.com/office/drawing/2014/main" id="{BC80702F-BFC7-1F43-827F-6BCE21F7F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938" y="4557713"/>
            <a:ext cx="1008609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1" lang="en-US" altLang="en-US" sz="525" b="1"/>
              <a:t>Portable power systems**</a:t>
            </a:r>
          </a:p>
        </p:txBody>
      </p:sp>
      <p:sp>
        <p:nvSpPr>
          <p:cNvPr id="19467" name="Rectangle 21">
            <a:extLst>
              <a:ext uri="{FF2B5EF4-FFF2-40B4-BE49-F238E27FC236}">
                <a16:creationId xmlns:a16="http://schemas.microsoft.com/office/drawing/2014/main" id="{10B9EF6F-B1C7-7149-A350-107A75C51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677" y="4437460"/>
            <a:ext cx="10727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1" lang="en-US" altLang="en-US" sz="375" b="1"/>
              <a:t>(formerly Rosedale Medical)</a:t>
            </a:r>
            <a:br>
              <a:rPr kumimoji="1" lang="en-US" altLang="en-US" sz="375" b="1"/>
            </a:br>
            <a:br>
              <a:rPr kumimoji="1" lang="en-US" altLang="en-US" sz="100" b="1"/>
            </a:br>
            <a:r>
              <a:rPr kumimoji="1" lang="en-US" altLang="en-US" sz="525" b="1"/>
              <a:t>Glucose monitoring system</a:t>
            </a:r>
          </a:p>
        </p:txBody>
      </p:sp>
      <p:grpSp>
        <p:nvGrpSpPr>
          <p:cNvPr id="19468" name="Group 23552">
            <a:extLst>
              <a:ext uri="{FF2B5EF4-FFF2-40B4-BE49-F238E27FC236}">
                <a16:creationId xmlns:a16="http://schemas.microsoft.com/office/drawing/2014/main" id="{7E064B1B-A876-DF40-B623-58BEDEB25379}"/>
              </a:ext>
            </a:extLst>
          </p:cNvPr>
          <p:cNvGrpSpPr>
            <a:grpSpLocks/>
          </p:cNvGrpSpPr>
          <p:nvPr/>
        </p:nvGrpSpPr>
        <p:grpSpPr bwMode="auto">
          <a:xfrm>
            <a:off x="5611416" y="2487213"/>
            <a:ext cx="728084" cy="296625"/>
            <a:chOff x="2078619" y="3405492"/>
            <a:chExt cx="970405" cy="394707"/>
          </a:xfrm>
        </p:grpSpPr>
        <p:pic>
          <p:nvPicPr>
            <p:cNvPr id="19561" name="Picture 22">
              <a:extLst>
                <a:ext uri="{FF2B5EF4-FFF2-40B4-BE49-F238E27FC236}">
                  <a16:creationId xmlns:a16="http://schemas.microsoft.com/office/drawing/2014/main" id="{A5667E93-EA6E-8B4B-9014-E8E07E9A8D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994" y="3405492"/>
              <a:ext cx="728922" cy="171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62" name="Rectangle 23">
              <a:extLst>
                <a:ext uri="{FF2B5EF4-FFF2-40B4-BE49-F238E27FC236}">
                  <a16:creationId xmlns:a16="http://schemas.microsoft.com/office/drawing/2014/main" id="{BAA4A9F9-41D5-C24D-A550-E2B02A605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619" y="3569830"/>
              <a:ext cx="970405" cy="23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1" lang="en-US" altLang="en-US" sz="525" b="1"/>
                <a:t>LCD technology*</a:t>
              </a:r>
            </a:p>
          </p:txBody>
        </p:sp>
      </p:grpSp>
      <p:grpSp>
        <p:nvGrpSpPr>
          <p:cNvPr id="19469" name="Group 20">
            <a:extLst>
              <a:ext uri="{FF2B5EF4-FFF2-40B4-BE49-F238E27FC236}">
                <a16:creationId xmlns:a16="http://schemas.microsoft.com/office/drawing/2014/main" id="{BAB93567-AAFB-D741-AE57-B179E54E7A56}"/>
              </a:ext>
            </a:extLst>
          </p:cNvPr>
          <p:cNvGrpSpPr>
            <a:grpSpLocks/>
          </p:cNvGrpSpPr>
          <p:nvPr/>
        </p:nvGrpSpPr>
        <p:grpSpPr bwMode="auto">
          <a:xfrm>
            <a:off x="2181225" y="2689621"/>
            <a:ext cx="779860" cy="484910"/>
            <a:chOff x="1624423" y="3834692"/>
            <a:chExt cx="1039812" cy="646167"/>
          </a:xfrm>
        </p:grpSpPr>
        <p:pic>
          <p:nvPicPr>
            <p:cNvPr id="19559" name="Picture 24">
              <a:extLst>
                <a:ext uri="{FF2B5EF4-FFF2-40B4-BE49-F238E27FC236}">
                  <a16:creationId xmlns:a16="http://schemas.microsoft.com/office/drawing/2014/main" id="{4CEBED72-6D11-BC42-94AB-707EB48AF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4423" y="3834692"/>
              <a:ext cx="1039812" cy="28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60" name="Rectangle 25">
              <a:extLst>
                <a:ext uri="{FF2B5EF4-FFF2-40B4-BE49-F238E27FC236}">
                  <a16:creationId xmlns:a16="http://schemas.microsoft.com/office/drawing/2014/main" id="{A0304553-657B-7E4E-A941-5B7D9507F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434" y="4142503"/>
              <a:ext cx="952484" cy="33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1" lang="en-US" altLang="en-US" sz="525" b="1"/>
                <a:t>Iris biometric identification*</a:t>
              </a:r>
            </a:p>
          </p:txBody>
        </p:sp>
      </p:grpSp>
      <p:sp>
        <p:nvSpPr>
          <p:cNvPr id="19470" name="Rectangle 28">
            <a:extLst>
              <a:ext uri="{FF2B5EF4-FFF2-40B4-BE49-F238E27FC236}">
                <a16:creationId xmlns:a16="http://schemas.microsoft.com/office/drawing/2014/main" id="{494AC3AC-307B-044E-8831-3129371DE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3597" y="3914775"/>
            <a:ext cx="673582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1" lang="en-US" altLang="en-US" sz="525" b="1"/>
              <a:t>Drug discovery</a:t>
            </a:r>
          </a:p>
        </p:txBody>
      </p:sp>
      <p:sp>
        <p:nvSpPr>
          <p:cNvPr id="19471" name="Rectangle 30">
            <a:extLst>
              <a:ext uri="{FF2B5EF4-FFF2-40B4-BE49-F238E27FC236}">
                <a16:creationId xmlns:a16="http://schemas.microsoft.com/office/drawing/2014/main" id="{15135846-617A-1040-9BB0-FFAC07937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1692" y="4507706"/>
            <a:ext cx="949299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1" lang="en-US" altLang="en-US" sz="525" b="1"/>
              <a:t>Disposable hearing aid*</a:t>
            </a:r>
          </a:p>
        </p:txBody>
      </p:sp>
      <p:grpSp>
        <p:nvGrpSpPr>
          <p:cNvPr id="19472" name="Group 28">
            <a:extLst>
              <a:ext uri="{FF2B5EF4-FFF2-40B4-BE49-F238E27FC236}">
                <a16:creationId xmlns:a16="http://schemas.microsoft.com/office/drawing/2014/main" id="{5A9EA445-6462-D742-8DFF-7F7C81912BD7}"/>
              </a:ext>
            </a:extLst>
          </p:cNvPr>
          <p:cNvGrpSpPr>
            <a:grpSpLocks/>
          </p:cNvGrpSpPr>
          <p:nvPr/>
        </p:nvGrpSpPr>
        <p:grpSpPr bwMode="auto">
          <a:xfrm>
            <a:off x="6565372" y="1872854"/>
            <a:ext cx="774572" cy="602601"/>
            <a:chOff x="3138979" y="3147020"/>
            <a:chExt cx="1032648" cy="802367"/>
          </a:xfrm>
        </p:grpSpPr>
        <p:sp>
          <p:nvSpPr>
            <p:cNvPr id="19557" name="Rectangle 32">
              <a:extLst>
                <a:ext uri="{FF2B5EF4-FFF2-40B4-BE49-F238E27FC236}">
                  <a16:creationId xmlns:a16="http://schemas.microsoft.com/office/drawing/2014/main" id="{0C18AA94-14A1-CC43-A2BE-F1C84F81B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979" y="3611296"/>
              <a:ext cx="1032648" cy="338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1" lang="en-US" altLang="en-US" sz="525" b="1"/>
                <a:t>Video-on-demand </a:t>
              </a:r>
              <a:br>
                <a:rPr kumimoji="1" lang="en-US" altLang="en-US" sz="525" b="1"/>
              </a:br>
              <a:r>
                <a:rPr kumimoji="1" lang="en-US" altLang="en-US" sz="525" b="1"/>
                <a:t>services**</a:t>
              </a:r>
            </a:p>
          </p:txBody>
        </p:sp>
        <p:pic>
          <p:nvPicPr>
            <p:cNvPr id="19558" name="Picture 33">
              <a:extLst>
                <a:ext uri="{FF2B5EF4-FFF2-40B4-BE49-F238E27FC236}">
                  <a16:creationId xmlns:a16="http://schemas.microsoft.com/office/drawing/2014/main" id="{FFEDCBBF-3816-0743-AE63-2F13DA1E61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9034" y="3147020"/>
              <a:ext cx="372541" cy="46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3" name="Group 30">
            <a:extLst>
              <a:ext uri="{FF2B5EF4-FFF2-40B4-BE49-F238E27FC236}">
                <a16:creationId xmlns:a16="http://schemas.microsoft.com/office/drawing/2014/main" id="{20A27DBF-B36F-564B-9D88-C71F25073FD4}"/>
              </a:ext>
            </a:extLst>
          </p:cNvPr>
          <p:cNvGrpSpPr>
            <a:grpSpLocks/>
          </p:cNvGrpSpPr>
          <p:nvPr/>
        </p:nvGrpSpPr>
        <p:grpSpPr bwMode="auto">
          <a:xfrm>
            <a:off x="7265352" y="1931198"/>
            <a:ext cx="673582" cy="495885"/>
            <a:chOff x="4322259" y="3841696"/>
            <a:chExt cx="898377" cy="661530"/>
          </a:xfrm>
        </p:grpSpPr>
        <p:pic>
          <p:nvPicPr>
            <p:cNvPr id="19555" name="Picture 37">
              <a:extLst>
                <a:ext uri="{FF2B5EF4-FFF2-40B4-BE49-F238E27FC236}">
                  <a16:creationId xmlns:a16="http://schemas.microsoft.com/office/drawing/2014/main" id="{A0A48C56-3630-CA4E-878C-89C80F1EE1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110" y="3841696"/>
              <a:ext cx="806674" cy="402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56" name="Rectangle 36">
              <a:extLst>
                <a:ext uri="{FF2B5EF4-FFF2-40B4-BE49-F238E27FC236}">
                  <a16:creationId xmlns:a16="http://schemas.microsoft.com/office/drawing/2014/main" id="{025DDB5B-653C-B24B-9335-D5EA60A54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2259" y="4164492"/>
              <a:ext cx="898377" cy="338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1" lang="en-US" altLang="en-US" sz="525" b="1"/>
                <a:t>Wireless mesh </a:t>
              </a:r>
              <a:br>
                <a:rPr kumimoji="1" lang="en-US" altLang="en-US" sz="525" b="1"/>
              </a:br>
              <a:r>
                <a:rPr kumimoji="1" lang="en-US" altLang="en-US" sz="525" b="1"/>
                <a:t>networks*</a:t>
              </a:r>
            </a:p>
          </p:txBody>
        </p:sp>
      </p:grpSp>
      <p:sp>
        <p:nvSpPr>
          <p:cNvPr id="113" name="Text Box 38">
            <a:extLst>
              <a:ext uri="{FF2B5EF4-FFF2-40B4-BE49-F238E27FC236}">
                <a16:creationId xmlns:a16="http://schemas.microsoft.com/office/drawing/2014/main" id="{542CC8B7-D886-1C4B-945C-6A9BC3D97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654" y="903685"/>
            <a:ext cx="1694259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050" b="1" dirty="0">
                <a:solidFill>
                  <a:srgbClr val="CF7646"/>
                </a:solidFill>
                <a:latin typeface="+mn-lt"/>
              </a:rPr>
              <a:t>Publicly Traded</a:t>
            </a:r>
          </a:p>
        </p:txBody>
      </p:sp>
      <p:sp>
        <p:nvSpPr>
          <p:cNvPr id="114" name="Text Box 39">
            <a:extLst>
              <a:ext uri="{FF2B5EF4-FFF2-40B4-BE49-F238E27FC236}">
                <a16:creationId xmlns:a16="http://schemas.microsoft.com/office/drawing/2014/main" id="{933E3870-4C9F-684E-AA92-4ACD449A5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416" y="1675210"/>
            <a:ext cx="210026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050" b="1" dirty="0">
                <a:solidFill>
                  <a:srgbClr val="CF7646"/>
                </a:solidFill>
                <a:latin typeface="+mn-lt"/>
              </a:rPr>
              <a:t>Information Technology</a:t>
            </a:r>
          </a:p>
        </p:txBody>
      </p:sp>
      <p:sp>
        <p:nvSpPr>
          <p:cNvPr id="115" name="Text Box 40">
            <a:extLst>
              <a:ext uri="{FF2B5EF4-FFF2-40B4-BE49-F238E27FC236}">
                <a16:creationId xmlns:a16="http://schemas.microsoft.com/office/drawing/2014/main" id="{42FFE6EC-66B9-C343-9A49-CCC9F0542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416" y="3384947"/>
            <a:ext cx="102512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050" b="1" dirty="0">
                <a:solidFill>
                  <a:srgbClr val="CF7646"/>
                </a:solidFill>
                <a:latin typeface="+mn-lt"/>
              </a:rPr>
              <a:t>Materials</a:t>
            </a:r>
          </a:p>
        </p:txBody>
      </p:sp>
      <p:sp>
        <p:nvSpPr>
          <p:cNvPr id="116" name="Text Box 41">
            <a:extLst>
              <a:ext uri="{FF2B5EF4-FFF2-40B4-BE49-F238E27FC236}">
                <a16:creationId xmlns:a16="http://schemas.microsoft.com/office/drawing/2014/main" id="{DFC85A30-F429-734B-B5E7-D4EF895D5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178" y="3417094"/>
            <a:ext cx="118467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050" b="1" dirty="0">
                <a:solidFill>
                  <a:srgbClr val="CF7646"/>
                </a:solidFill>
                <a:latin typeface="+mn-lt"/>
              </a:rPr>
              <a:t>Biomedical</a:t>
            </a:r>
          </a:p>
        </p:txBody>
      </p:sp>
      <p:sp>
        <p:nvSpPr>
          <p:cNvPr id="117" name="Line 42">
            <a:extLst>
              <a:ext uri="{FF2B5EF4-FFF2-40B4-BE49-F238E27FC236}">
                <a16:creationId xmlns:a16="http://schemas.microsoft.com/office/drawing/2014/main" id="{1E78671D-E5A4-8649-952D-01DA7B4F8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2329" y="3378994"/>
            <a:ext cx="6579394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US" b="1">
              <a:latin typeface="Arial" pitchFamily="-65" charset="0"/>
              <a:ea typeface="+mn-ea"/>
            </a:endParaRPr>
          </a:p>
        </p:txBody>
      </p:sp>
      <p:grpSp>
        <p:nvGrpSpPr>
          <p:cNvPr id="19479" name="Group 24">
            <a:extLst>
              <a:ext uri="{FF2B5EF4-FFF2-40B4-BE49-F238E27FC236}">
                <a16:creationId xmlns:a16="http://schemas.microsoft.com/office/drawing/2014/main" id="{8C2D3DC7-C27D-3946-B6BF-F6E463ADF512}"/>
              </a:ext>
            </a:extLst>
          </p:cNvPr>
          <p:cNvGrpSpPr>
            <a:grpSpLocks/>
          </p:cNvGrpSpPr>
          <p:nvPr/>
        </p:nvGrpSpPr>
        <p:grpSpPr bwMode="auto">
          <a:xfrm>
            <a:off x="3722126" y="1035844"/>
            <a:ext cx="862737" cy="604006"/>
            <a:chOff x="3438112" y="1380686"/>
            <a:chExt cx="1151772" cy="804985"/>
          </a:xfrm>
        </p:grpSpPr>
        <p:sp>
          <p:nvSpPr>
            <p:cNvPr id="19553" name="Rectangle 43">
              <a:extLst>
                <a:ext uri="{FF2B5EF4-FFF2-40B4-BE49-F238E27FC236}">
                  <a16:creationId xmlns:a16="http://schemas.microsoft.com/office/drawing/2014/main" id="{9D1C165E-2491-944C-B5DD-196D60E5E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8112" y="1847266"/>
              <a:ext cx="1151772" cy="338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1" lang="en-US" altLang="en-US" sz="525" b="1"/>
                <a:t>Speech recognition</a:t>
              </a:r>
              <a:br>
                <a:rPr kumimoji="1" lang="en-US" altLang="en-US" sz="525" b="1"/>
              </a:br>
              <a:r>
                <a:rPr kumimoji="1" lang="en-US" altLang="en-US" sz="525" b="1"/>
                <a:t> for customer service</a:t>
              </a:r>
            </a:p>
          </p:txBody>
        </p:sp>
        <p:pic>
          <p:nvPicPr>
            <p:cNvPr id="19554" name="Picture 44" descr="Nuance-logo-2006">
              <a:hlinkClick r:id="rId14"/>
              <a:extLst>
                <a:ext uri="{FF2B5EF4-FFF2-40B4-BE49-F238E27FC236}">
                  <a16:creationId xmlns:a16="http://schemas.microsoft.com/office/drawing/2014/main" id="{8E1E4E6D-1E37-D940-8CAB-B846131C5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160" y="1380686"/>
              <a:ext cx="693674" cy="442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80" name="Group 12">
            <a:extLst>
              <a:ext uri="{FF2B5EF4-FFF2-40B4-BE49-F238E27FC236}">
                <a16:creationId xmlns:a16="http://schemas.microsoft.com/office/drawing/2014/main" id="{4E62F259-3A84-2943-B18F-7F6A8E00A9B3}"/>
              </a:ext>
            </a:extLst>
          </p:cNvPr>
          <p:cNvGrpSpPr>
            <a:grpSpLocks/>
          </p:cNvGrpSpPr>
          <p:nvPr/>
        </p:nvGrpSpPr>
        <p:grpSpPr bwMode="auto">
          <a:xfrm>
            <a:off x="7025879" y="2581276"/>
            <a:ext cx="920353" cy="692128"/>
            <a:chOff x="8597087" y="154883"/>
            <a:chExt cx="1227138" cy="922493"/>
          </a:xfrm>
        </p:grpSpPr>
        <p:sp>
          <p:nvSpPr>
            <p:cNvPr id="19551" name="Rectangle 46">
              <a:extLst>
                <a:ext uri="{FF2B5EF4-FFF2-40B4-BE49-F238E27FC236}">
                  <a16:creationId xmlns:a16="http://schemas.microsoft.com/office/drawing/2014/main" id="{24C29467-A1A3-5944-A282-3527C367F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7087" y="738948"/>
              <a:ext cx="1227138" cy="338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1" lang="en-US" altLang="en-US" sz="525" b="1"/>
                <a:t>Electronic </a:t>
              </a:r>
              <a:br>
                <a:rPr kumimoji="1" lang="en-US" altLang="en-US" sz="525" b="1"/>
              </a:br>
              <a:r>
                <a:rPr kumimoji="1" lang="en-US" altLang="en-US" sz="525" b="1"/>
                <a:t>signature solutions</a:t>
              </a:r>
            </a:p>
          </p:txBody>
        </p:sp>
        <p:pic>
          <p:nvPicPr>
            <p:cNvPr id="19552" name="Picture 47" descr="CIC_logo">
              <a:extLst>
                <a:ext uri="{FF2B5EF4-FFF2-40B4-BE49-F238E27FC236}">
                  <a16:creationId xmlns:a16="http://schemas.microsoft.com/office/drawing/2014/main" id="{13D1CB0B-C6C6-3847-84EE-6DF3941A6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8292" y="154883"/>
              <a:ext cx="484165" cy="592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4" name="Line 49">
            <a:extLst>
              <a:ext uri="{FF2B5EF4-FFF2-40B4-BE49-F238E27FC236}">
                <a16:creationId xmlns:a16="http://schemas.microsoft.com/office/drawing/2014/main" id="{BF03666C-2092-F941-9F86-900EC81E4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0656" y="3396854"/>
            <a:ext cx="0" cy="135374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US" b="1">
              <a:latin typeface="Arial" pitchFamily="-65" charset="0"/>
              <a:ea typeface="+mn-ea"/>
            </a:endParaRPr>
          </a:p>
        </p:txBody>
      </p:sp>
      <p:sp>
        <p:nvSpPr>
          <p:cNvPr id="19482" name="Rectangle 51">
            <a:extLst>
              <a:ext uri="{FF2B5EF4-FFF2-40B4-BE49-F238E27FC236}">
                <a16:creationId xmlns:a16="http://schemas.microsoft.com/office/drawing/2014/main" id="{521EE1C1-E00E-2F4B-87CF-A9B78B30C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616" y="3889020"/>
            <a:ext cx="93702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1" lang="en-US" altLang="en-US" sz="525" b="1"/>
              <a:t>Digital color printing applications*</a:t>
            </a:r>
            <a:endParaRPr kumimoji="1" lang="en-US" altLang="en-US" sz="1500" b="1">
              <a:latin typeface="Times New Roman" panose="02020603050405020304" pitchFamily="18" charset="0"/>
            </a:endParaRPr>
          </a:p>
        </p:txBody>
      </p:sp>
      <p:sp>
        <p:nvSpPr>
          <p:cNvPr id="19483" name="Rectangle 52">
            <a:extLst>
              <a:ext uri="{FF2B5EF4-FFF2-40B4-BE49-F238E27FC236}">
                <a16:creationId xmlns:a16="http://schemas.microsoft.com/office/drawing/2014/main" id="{BED2EAC8-CAE8-DB41-82E7-756FF577A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708" y="3901679"/>
            <a:ext cx="76335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1" lang="en-US" altLang="en-US" sz="525" b="1"/>
              <a:t>Super-bright LED </a:t>
            </a:r>
            <a:br>
              <a:rPr kumimoji="1" lang="en-US" altLang="en-US" sz="525" b="1"/>
            </a:br>
            <a:r>
              <a:rPr kumimoji="1" lang="en-US" altLang="en-US" sz="525" b="1"/>
              <a:t>light engines*</a:t>
            </a:r>
          </a:p>
        </p:txBody>
      </p:sp>
      <p:pic>
        <p:nvPicPr>
          <p:cNvPr id="19484" name="Picture 53" descr="logo">
            <a:extLst>
              <a:ext uri="{FF2B5EF4-FFF2-40B4-BE49-F238E27FC236}">
                <a16:creationId xmlns:a16="http://schemas.microsoft.com/office/drawing/2014/main" id="{67285D67-ED28-8B42-AD30-EF8C135E3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3700463"/>
            <a:ext cx="800100" cy="16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85" name="Group 82">
            <a:extLst>
              <a:ext uri="{FF2B5EF4-FFF2-40B4-BE49-F238E27FC236}">
                <a16:creationId xmlns:a16="http://schemas.microsoft.com/office/drawing/2014/main" id="{DC16E209-4368-0A44-9B7E-F28E35B838E4}"/>
              </a:ext>
            </a:extLst>
          </p:cNvPr>
          <p:cNvGrpSpPr>
            <a:grpSpLocks/>
          </p:cNvGrpSpPr>
          <p:nvPr/>
        </p:nvGrpSpPr>
        <p:grpSpPr bwMode="auto">
          <a:xfrm>
            <a:off x="5266135" y="1844279"/>
            <a:ext cx="907256" cy="529020"/>
            <a:chOff x="-116058" y="3217243"/>
            <a:chExt cx="1210235" cy="705783"/>
          </a:xfrm>
        </p:grpSpPr>
        <p:sp>
          <p:nvSpPr>
            <p:cNvPr id="19549" name="Rectangle 56">
              <a:extLst>
                <a:ext uri="{FF2B5EF4-FFF2-40B4-BE49-F238E27FC236}">
                  <a16:creationId xmlns:a16="http://schemas.microsoft.com/office/drawing/2014/main" id="{6D5FC291-CFE4-124E-931C-E6A0C7CE2C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6058" y="3584269"/>
              <a:ext cx="1210235" cy="338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1" lang="en-US" altLang="en-US" sz="525" b="1"/>
                <a:t>Video enhancement systems</a:t>
              </a:r>
            </a:p>
          </p:txBody>
        </p:sp>
        <p:pic>
          <p:nvPicPr>
            <p:cNvPr id="19550" name="Picture 57" descr="Pyramid Vision">
              <a:extLst>
                <a:ext uri="{FF2B5EF4-FFF2-40B4-BE49-F238E27FC236}">
                  <a16:creationId xmlns:a16="http://schemas.microsoft.com/office/drawing/2014/main" id="{06060AED-7363-6844-873F-CC02210D0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64" y="3217243"/>
              <a:ext cx="922754" cy="41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86" name="Rectangle 59">
            <a:extLst>
              <a:ext uri="{FF2B5EF4-FFF2-40B4-BE49-F238E27FC236}">
                <a16:creationId xmlns:a16="http://schemas.microsoft.com/office/drawing/2014/main" id="{E803BE12-FF7F-4248-9FC2-C603CEA57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867" y="3968354"/>
            <a:ext cx="944490" cy="17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1" lang="en-US" altLang="en-US" sz="525" b="1"/>
              <a:t>Electroactive polymers*</a:t>
            </a:r>
          </a:p>
        </p:txBody>
      </p:sp>
      <p:pic>
        <p:nvPicPr>
          <p:cNvPr id="19487" name="Picture 60" descr="Artificial Muscle">
            <a:extLst>
              <a:ext uri="{FF2B5EF4-FFF2-40B4-BE49-F238E27FC236}">
                <a16:creationId xmlns:a16="http://schemas.microsoft.com/office/drawing/2014/main" id="{56864A61-0DBC-4545-A184-EB6EA6707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44" y="3689747"/>
            <a:ext cx="806054" cy="2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8" name="Rectangle 61">
            <a:extLst>
              <a:ext uri="{FF2B5EF4-FFF2-40B4-BE49-F238E27FC236}">
                <a16:creationId xmlns:a16="http://schemas.microsoft.com/office/drawing/2014/main" id="{D5D20274-3D74-0947-9B92-FEC1AA925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3329" y="4562475"/>
            <a:ext cx="691215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1" lang="en-US" altLang="en-US" sz="525" b="1"/>
              <a:t>Optical network</a:t>
            </a:r>
            <a:br>
              <a:rPr kumimoji="1" lang="en-US" altLang="en-US" sz="525" b="1"/>
            </a:br>
            <a:r>
              <a:rPr kumimoji="1" lang="en-US" altLang="en-US" sz="525" b="1"/>
              <a:t>components</a:t>
            </a:r>
          </a:p>
        </p:txBody>
      </p:sp>
      <p:pic>
        <p:nvPicPr>
          <p:cNvPr id="19489" name="Picture 62" descr="pli_logo_eps">
            <a:extLst>
              <a:ext uri="{FF2B5EF4-FFF2-40B4-BE49-F238E27FC236}">
                <a16:creationId xmlns:a16="http://schemas.microsoft.com/office/drawing/2014/main" id="{1C5B6BC9-AF35-6743-A9F2-F535D02DD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35" y="4275535"/>
            <a:ext cx="864394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Line 48">
            <a:extLst>
              <a:ext uri="{FF2B5EF4-FFF2-40B4-BE49-F238E27FC236}">
                <a16:creationId xmlns:a16="http://schemas.microsoft.com/office/drawing/2014/main" id="{54FDAAEE-9E50-6B43-94A4-D4F927369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1607" y="1675210"/>
            <a:ext cx="6579394" cy="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US" b="1">
              <a:latin typeface="Arial" pitchFamily="-65" charset="0"/>
              <a:ea typeface="+mn-ea"/>
            </a:endParaRPr>
          </a:p>
        </p:txBody>
      </p:sp>
      <p:grpSp>
        <p:nvGrpSpPr>
          <p:cNvPr id="19491" name="Group 23554">
            <a:extLst>
              <a:ext uri="{FF2B5EF4-FFF2-40B4-BE49-F238E27FC236}">
                <a16:creationId xmlns:a16="http://schemas.microsoft.com/office/drawing/2014/main" id="{AB232628-D277-2343-9775-AC1B6E24F126}"/>
              </a:ext>
            </a:extLst>
          </p:cNvPr>
          <p:cNvGrpSpPr>
            <a:grpSpLocks/>
          </p:cNvGrpSpPr>
          <p:nvPr/>
        </p:nvGrpSpPr>
        <p:grpSpPr bwMode="auto">
          <a:xfrm>
            <a:off x="3486151" y="1916907"/>
            <a:ext cx="907256" cy="644957"/>
            <a:chOff x="3224294" y="2527424"/>
            <a:chExt cx="1210756" cy="860958"/>
          </a:xfrm>
        </p:grpSpPr>
        <p:pic>
          <p:nvPicPr>
            <p:cNvPr id="19547" name="Picture 77" descr="siri_logo_sm.gif">
              <a:extLst>
                <a:ext uri="{FF2B5EF4-FFF2-40B4-BE49-F238E27FC236}">
                  <a16:creationId xmlns:a16="http://schemas.microsoft.com/office/drawing/2014/main" id="{2BB8439B-5871-104D-8336-96793FBD7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793" y="2527424"/>
              <a:ext cx="618883" cy="362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48" name="Rectangle 80">
              <a:extLst>
                <a:ext uri="{FF2B5EF4-FFF2-40B4-BE49-F238E27FC236}">
                  <a16:creationId xmlns:a16="http://schemas.microsoft.com/office/drawing/2014/main" id="{05128C85-E66B-3240-A911-39CD4BB1F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294" y="2941579"/>
              <a:ext cx="1210756" cy="446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525" b="1"/>
                <a:t>Virtual personal </a:t>
              </a:r>
              <a:br>
                <a:rPr lang="en-US" altLang="en-US" sz="525" b="1"/>
              </a:br>
              <a:r>
                <a:rPr lang="en-US" altLang="en-US" sz="525" b="1"/>
                <a:t>assistant for the iPhone*</a:t>
              </a:r>
              <a:endParaRPr kumimoji="1" lang="en-US" altLang="en-US" sz="525" b="1"/>
            </a:p>
          </p:txBody>
        </p:sp>
      </p:grpSp>
      <p:grpSp>
        <p:nvGrpSpPr>
          <p:cNvPr id="19492" name="Group 3">
            <a:extLst>
              <a:ext uri="{FF2B5EF4-FFF2-40B4-BE49-F238E27FC236}">
                <a16:creationId xmlns:a16="http://schemas.microsoft.com/office/drawing/2014/main" id="{8E190984-A29E-F547-826A-264BE6612CCE}"/>
              </a:ext>
            </a:extLst>
          </p:cNvPr>
          <p:cNvGrpSpPr>
            <a:grpSpLocks/>
          </p:cNvGrpSpPr>
          <p:nvPr/>
        </p:nvGrpSpPr>
        <p:grpSpPr bwMode="auto">
          <a:xfrm>
            <a:off x="5516166" y="2890839"/>
            <a:ext cx="879872" cy="382711"/>
            <a:chOff x="5369221" y="3773377"/>
            <a:chExt cx="1172867" cy="510409"/>
          </a:xfrm>
        </p:grpSpPr>
        <p:pic>
          <p:nvPicPr>
            <p:cNvPr id="19545" name="Picture 79" descr="SocialKinetics_logo.jpg">
              <a:extLst>
                <a:ext uri="{FF2B5EF4-FFF2-40B4-BE49-F238E27FC236}">
                  <a16:creationId xmlns:a16="http://schemas.microsoft.com/office/drawing/2014/main" id="{6222452A-7FD2-3344-9C0B-3A2068F09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9221" y="3773377"/>
              <a:ext cx="1172867" cy="174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46" name="Rectangle 83">
              <a:extLst>
                <a:ext uri="{FF2B5EF4-FFF2-40B4-BE49-F238E27FC236}">
                  <a16:creationId xmlns:a16="http://schemas.microsoft.com/office/drawing/2014/main" id="{D9834AD5-818D-3342-AD46-DAA0FEE31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7994" y="3945147"/>
              <a:ext cx="1011133" cy="338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en-US" sz="525" b="1"/>
                <a:t>Enterprise social </a:t>
              </a:r>
            </a:p>
            <a:p>
              <a:pPr eaLnBrk="1" hangingPunct="1"/>
              <a:r>
                <a:rPr kumimoji="1" lang="en-US" altLang="en-US" sz="525" b="1"/>
                <a:t>media technology</a:t>
              </a:r>
            </a:p>
          </p:txBody>
        </p:sp>
      </p:grpSp>
      <p:pic>
        <p:nvPicPr>
          <p:cNvPr id="19493" name="Picture 147" descr="averatek_logo.jpg">
            <a:extLst>
              <a:ext uri="{FF2B5EF4-FFF2-40B4-BE49-F238E27FC236}">
                <a16:creationId xmlns:a16="http://schemas.microsoft.com/office/drawing/2014/main" id="{46BCEE7E-CFA9-A34B-AAE4-EEC0E808035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85" y="3711178"/>
            <a:ext cx="741759" cy="13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4" name="Rectangle 59">
            <a:extLst>
              <a:ext uri="{FF2B5EF4-FFF2-40B4-BE49-F238E27FC236}">
                <a16:creationId xmlns:a16="http://schemas.microsoft.com/office/drawing/2014/main" id="{0315AC83-F5DE-C845-9DF5-6EA4A702C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422" y="3890963"/>
            <a:ext cx="92845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1" lang="en-US" altLang="en-US" sz="525" b="1"/>
              <a:t>Metal “print and plate”</a:t>
            </a:r>
          </a:p>
          <a:p>
            <a:pPr algn="ctr"/>
            <a:r>
              <a:rPr kumimoji="1" lang="en-US" altLang="en-US" sz="525" b="1"/>
              <a:t>manufacturing process</a:t>
            </a:r>
          </a:p>
        </p:txBody>
      </p:sp>
      <p:pic>
        <p:nvPicPr>
          <p:cNvPr id="150" name="Picture 149" descr="intuity-logo.png">
            <a:extLst>
              <a:ext uri="{FF2B5EF4-FFF2-40B4-BE49-F238E27FC236}">
                <a16:creationId xmlns:a16="http://schemas.microsoft.com/office/drawing/2014/main" id="{EC10CDAD-A2C8-EE4E-84EA-AE4652ABE727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5505450" y="4208860"/>
            <a:ext cx="748904" cy="21312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</p:pic>
      <p:pic>
        <p:nvPicPr>
          <p:cNvPr id="19496" name="Picture 150" descr="songbird-logo.jpg">
            <a:extLst>
              <a:ext uri="{FF2B5EF4-FFF2-40B4-BE49-F238E27FC236}">
                <a16:creationId xmlns:a16="http://schemas.microsoft.com/office/drawing/2014/main" id="{40524C4A-9939-4B46-B02B-F89851A5F08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716" y="4202906"/>
            <a:ext cx="8572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7" name="Picture 3">
            <a:extLst>
              <a:ext uri="{FF2B5EF4-FFF2-40B4-BE49-F238E27FC236}">
                <a16:creationId xmlns:a16="http://schemas.microsoft.com/office/drawing/2014/main" id="{A8BCF6DF-EE67-3745-9F9C-43767DA48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054" y="3657600"/>
            <a:ext cx="788194" cy="22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8" name="Picture 151" descr="colorep_logo.jpg">
            <a:extLst>
              <a:ext uri="{FF2B5EF4-FFF2-40B4-BE49-F238E27FC236}">
                <a16:creationId xmlns:a16="http://schemas.microsoft.com/office/drawing/2014/main" id="{08105640-0175-854F-8D53-A6BEDF923E1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69" y="3588544"/>
            <a:ext cx="698897" cy="2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9" name="Picture 4">
            <a:extLst>
              <a:ext uri="{FF2B5EF4-FFF2-40B4-BE49-F238E27FC236}">
                <a16:creationId xmlns:a16="http://schemas.microsoft.com/office/drawing/2014/main" id="{1F636F6C-F9A5-CB4A-A1B0-4D013AA0E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ECEDEE"/>
              </a:clrFrom>
              <a:clrTo>
                <a:srgbClr val="ECED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76725"/>
            <a:ext cx="729854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500" name="Group 25">
            <a:extLst>
              <a:ext uri="{FF2B5EF4-FFF2-40B4-BE49-F238E27FC236}">
                <a16:creationId xmlns:a16="http://schemas.microsoft.com/office/drawing/2014/main" id="{F1D9F3A1-D188-A24D-84C4-16D98E00DF4C}"/>
              </a:ext>
            </a:extLst>
          </p:cNvPr>
          <p:cNvGrpSpPr>
            <a:grpSpLocks/>
          </p:cNvGrpSpPr>
          <p:nvPr/>
        </p:nvGrpSpPr>
        <p:grpSpPr bwMode="auto">
          <a:xfrm>
            <a:off x="2516981" y="1213247"/>
            <a:ext cx="996554" cy="377646"/>
            <a:chOff x="1831526" y="1617906"/>
            <a:chExt cx="1329729" cy="502715"/>
          </a:xfrm>
        </p:grpSpPr>
        <p:sp>
          <p:nvSpPr>
            <p:cNvPr id="19543" name="Rectangle 16">
              <a:extLst>
                <a:ext uri="{FF2B5EF4-FFF2-40B4-BE49-F238E27FC236}">
                  <a16:creationId xmlns:a16="http://schemas.microsoft.com/office/drawing/2014/main" id="{98F6B570-1B5E-7F40-B81D-1EDA1A201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040" y="1890162"/>
              <a:ext cx="1174702" cy="230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1" lang="en-US" altLang="en-US" sz="525" b="1"/>
                <a:t>DNA testing services*</a:t>
              </a:r>
              <a:endParaRPr kumimoji="1" lang="en-US" altLang="en-US" sz="825" b="1" baseline="30000"/>
            </a:p>
          </p:txBody>
        </p:sp>
        <p:pic>
          <p:nvPicPr>
            <p:cNvPr id="19544" name="Picture 152" descr="orchid_cellmark_logo.jpg">
              <a:extLst>
                <a:ext uri="{FF2B5EF4-FFF2-40B4-BE49-F238E27FC236}">
                  <a16:creationId xmlns:a16="http://schemas.microsoft.com/office/drawing/2014/main" id="{A8136E77-58C4-9547-B051-B980D0C7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526" y="1617906"/>
              <a:ext cx="1329729" cy="16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501" name="Text Box 3">
            <a:extLst>
              <a:ext uri="{FF2B5EF4-FFF2-40B4-BE49-F238E27FC236}">
                <a16:creationId xmlns:a16="http://schemas.microsoft.com/office/drawing/2014/main" id="{D3524ABD-8403-CB4F-8BE6-4E7AAE9B2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3" y="4779169"/>
            <a:ext cx="9263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600">
                <a:latin typeface="Arial Narrow" panose="020B0604020202020204" pitchFamily="34" charset="0"/>
              </a:rPr>
              <a:t>*Acquired or merged</a:t>
            </a:r>
          </a:p>
          <a:p>
            <a:pPr algn="r"/>
            <a:r>
              <a:rPr lang="en-US" altLang="en-US" sz="600">
                <a:latin typeface="Arial Narrow" panose="020B0604020202020204" pitchFamily="34" charset="0"/>
              </a:rPr>
              <a:t>** Dissolved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5A4C0231-E055-9F40-BCF0-B9F204123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469" y="4900613"/>
            <a:ext cx="641747" cy="209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9D9D9"/>
              </a:gs>
              <a:gs pos="100000">
                <a:srgbClr val="959595"/>
              </a:gs>
            </a:gsLst>
            <a:lin ang="5400000"/>
          </a:gradFill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11A94C20-3E27-A042-A891-ABFBF1587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547" y="4900613"/>
            <a:ext cx="641747" cy="209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9D9D9"/>
              </a:gs>
              <a:gs pos="100000">
                <a:srgbClr val="959595"/>
              </a:gs>
            </a:gsLst>
            <a:lin ang="5400000"/>
          </a:gradFill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2DC873E8-E9A0-304C-89C0-ECA9AF4D5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966" y="4900613"/>
            <a:ext cx="641747" cy="209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9D9D9"/>
              </a:gs>
              <a:gs pos="100000">
                <a:srgbClr val="959595"/>
              </a:gs>
            </a:gsLst>
            <a:lin ang="5400000"/>
          </a:gradFill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02612384-2613-3948-95B8-BA8B62B9B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194" y="4900613"/>
            <a:ext cx="641747" cy="209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9D9D9"/>
              </a:gs>
              <a:gs pos="100000">
                <a:srgbClr val="959595"/>
              </a:gs>
            </a:gsLst>
            <a:lin ang="5400000"/>
          </a:gradFill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904B4B9-C9F5-F94C-84F9-89F81029AF7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43000" y="5061348"/>
            <a:ext cx="6858000" cy="82153"/>
          </a:xfrm>
          <a:prstGeom prst="rect">
            <a:avLst/>
          </a:prstGeom>
          <a:gradFill rotWithShape="1">
            <a:gsLst>
              <a:gs pos="0">
                <a:srgbClr val="959595"/>
              </a:gs>
              <a:gs pos="50000">
                <a:srgbClr val="959595"/>
              </a:gs>
              <a:gs pos="100000">
                <a:srgbClr val="D9D9D9"/>
              </a:gs>
            </a:gsLst>
            <a:lin ang="5400000"/>
          </a:gradFill>
          <a:ln>
            <a:noFill/>
          </a:ln>
          <a:effectLst>
            <a:outerShdw blurRad="50800" dist="12700" dir="2700000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0C146DA2-2A41-2A43-BFC8-E5E62059338D}"/>
              </a:ext>
            </a:extLst>
          </p:cNvPr>
          <p:cNvCxnSpPr/>
          <p:nvPr/>
        </p:nvCxnSpPr>
        <p:spPr>
          <a:xfrm rot="10800000" flipH="1">
            <a:off x="1143000" y="5144691"/>
            <a:ext cx="6858000" cy="1190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Rounded Rectangle 167">
            <a:extLst>
              <a:ext uri="{FF2B5EF4-FFF2-40B4-BE49-F238E27FC236}">
                <a16:creationId xmlns:a16="http://schemas.microsoft.com/office/drawing/2014/main" id="{7FE22931-C7BA-8A4D-8FE4-4744FC2AB498}"/>
              </a:ext>
            </a:extLst>
          </p:cNvPr>
          <p:cNvSpPr/>
          <p:nvPr/>
        </p:nvSpPr>
        <p:spPr>
          <a:xfrm>
            <a:off x="2164557" y="4876800"/>
            <a:ext cx="641747" cy="266700"/>
          </a:xfrm>
          <a:prstGeom prst="roundRect">
            <a:avLst/>
          </a:prstGeom>
          <a:gradFill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509" name="Text Box 31">
            <a:extLst>
              <a:ext uri="{FF2B5EF4-FFF2-40B4-BE49-F238E27FC236}">
                <a16:creationId xmlns:a16="http://schemas.microsoft.com/office/drawing/2014/main" id="{DC46D2BB-F8A2-7E44-9E4E-B034CB9ED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2" y="4886325"/>
            <a:ext cx="7286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FF6600"/>
                </a:solidFill>
                <a:latin typeface="Calibri" panose="020F0502020204030204" pitchFamily="34" charset="0"/>
                <a:hlinkClick r:id="rId30" action="ppaction://hlinksldjump"/>
              </a:rPr>
              <a:t>OPPORTUNITIES</a:t>
            </a:r>
            <a:endParaRPr lang="en-US" altLang="en-US" sz="600" b="1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19510" name="Text Box 31">
            <a:extLst>
              <a:ext uri="{FF2B5EF4-FFF2-40B4-BE49-F238E27FC236}">
                <a16:creationId xmlns:a16="http://schemas.microsoft.com/office/drawing/2014/main" id="{90E79336-4305-D643-A58A-AFB054E92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619" y="4886325"/>
            <a:ext cx="4583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FF6600"/>
                </a:solidFill>
                <a:latin typeface="Calibri" panose="020F0502020204030204" pitchFamily="34" charset="0"/>
              </a:rPr>
              <a:t>PROFILE</a:t>
            </a:r>
          </a:p>
        </p:txBody>
      </p:sp>
      <p:sp>
        <p:nvSpPr>
          <p:cNvPr id="19511" name="Text Box 31">
            <a:extLst>
              <a:ext uri="{FF2B5EF4-FFF2-40B4-BE49-F238E27FC236}">
                <a16:creationId xmlns:a16="http://schemas.microsoft.com/office/drawing/2014/main" id="{5275B11E-BBEC-5641-9A99-E45B69AF5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4886325"/>
            <a:ext cx="6226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FF6600"/>
                </a:solidFill>
                <a:latin typeface="Calibri" panose="020F0502020204030204" pitchFamily="34" charset="0"/>
                <a:hlinkClick r:id="rId31" action="ppaction://hlinksldjump"/>
              </a:rPr>
              <a:t>INNOVATION</a:t>
            </a:r>
            <a:r>
              <a:rPr lang="en-US" altLang="en-US" sz="600" b="1">
                <a:solidFill>
                  <a:srgbClr val="FF6600"/>
                </a:solidFill>
                <a:latin typeface="Calibri" panose="020F0502020204030204" pitchFamily="34" charset="0"/>
                <a:hlinkClick r:id="rId32" action="ppaction://hlinksldjump"/>
              </a:rPr>
              <a:t>S</a:t>
            </a:r>
            <a:endParaRPr lang="en-US" altLang="en-US" sz="600" b="1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19512" name="Text Box 31">
            <a:extLst>
              <a:ext uri="{FF2B5EF4-FFF2-40B4-BE49-F238E27FC236}">
                <a16:creationId xmlns:a16="http://schemas.microsoft.com/office/drawing/2014/main" id="{C97F49C7-F591-8846-9364-FA4399D5D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256" y="4886325"/>
            <a:ext cx="62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FF6600"/>
                </a:solidFill>
                <a:latin typeface="Calibri" panose="020F0502020204030204" pitchFamily="34" charset="0"/>
                <a:hlinkClick r:id="rId33" action="ppaction://hlinksldjump"/>
              </a:rPr>
              <a:t>CAPABILITIES</a:t>
            </a:r>
            <a:endParaRPr lang="en-US" altLang="en-US" sz="600" b="1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19513" name="Text Box 31">
            <a:extLst>
              <a:ext uri="{FF2B5EF4-FFF2-40B4-BE49-F238E27FC236}">
                <a16:creationId xmlns:a16="http://schemas.microsoft.com/office/drawing/2014/main" id="{46E00827-4DAA-C24E-A2BB-EEB9C5520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529" y="4886325"/>
            <a:ext cx="619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600" b="1">
                <a:solidFill>
                  <a:srgbClr val="FF6600"/>
                </a:solidFill>
                <a:latin typeface="Calibri" panose="020F0502020204030204" pitchFamily="34" charset="0"/>
              </a:rPr>
              <a:t>PROGRAMS</a:t>
            </a:r>
          </a:p>
        </p:txBody>
      </p:sp>
      <p:pic>
        <p:nvPicPr>
          <p:cNvPr id="19514" name="Picture 122" descr="lightscape_logo.jpg">
            <a:extLst>
              <a:ext uri="{FF2B5EF4-FFF2-40B4-BE49-F238E27FC236}">
                <a16:creationId xmlns:a16="http://schemas.microsoft.com/office/drawing/2014/main" id="{4B8A54BB-9E08-F144-A99C-CD98B738AD9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04" y="4294585"/>
            <a:ext cx="710803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515" name="Group 13">
            <a:extLst>
              <a:ext uri="{FF2B5EF4-FFF2-40B4-BE49-F238E27FC236}">
                <a16:creationId xmlns:a16="http://schemas.microsoft.com/office/drawing/2014/main" id="{97DCB1FA-E472-0747-A475-C64E2A9BF625}"/>
              </a:ext>
            </a:extLst>
          </p:cNvPr>
          <p:cNvGrpSpPr>
            <a:grpSpLocks/>
          </p:cNvGrpSpPr>
          <p:nvPr/>
        </p:nvGrpSpPr>
        <p:grpSpPr bwMode="auto">
          <a:xfrm>
            <a:off x="4636294" y="2563417"/>
            <a:ext cx="891779" cy="705243"/>
            <a:chOff x="6684951" y="2521377"/>
            <a:chExt cx="1189772" cy="940114"/>
          </a:xfrm>
        </p:grpSpPr>
        <p:pic>
          <p:nvPicPr>
            <p:cNvPr id="19541" name="Picture 153" descr="PSClogo.png">
              <a:extLst>
                <a:ext uri="{FF2B5EF4-FFF2-40B4-BE49-F238E27FC236}">
                  <a16:creationId xmlns:a16="http://schemas.microsoft.com/office/drawing/2014/main" id="{7AD03F74-180E-D848-A0A0-4246F6429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597" y="2521377"/>
              <a:ext cx="511115" cy="507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42" name="TextBox 159">
              <a:extLst>
                <a:ext uri="{FF2B5EF4-FFF2-40B4-BE49-F238E27FC236}">
                  <a16:creationId xmlns:a16="http://schemas.microsoft.com/office/drawing/2014/main" id="{F238E94B-BFC8-EA4A-8612-5810F9394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4951" y="3015314"/>
              <a:ext cx="1189772" cy="446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525" b="1"/>
                <a:t>Stray voltage </a:t>
              </a:r>
              <a:br>
                <a:rPr lang="en-US" altLang="en-US" sz="525" b="1"/>
              </a:br>
              <a:r>
                <a:rPr lang="en-US" altLang="en-US" sz="525" b="1"/>
                <a:t>detection </a:t>
              </a:r>
              <a:br>
                <a:rPr lang="en-US" altLang="en-US" sz="525" b="1"/>
              </a:br>
              <a:r>
                <a:rPr lang="en-US" altLang="en-US" sz="525" b="1"/>
                <a:t>services</a:t>
              </a:r>
            </a:p>
          </p:txBody>
        </p:sp>
      </p:grpSp>
      <p:sp>
        <p:nvSpPr>
          <p:cNvPr id="19516" name="TextBox 173">
            <a:extLst>
              <a:ext uri="{FF2B5EF4-FFF2-40B4-BE49-F238E27FC236}">
                <a16:creationId xmlns:a16="http://schemas.microsoft.com/office/drawing/2014/main" id="{FB298CB3-E6F8-F449-99C8-C74B12B23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07" y="4526756"/>
            <a:ext cx="96916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525" b="1"/>
              <a:t>Environmentally friendly light products*</a:t>
            </a:r>
          </a:p>
        </p:txBody>
      </p:sp>
      <p:grpSp>
        <p:nvGrpSpPr>
          <p:cNvPr id="19517" name="Group 23557">
            <a:extLst>
              <a:ext uri="{FF2B5EF4-FFF2-40B4-BE49-F238E27FC236}">
                <a16:creationId xmlns:a16="http://schemas.microsoft.com/office/drawing/2014/main" id="{5BDBC7B3-3F7A-474F-84F9-BC445844205D}"/>
              </a:ext>
            </a:extLst>
          </p:cNvPr>
          <p:cNvGrpSpPr>
            <a:grpSpLocks/>
          </p:cNvGrpSpPr>
          <p:nvPr/>
        </p:nvGrpSpPr>
        <p:grpSpPr bwMode="auto">
          <a:xfrm>
            <a:off x="1404938" y="2649141"/>
            <a:ext cx="848916" cy="606069"/>
            <a:chOff x="375071" y="3730247"/>
            <a:chExt cx="1131794" cy="807221"/>
          </a:xfrm>
        </p:grpSpPr>
        <p:sp>
          <p:nvSpPr>
            <p:cNvPr id="19539" name="TextBox 160">
              <a:extLst>
                <a:ext uri="{FF2B5EF4-FFF2-40B4-BE49-F238E27FC236}">
                  <a16:creationId xmlns:a16="http://schemas.microsoft.com/office/drawing/2014/main" id="{C8604E4D-CFD9-904D-8E8B-AA8CE9B348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071" y="4091673"/>
              <a:ext cx="1131794" cy="445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525" b="1"/>
                <a:t>Real-time web video streaming and sharing</a:t>
              </a:r>
            </a:p>
          </p:txBody>
        </p:sp>
        <p:pic>
          <p:nvPicPr>
            <p:cNvPr id="19540" name="Picture 2" descr="Tout_logo_228x123.jpg">
              <a:extLst>
                <a:ext uri="{FF2B5EF4-FFF2-40B4-BE49-F238E27FC236}">
                  <a16:creationId xmlns:a16="http://schemas.microsoft.com/office/drawing/2014/main" id="{9E810ADD-FCE0-E54D-9286-5B0A8BDF6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465" y="3730247"/>
              <a:ext cx="669925" cy="36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7" name="Text Box 38">
            <a:extLst>
              <a:ext uri="{FF2B5EF4-FFF2-40B4-BE49-F238E27FC236}">
                <a16:creationId xmlns:a16="http://schemas.microsoft.com/office/drawing/2014/main" id="{91F6E377-9107-B748-AC55-A9BCE819C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903685"/>
            <a:ext cx="169426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sz="1050" b="1" dirty="0">
                <a:solidFill>
                  <a:srgbClr val="CF7646"/>
                </a:solidFill>
                <a:latin typeface="+mn-lt"/>
              </a:rPr>
              <a:t>Robotics</a:t>
            </a:r>
          </a:p>
        </p:txBody>
      </p:sp>
      <p:sp>
        <p:nvSpPr>
          <p:cNvPr id="98" name="Line 49">
            <a:extLst>
              <a:ext uri="{FF2B5EF4-FFF2-40B4-BE49-F238E27FC236}">
                <a16:creationId xmlns:a16="http://schemas.microsoft.com/office/drawing/2014/main" id="{D995D919-6419-9F4D-A191-90191D125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1063" y="885825"/>
            <a:ext cx="0" cy="788194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1" lang="en-US" b="1">
              <a:latin typeface="Arial" pitchFamily="-65" charset="0"/>
              <a:ea typeface="+mn-ea"/>
            </a:endParaRPr>
          </a:p>
        </p:txBody>
      </p:sp>
      <p:grpSp>
        <p:nvGrpSpPr>
          <p:cNvPr id="19520" name="Group 23553">
            <a:extLst>
              <a:ext uri="{FF2B5EF4-FFF2-40B4-BE49-F238E27FC236}">
                <a16:creationId xmlns:a16="http://schemas.microsoft.com/office/drawing/2014/main" id="{6A7A11EF-863E-D543-A4BE-B4CF2B37209B}"/>
              </a:ext>
            </a:extLst>
          </p:cNvPr>
          <p:cNvGrpSpPr>
            <a:grpSpLocks/>
          </p:cNvGrpSpPr>
          <p:nvPr/>
        </p:nvGrpSpPr>
        <p:grpSpPr bwMode="auto">
          <a:xfrm>
            <a:off x="2745582" y="1981202"/>
            <a:ext cx="927497" cy="625586"/>
            <a:chOff x="2006959" y="2527424"/>
            <a:chExt cx="1237076" cy="834235"/>
          </a:xfrm>
        </p:grpSpPr>
        <p:sp>
          <p:nvSpPr>
            <p:cNvPr id="19537" name="TextBox 158">
              <a:extLst>
                <a:ext uri="{FF2B5EF4-FFF2-40B4-BE49-F238E27FC236}">
                  <a16:creationId xmlns:a16="http://schemas.microsoft.com/office/drawing/2014/main" id="{6FF7C6BB-1E55-1942-8CD1-136A5EABD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6959" y="2915318"/>
              <a:ext cx="1237076" cy="446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525" b="1"/>
                <a:t>Next-generation personalized web </a:t>
              </a:r>
              <a:br>
                <a:rPr lang="en-US" altLang="en-US" sz="525" b="1"/>
              </a:br>
              <a:r>
                <a:rPr lang="en-US" altLang="en-US" sz="525" b="1"/>
                <a:t>search tool</a:t>
              </a:r>
            </a:p>
          </p:txBody>
        </p:sp>
        <p:pic>
          <p:nvPicPr>
            <p:cNvPr id="19538" name="Picture 14" descr="Trapit_logo.jpg">
              <a:extLst>
                <a:ext uri="{FF2B5EF4-FFF2-40B4-BE49-F238E27FC236}">
                  <a16:creationId xmlns:a16="http://schemas.microsoft.com/office/drawing/2014/main" id="{C1515441-2CFF-034B-8B19-86BB1FA19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417" y="2527424"/>
              <a:ext cx="688160" cy="342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D6CF8C-9ECB-4445-92B9-93D34AE78FBB}"/>
              </a:ext>
            </a:extLst>
          </p:cNvPr>
          <p:cNvGrpSpPr/>
          <p:nvPr/>
        </p:nvGrpSpPr>
        <p:grpSpPr>
          <a:xfrm>
            <a:off x="2148414" y="1965983"/>
            <a:ext cx="635110" cy="489586"/>
            <a:chOff x="472588" y="3093500"/>
            <a:chExt cx="846813" cy="652782"/>
          </a:xfrm>
          <a:noFill/>
        </p:grpSpPr>
        <p:pic>
          <p:nvPicPr>
            <p:cNvPr id="10" name="Picture 9" descr="Desti_Logo.jpg">
              <a:extLst>
                <a:ext uri="{FF2B5EF4-FFF2-40B4-BE49-F238E27FC236}">
                  <a16:creationId xmlns:a16="http://schemas.microsoft.com/office/drawing/2014/main" id="{4E6E79CE-A214-9948-9CB5-96E7B75F4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025" y="3093500"/>
              <a:ext cx="712304" cy="387599"/>
            </a:xfrm>
            <a:prstGeom prst="rect">
              <a:avLst/>
            </a:prstGeom>
            <a:grpFill/>
          </p:spPr>
        </p:pic>
        <p:sp>
          <p:nvSpPr>
            <p:cNvPr id="129" name="Rectangle 16">
              <a:extLst>
                <a:ext uri="{FF2B5EF4-FFF2-40B4-BE49-F238E27FC236}">
                  <a16:creationId xmlns:a16="http://schemas.microsoft.com/office/drawing/2014/main" id="{02A5CCE3-B5B0-564A-926E-8AA943FFC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588" y="3407727"/>
              <a:ext cx="846813" cy="33855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525" b="1" dirty="0"/>
                <a:t>Travel search </a:t>
              </a:r>
              <a:br>
                <a:rPr lang="en-US" sz="525" b="1" dirty="0"/>
              </a:br>
              <a:r>
                <a:rPr lang="en-US" sz="525" b="1" dirty="0"/>
                <a:t>and planning</a:t>
              </a:r>
              <a:endParaRPr kumimoji="1" lang="en-US" sz="825" b="1" baseline="30000" dirty="0"/>
            </a:p>
          </p:txBody>
        </p:sp>
      </p:grpSp>
      <p:grpSp>
        <p:nvGrpSpPr>
          <p:cNvPr id="19522" name="Group 18">
            <a:extLst>
              <a:ext uri="{FF2B5EF4-FFF2-40B4-BE49-F238E27FC236}">
                <a16:creationId xmlns:a16="http://schemas.microsoft.com/office/drawing/2014/main" id="{A48FF80A-D09D-F64B-8304-B6A8C8D38ADD}"/>
              </a:ext>
            </a:extLst>
          </p:cNvPr>
          <p:cNvGrpSpPr>
            <a:grpSpLocks/>
          </p:cNvGrpSpPr>
          <p:nvPr/>
        </p:nvGrpSpPr>
        <p:grpSpPr bwMode="auto">
          <a:xfrm>
            <a:off x="1355534" y="1965720"/>
            <a:ext cx="827471" cy="514489"/>
            <a:chOff x="1589530" y="3067712"/>
            <a:chExt cx="1102579" cy="685030"/>
          </a:xfrm>
        </p:grpSpPr>
        <p:pic>
          <p:nvPicPr>
            <p:cNvPr id="19535" name="Picture 10" descr="kuato_logo.jpg">
              <a:extLst>
                <a:ext uri="{FF2B5EF4-FFF2-40B4-BE49-F238E27FC236}">
                  <a16:creationId xmlns:a16="http://schemas.microsoft.com/office/drawing/2014/main" id="{0C4042E6-242C-1D42-AB8E-6B627A73B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365" y="3067712"/>
              <a:ext cx="694944" cy="374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36" name="Rectangle 16">
              <a:extLst>
                <a:ext uri="{FF2B5EF4-FFF2-40B4-BE49-F238E27FC236}">
                  <a16:creationId xmlns:a16="http://schemas.microsoft.com/office/drawing/2014/main" id="{9211C4EE-EA9C-5C49-9BEC-0AD49D61F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530" y="3414659"/>
              <a:ext cx="1102579" cy="338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525" b="1"/>
                <a:t>Educational gaming</a:t>
              </a:r>
              <a:br>
                <a:rPr lang="en-US" altLang="en-US" sz="525" b="1"/>
              </a:br>
              <a:r>
                <a:rPr lang="en-US" altLang="en-US" sz="525" b="1"/>
                <a:t>platform</a:t>
              </a:r>
            </a:p>
          </p:txBody>
        </p:sp>
      </p:grpSp>
      <p:grpSp>
        <p:nvGrpSpPr>
          <p:cNvPr id="19523" name="Group 27">
            <a:extLst>
              <a:ext uri="{FF2B5EF4-FFF2-40B4-BE49-F238E27FC236}">
                <a16:creationId xmlns:a16="http://schemas.microsoft.com/office/drawing/2014/main" id="{799CD1DA-1A1E-C04D-8776-0B9D245C33E9}"/>
              </a:ext>
            </a:extLst>
          </p:cNvPr>
          <p:cNvGrpSpPr>
            <a:grpSpLocks/>
          </p:cNvGrpSpPr>
          <p:nvPr/>
        </p:nvGrpSpPr>
        <p:grpSpPr bwMode="auto">
          <a:xfrm>
            <a:off x="6455569" y="1095374"/>
            <a:ext cx="997744" cy="487638"/>
            <a:chOff x="7082672" y="1460501"/>
            <a:chExt cx="1331106" cy="650785"/>
          </a:xfrm>
        </p:grpSpPr>
        <p:pic>
          <p:nvPicPr>
            <p:cNvPr id="19533" name="Picture 7" descr="redwood-logo-short.png">
              <a:extLst>
                <a:ext uri="{FF2B5EF4-FFF2-40B4-BE49-F238E27FC236}">
                  <a16:creationId xmlns:a16="http://schemas.microsoft.com/office/drawing/2014/main" id="{8524AAA9-8B02-5B43-BD18-B39BB37B9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2672" y="1460501"/>
              <a:ext cx="1331106" cy="31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34" name="Rectangle 16">
              <a:extLst>
                <a:ext uri="{FF2B5EF4-FFF2-40B4-BE49-F238E27FC236}">
                  <a16:creationId xmlns:a16="http://schemas.microsoft.com/office/drawing/2014/main" id="{91E3AC9E-83EA-B44E-B022-8E7444FFF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234" y="1772419"/>
              <a:ext cx="1227980" cy="338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525" b="1"/>
                <a:t>Innovative robots for</a:t>
              </a:r>
              <a:br>
                <a:rPr lang="en-US" altLang="en-US" sz="525" b="1"/>
              </a:br>
              <a:r>
                <a:rPr lang="en-US" altLang="en-US" sz="525" b="1"/>
                <a:t> manufacturing/service</a:t>
              </a:r>
            </a:p>
          </p:txBody>
        </p:sp>
      </p:grpSp>
      <p:grpSp>
        <p:nvGrpSpPr>
          <p:cNvPr id="19524" name="Group 26">
            <a:extLst>
              <a:ext uri="{FF2B5EF4-FFF2-40B4-BE49-F238E27FC236}">
                <a16:creationId xmlns:a16="http://schemas.microsoft.com/office/drawing/2014/main" id="{D809E108-1FB1-A948-807F-6C651258B69D}"/>
              </a:ext>
            </a:extLst>
          </p:cNvPr>
          <p:cNvGrpSpPr>
            <a:grpSpLocks/>
          </p:cNvGrpSpPr>
          <p:nvPr/>
        </p:nvGrpSpPr>
        <p:grpSpPr bwMode="auto">
          <a:xfrm>
            <a:off x="5354300" y="1131095"/>
            <a:ext cx="817853" cy="474276"/>
            <a:chOff x="5614609" y="1507987"/>
            <a:chExt cx="1091277" cy="632217"/>
          </a:xfrm>
        </p:grpSpPr>
        <p:pic>
          <p:nvPicPr>
            <p:cNvPr id="19531" name="Picture 8" descr="Grabit-logo.jpg">
              <a:extLst>
                <a:ext uri="{FF2B5EF4-FFF2-40B4-BE49-F238E27FC236}">
                  <a16:creationId xmlns:a16="http://schemas.microsoft.com/office/drawing/2014/main" id="{6872C1B6-38DB-6D4B-8EB4-8ACC4B80A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8170" y="1507987"/>
              <a:ext cx="864152" cy="247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32" name="Rectangle 16">
              <a:extLst>
                <a:ext uri="{FF2B5EF4-FFF2-40B4-BE49-F238E27FC236}">
                  <a16:creationId xmlns:a16="http://schemas.microsoft.com/office/drawing/2014/main" id="{57979E38-EB42-F640-A0C7-021C528A8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4609" y="1801730"/>
              <a:ext cx="1091277" cy="338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525" b="1"/>
                <a:t>Electroadhesion for</a:t>
              </a:r>
              <a:br>
                <a:rPr lang="en-US" altLang="en-US" sz="525" b="1"/>
              </a:br>
              <a:r>
                <a:rPr lang="en-US" altLang="en-US" sz="525" b="1"/>
                <a:t>materials handling</a:t>
              </a:r>
            </a:p>
          </p:txBody>
        </p:sp>
      </p:grpSp>
      <p:grpSp>
        <p:nvGrpSpPr>
          <p:cNvPr id="19525" name="Group 22">
            <a:extLst>
              <a:ext uri="{FF2B5EF4-FFF2-40B4-BE49-F238E27FC236}">
                <a16:creationId xmlns:a16="http://schemas.microsoft.com/office/drawing/2014/main" id="{6D258B9C-4735-474F-9025-CDD96C0C0CF6}"/>
              </a:ext>
            </a:extLst>
          </p:cNvPr>
          <p:cNvGrpSpPr>
            <a:grpSpLocks/>
          </p:cNvGrpSpPr>
          <p:nvPr/>
        </p:nvGrpSpPr>
        <p:grpSpPr bwMode="auto">
          <a:xfrm>
            <a:off x="3857626" y="2725342"/>
            <a:ext cx="994172" cy="413321"/>
            <a:chOff x="5530714" y="3229104"/>
            <a:chExt cx="1325411" cy="550044"/>
          </a:xfrm>
        </p:grpSpPr>
        <p:sp>
          <p:nvSpPr>
            <p:cNvPr id="19529" name="TextBox 119">
              <a:extLst>
                <a:ext uri="{FF2B5EF4-FFF2-40B4-BE49-F238E27FC236}">
                  <a16:creationId xmlns:a16="http://schemas.microsoft.com/office/drawing/2014/main" id="{63A8778D-622B-BE42-A6A8-6BC3BE0DA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0714" y="3548756"/>
              <a:ext cx="1325411" cy="230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525" b="1"/>
                <a:t>Digital imaging system</a:t>
              </a:r>
            </a:p>
          </p:txBody>
        </p:sp>
        <p:pic>
          <p:nvPicPr>
            <p:cNvPr id="19530" name="Picture 21">
              <a:extLst>
                <a:ext uri="{FF2B5EF4-FFF2-40B4-BE49-F238E27FC236}">
                  <a16:creationId xmlns:a16="http://schemas.microsoft.com/office/drawing/2014/main" id="{64B51AD3-A238-B946-86EE-E655EE0F7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294" y="3229104"/>
              <a:ext cx="572646" cy="34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26" name="Group 1">
            <a:extLst>
              <a:ext uri="{FF2B5EF4-FFF2-40B4-BE49-F238E27FC236}">
                <a16:creationId xmlns:a16="http://schemas.microsoft.com/office/drawing/2014/main" id="{6761910A-73CB-6446-B93E-3791F3C9E3B0}"/>
              </a:ext>
            </a:extLst>
          </p:cNvPr>
          <p:cNvGrpSpPr>
            <a:grpSpLocks/>
          </p:cNvGrpSpPr>
          <p:nvPr/>
        </p:nvGrpSpPr>
        <p:grpSpPr bwMode="auto">
          <a:xfrm>
            <a:off x="4288632" y="1920478"/>
            <a:ext cx="994172" cy="514836"/>
            <a:chOff x="4194232" y="2591289"/>
            <a:chExt cx="1325411" cy="686518"/>
          </a:xfrm>
        </p:grpSpPr>
        <p:pic>
          <p:nvPicPr>
            <p:cNvPr id="19527" name="Picture 124" descr="Tempo_Logo.png">
              <a:extLst>
                <a:ext uri="{FF2B5EF4-FFF2-40B4-BE49-F238E27FC236}">
                  <a16:creationId xmlns:a16="http://schemas.microsoft.com/office/drawing/2014/main" id="{C8EE8022-3E40-984B-9318-8443BBEC0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3365" y="2591289"/>
              <a:ext cx="1144217" cy="433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28" name="TextBox 130">
              <a:extLst>
                <a:ext uri="{FF2B5EF4-FFF2-40B4-BE49-F238E27FC236}">
                  <a16:creationId xmlns:a16="http://schemas.microsoft.com/office/drawing/2014/main" id="{2D1F69F3-EA11-624D-A720-E070A7D9F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4232" y="2908437"/>
              <a:ext cx="1325411" cy="369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600" b="1"/>
                <a:t>Smart calendar for iPhone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7EC68799-825B-1C4A-8960-5685A5B89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5179" y="2750344"/>
            <a:ext cx="3050381" cy="207645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1050" i="1">
                <a:solidFill>
                  <a:srgbClr val="76908C"/>
                </a:solidFill>
              </a:rPr>
              <a:t>1950–1955</a:t>
            </a:r>
            <a:r>
              <a:rPr lang="en-US" altLang="en-US" sz="1050" i="1">
                <a:solidFill>
                  <a:srgbClr val="44577C"/>
                </a:solidFill>
              </a:rPr>
              <a:t>: </a:t>
            </a:r>
            <a:r>
              <a:rPr lang="en-US" altLang="en-US" sz="1050"/>
              <a:t>SRI revolutionized banking with automatic check processing and magnetic ink character recognition (MICR) for Bank of America.</a:t>
            </a:r>
            <a:br>
              <a:rPr lang="en-US" altLang="en-US" sz="1050"/>
            </a:br>
            <a:endParaRPr lang="en-US" altLang="en-US" sz="105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050" i="1">
                <a:solidFill>
                  <a:srgbClr val="76908C"/>
                </a:solidFill>
              </a:rPr>
              <a:t>1958: </a:t>
            </a:r>
            <a:r>
              <a:rPr lang="en-US" altLang="en-US" sz="1050"/>
              <a:t>SRI’s innovations encouraged BofA to start the first national credit card system (more than one billion VISA cards issued to date).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B1412714-AA60-054E-8818-6D6CCE57D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462" y="300038"/>
            <a:ext cx="6376988" cy="666750"/>
          </a:xfrm>
        </p:spPr>
        <p:txBody>
          <a:bodyPr/>
          <a:lstStyle/>
          <a:p>
            <a:pPr eaLnBrk="1" hangingPunct="1"/>
            <a:r>
              <a:rPr lang="en-US" altLang="en-US"/>
              <a:t>Banking</a:t>
            </a:r>
            <a:br>
              <a:rPr lang="en-US" altLang="en-US"/>
            </a:br>
            <a:r>
              <a:rPr lang="en-US" altLang="en-US" sz="1500">
                <a:solidFill>
                  <a:srgbClr val="76908C"/>
                </a:solidFill>
              </a:rPr>
              <a:t>SRI revolutionized how money is moved and used</a:t>
            </a:r>
          </a:p>
        </p:txBody>
      </p:sp>
      <p:pic>
        <p:nvPicPr>
          <p:cNvPr id="27651" name="Picture 6" descr="SEAS-for-IRS">
            <a:extLst>
              <a:ext uri="{FF2B5EF4-FFF2-40B4-BE49-F238E27FC236}">
                <a16:creationId xmlns:a16="http://schemas.microsoft.com/office/drawing/2014/main" id="{63D3BEC9-A9A6-0244-A127-039F25DB0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10" y="1065610"/>
            <a:ext cx="2942034" cy="18192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7">
            <a:extLst>
              <a:ext uri="{FF2B5EF4-FFF2-40B4-BE49-F238E27FC236}">
                <a16:creationId xmlns:a16="http://schemas.microsoft.com/office/drawing/2014/main" id="{03B747FF-3ACF-9347-9A74-23AC8EC1D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529" y="3052763"/>
            <a:ext cx="2996803" cy="74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4E5E72"/>
              </a:buClr>
            </a:pPr>
            <a:r>
              <a:rPr lang="en-US" altLang="en-US" sz="1050" i="1">
                <a:solidFill>
                  <a:srgbClr val="76908C"/>
                </a:solidFill>
                <a:latin typeface="Calibri" panose="020F0502020204030204" pitchFamily="34" charset="0"/>
              </a:rPr>
              <a:t>Today: </a:t>
            </a:r>
            <a:r>
              <a:rPr lang="en-US" altLang="en-US" sz="1050">
                <a:solidFill>
                  <a:srgbClr val="000000"/>
                </a:solidFill>
                <a:latin typeface="Calibri" panose="020F0502020204030204" pitchFamily="34" charset="0"/>
              </a:rPr>
              <a:t>For the Internal Revenue Service (IRS), SRI’s Structured Evidential Argumentation System (SEAS) protects against abusive accounting practices.</a:t>
            </a:r>
          </a:p>
        </p:txBody>
      </p:sp>
      <p:pic>
        <p:nvPicPr>
          <p:cNvPr id="27653" name="Picture 9" descr="ERMA_SRI">
            <a:extLst>
              <a:ext uri="{FF2B5EF4-FFF2-40B4-BE49-F238E27FC236}">
                <a16:creationId xmlns:a16="http://schemas.microsoft.com/office/drawing/2014/main" id="{C7756DFE-BDDB-264C-B86B-791C69BD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044179"/>
            <a:ext cx="2201466" cy="1475184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4" name="Text Box 10">
            <a:extLst>
              <a:ext uri="{FF2B5EF4-FFF2-40B4-BE49-F238E27FC236}">
                <a16:creationId xmlns:a16="http://schemas.microsoft.com/office/drawing/2014/main" id="{48F016A9-8AE7-964B-B852-A9FC87229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607" y="4283869"/>
            <a:ext cx="424219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b="1" i="1">
                <a:latin typeface="Calibri" panose="020F0502020204030204" pitchFamily="34" charset="0"/>
              </a:rPr>
              <a:t>“The world’s first successful use of computers in business operations was created by SRI for the world’s largest bank...it saved the banking industry.”</a:t>
            </a:r>
            <a:endParaRPr lang="en-US" altLang="ja-JP" sz="900" i="1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900">
                <a:latin typeface="Calibri" panose="020F0502020204030204" pitchFamily="34" charset="0"/>
              </a:rPr>
              <a:t>Bank of America</a:t>
            </a:r>
          </a:p>
        </p:txBody>
      </p:sp>
      <p:pic>
        <p:nvPicPr>
          <p:cNvPr id="27655" name="Picture 11">
            <a:extLst>
              <a:ext uri="{FF2B5EF4-FFF2-40B4-BE49-F238E27FC236}">
                <a16:creationId xmlns:a16="http://schemas.microsoft.com/office/drawing/2014/main" id="{4825B738-9A05-0D43-A011-0DB334CBA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7"/>
          <a:stretch>
            <a:fillRect/>
          </a:stretch>
        </p:blipFill>
        <p:spPr bwMode="auto">
          <a:xfrm>
            <a:off x="2686050" y="1858566"/>
            <a:ext cx="1740694" cy="8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6" descr="sri_dish">
            <a:extLst>
              <a:ext uri="{FF2B5EF4-FFF2-40B4-BE49-F238E27FC236}">
                <a16:creationId xmlns:a16="http://schemas.microsoft.com/office/drawing/2014/main" id="{4836668C-BB2F-7343-8D62-91AA7D2C3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04" y="3718322"/>
            <a:ext cx="788194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3DBC6E6-C63E-B14F-9260-31621374A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469" y="4900613"/>
            <a:ext cx="641747" cy="209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9D9D9"/>
              </a:gs>
              <a:gs pos="100000">
                <a:srgbClr val="959595"/>
              </a:gs>
            </a:gsLst>
            <a:lin ang="5400000"/>
          </a:gradFill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4A4FB12-A8CC-C644-9295-BCA82B755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460" y="4900613"/>
            <a:ext cx="642938" cy="209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9D9D9"/>
              </a:gs>
              <a:gs pos="100000">
                <a:srgbClr val="959595"/>
              </a:gs>
            </a:gsLst>
            <a:lin ang="5400000"/>
          </a:gradFill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6FD6AF4-12D6-4C42-AC13-F53B4BCC7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966" y="4900613"/>
            <a:ext cx="641747" cy="209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9D9D9"/>
              </a:gs>
              <a:gs pos="100000">
                <a:srgbClr val="959595"/>
              </a:gs>
            </a:gsLst>
            <a:lin ang="5400000"/>
          </a:gradFill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56A678F-BAFF-1B43-931D-3EB2E50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194" y="4900613"/>
            <a:ext cx="641747" cy="209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9D9D9"/>
              </a:gs>
              <a:gs pos="100000">
                <a:srgbClr val="959595"/>
              </a:gs>
            </a:gsLst>
            <a:lin ang="5400000"/>
          </a:gradFill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8CCE36C-313D-8A4F-96CE-035DF2F74EA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43000" y="5061348"/>
            <a:ext cx="6858000" cy="82153"/>
          </a:xfrm>
          <a:prstGeom prst="rect">
            <a:avLst/>
          </a:prstGeom>
          <a:gradFill rotWithShape="1">
            <a:gsLst>
              <a:gs pos="0">
                <a:srgbClr val="959595"/>
              </a:gs>
              <a:gs pos="50000">
                <a:srgbClr val="959595"/>
              </a:gs>
              <a:gs pos="100000">
                <a:srgbClr val="D9D9D9"/>
              </a:gs>
            </a:gsLst>
            <a:lin ang="5400000"/>
          </a:gradFill>
          <a:ln>
            <a:noFill/>
          </a:ln>
          <a:effectLst>
            <a:outerShdw blurRad="50800" dist="12700" dir="2700000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74FBA3-5041-F94A-88DD-2E9FDB616620}"/>
              </a:ext>
            </a:extLst>
          </p:cNvPr>
          <p:cNvCxnSpPr/>
          <p:nvPr/>
        </p:nvCxnSpPr>
        <p:spPr>
          <a:xfrm rot="10800000" flipH="1">
            <a:off x="1143000" y="5057775"/>
            <a:ext cx="6858000" cy="1191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2FF8B633-E71B-6C45-8BF9-C9F5136EA63A}"/>
              </a:ext>
            </a:extLst>
          </p:cNvPr>
          <p:cNvSpPr/>
          <p:nvPr/>
        </p:nvSpPr>
        <p:spPr>
          <a:xfrm>
            <a:off x="2844403" y="4876800"/>
            <a:ext cx="641747" cy="266700"/>
          </a:xfrm>
          <a:prstGeom prst="roundRect">
            <a:avLst/>
          </a:prstGeom>
          <a:gradFill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7664" name="Text Box 31">
            <a:extLst>
              <a:ext uri="{FF2B5EF4-FFF2-40B4-BE49-F238E27FC236}">
                <a16:creationId xmlns:a16="http://schemas.microsoft.com/office/drawing/2014/main" id="{A376E72D-1AE4-5842-9530-CCB9C1409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2" y="4886325"/>
            <a:ext cx="7286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FF6600"/>
                </a:solidFill>
                <a:latin typeface="Calibri" panose="020F0502020204030204" pitchFamily="34" charset="0"/>
                <a:hlinkClick r:id="rId7" action="ppaction://hlinksldjump"/>
              </a:rPr>
              <a:t>OPPORTUNITIES</a:t>
            </a:r>
            <a:endParaRPr lang="en-US" altLang="en-US" sz="600" b="1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27665" name="Text Box 31">
            <a:extLst>
              <a:ext uri="{FF2B5EF4-FFF2-40B4-BE49-F238E27FC236}">
                <a16:creationId xmlns:a16="http://schemas.microsoft.com/office/drawing/2014/main" id="{8F825D8F-9D5D-B841-9BB3-0FAF47312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619" y="4886325"/>
            <a:ext cx="4583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FF6600"/>
                </a:solidFill>
                <a:latin typeface="Calibri" panose="020F0502020204030204" pitchFamily="34" charset="0"/>
                <a:hlinkClick r:id="rId8" action="ppaction://hlinksldjump"/>
              </a:rPr>
              <a:t>PROFILE</a:t>
            </a:r>
            <a:endParaRPr lang="en-US" altLang="en-US" sz="600" b="1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27666" name="Text Box 31">
            <a:extLst>
              <a:ext uri="{FF2B5EF4-FFF2-40B4-BE49-F238E27FC236}">
                <a16:creationId xmlns:a16="http://schemas.microsoft.com/office/drawing/2014/main" id="{4F96AE43-FDFA-8F44-B6C0-FC111698A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4886325"/>
            <a:ext cx="6226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FF6600"/>
                </a:solidFill>
                <a:latin typeface="Calibri" panose="020F0502020204030204" pitchFamily="34" charset="0"/>
              </a:rPr>
              <a:t>INNOVATIONS</a:t>
            </a:r>
          </a:p>
        </p:txBody>
      </p:sp>
      <p:sp>
        <p:nvSpPr>
          <p:cNvPr id="27667" name="Text Box 31">
            <a:extLst>
              <a:ext uri="{FF2B5EF4-FFF2-40B4-BE49-F238E27FC236}">
                <a16:creationId xmlns:a16="http://schemas.microsoft.com/office/drawing/2014/main" id="{621A707D-9809-D948-BC4A-A4C9A6428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256" y="4886325"/>
            <a:ext cx="62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FF6600"/>
                </a:solidFill>
                <a:latin typeface="Calibri" panose="020F0502020204030204" pitchFamily="34" charset="0"/>
                <a:hlinkClick r:id="rId9" action="ppaction://hlinksldjump"/>
              </a:rPr>
              <a:t>CAPABILITIES</a:t>
            </a:r>
            <a:endParaRPr lang="en-US" altLang="en-US" sz="600" b="1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27668" name="Text Box 31">
            <a:extLst>
              <a:ext uri="{FF2B5EF4-FFF2-40B4-BE49-F238E27FC236}">
                <a16:creationId xmlns:a16="http://schemas.microsoft.com/office/drawing/2014/main" id="{D7582127-955E-1D49-AE14-EC498BD33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529" y="4886325"/>
            <a:ext cx="619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600" b="1">
                <a:solidFill>
                  <a:srgbClr val="FF6600"/>
                </a:solidFill>
                <a:latin typeface="Calibri" panose="020F0502020204030204" pitchFamily="34" charset="0"/>
              </a:rPr>
              <a:t>PROGRAMS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2">
            <a:extLst>
              <a:ext uri="{FF2B5EF4-FFF2-40B4-BE49-F238E27FC236}">
                <a16:creationId xmlns:a16="http://schemas.microsoft.com/office/drawing/2014/main" id="{686239C1-1612-7A4C-8F09-4FE94516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892" y="233362"/>
            <a:ext cx="6230540" cy="796529"/>
          </a:xfrm>
        </p:spPr>
        <p:txBody>
          <a:bodyPr/>
          <a:lstStyle/>
          <a:p>
            <a:pPr eaLnBrk="1" hangingPunct="1"/>
            <a:r>
              <a:rPr lang="en-US" altLang="en-US"/>
              <a:t>Internet and Networks</a:t>
            </a:r>
            <a:br>
              <a:rPr lang="en-US" altLang="en-US"/>
            </a:br>
            <a:r>
              <a:rPr lang="en-US" altLang="en-US" sz="1500">
                <a:solidFill>
                  <a:srgbClr val="76908C"/>
                </a:solidFill>
              </a:rPr>
              <a:t>SRI was there “before the beginning”</a:t>
            </a:r>
          </a:p>
        </p:txBody>
      </p:sp>
      <p:sp>
        <p:nvSpPr>
          <p:cNvPr id="25602" name="Rectangle 13">
            <a:extLst>
              <a:ext uri="{FF2B5EF4-FFF2-40B4-BE49-F238E27FC236}">
                <a16:creationId xmlns:a16="http://schemas.microsoft.com/office/drawing/2014/main" id="{3E21E288-19F0-A94B-A379-63192E6A2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700" y="2825354"/>
            <a:ext cx="3301604" cy="155971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050" i="1">
                <a:solidFill>
                  <a:srgbClr val="76908C"/>
                </a:solidFill>
              </a:rPr>
              <a:t>1969: </a:t>
            </a:r>
            <a:r>
              <a:rPr lang="en-US" altLang="en-US" sz="1050"/>
              <a:t>SRI received the </a:t>
            </a:r>
            <a:r>
              <a:rPr lang="en-US" altLang="en-US" sz="1050">
                <a:solidFill>
                  <a:srgbClr val="FF0000"/>
                </a:solidFill>
              </a:rPr>
              <a:t>first logon to the ARPANET</a:t>
            </a:r>
            <a:r>
              <a:rPr lang="en-US" altLang="en-US" sz="1050"/>
              <a:t>, predecessor of the Internet.</a:t>
            </a:r>
          </a:p>
          <a:p>
            <a:pPr marL="0" indent="0">
              <a:buNone/>
            </a:pPr>
            <a:endParaRPr lang="en-US" altLang="en-US" sz="1050" i="1"/>
          </a:p>
          <a:p>
            <a:pPr marL="0" indent="0">
              <a:buNone/>
            </a:pPr>
            <a:r>
              <a:rPr lang="en-US" altLang="en-US" sz="1050" i="1">
                <a:solidFill>
                  <a:srgbClr val="76908C"/>
                </a:solidFill>
              </a:rPr>
              <a:t>1970–1992: </a:t>
            </a:r>
            <a:r>
              <a:rPr lang="en-US" altLang="en-US" sz="1050"/>
              <a:t>SRI ran the Network Information Center (NIC), the </a:t>
            </a:r>
            <a:r>
              <a:rPr lang="en-US" altLang="en-US" sz="1050">
                <a:solidFill>
                  <a:srgbClr val="FF0000"/>
                </a:solidFill>
              </a:rPr>
              <a:t>domain name registration </a:t>
            </a:r>
            <a:r>
              <a:rPr lang="en-US" altLang="en-US" sz="1050"/>
              <a:t>clearinghouse for all computer hosts connecting to the ARPANET and Internet. SRI assigned all .com, .org, and .gov domain names.</a:t>
            </a:r>
          </a:p>
          <a:p>
            <a:pPr marL="0" indent="0">
              <a:buNone/>
            </a:pPr>
            <a:endParaRPr lang="en-US" altLang="en-US" sz="1050" i="1"/>
          </a:p>
          <a:p>
            <a:pPr marL="0" indent="0">
              <a:buNone/>
            </a:pPr>
            <a:r>
              <a:rPr lang="en-US" altLang="en-US" sz="1050" i="1">
                <a:solidFill>
                  <a:srgbClr val="76908C"/>
                </a:solidFill>
              </a:rPr>
              <a:t>1987: </a:t>
            </a:r>
            <a:r>
              <a:rPr lang="en-US" altLang="en-US" sz="1050"/>
              <a:t>SRI’s pioneering network intrusion detection technology protects against malicious attacks.</a:t>
            </a:r>
          </a:p>
          <a:p>
            <a:pPr marL="0" indent="0"/>
            <a:endParaRPr lang="en-US" altLang="en-US" sz="1050"/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D70E70AF-962D-784B-BADD-3DA092A67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966" y="2824163"/>
            <a:ext cx="3124200" cy="134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4E5E72"/>
              </a:buClr>
            </a:pPr>
            <a:r>
              <a:rPr lang="en-US" altLang="en-US" sz="1050" i="1">
                <a:solidFill>
                  <a:srgbClr val="76908C"/>
                </a:solidFill>
                <a:latin typeface="Calibri" panose="020F0502020204030204" pitchFamily="34" charset="0"/>
              </a:rPr>
              <a:t>Today: </a:t>
            </a:r>
            <a:r>
              <a:rPr lang="en-US" altLang="en-US" sz="1050">
                <a:solidFill>
                  <a:srgbClr val="000000"/>
                </a:solidFill>
                <a:latin typeface="Calibri" panose="020F0502020204030204" pitchFamily="34" charset="0"/>
              </a:rPr>
              <a:t>For the Department of Homeland Security, SRI administers the Cyber Security R&amp;D Center, which develops technology for protection of the U.S. cyber infrastructure through partnerships with industry, the venture community, and the research community. </a:t>
            </a:r>
          </a:p>
          <a:p>
            <a:pPr eaLnBrk="1" hangingPunct="1">
              <a:buClr>
                <a:srgbClr val="4E5E72"/>
              </a:buClr>
            </a:pPr>
            <a:endParaRPr lang="en-US" altLang="en-US" sz="105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Clr>
                <a:srgbClr val="4E5E72"/>
              </a:buClr>
            </a:pPr>
            <a:r>
              <a:rPr lang="en-US" altLang="en-US" sz="1050" i="1">
                <a:solidFill>
                  <a:srgbClr val="76908C"/>
                </a:solidFill>
                <a:latin typeface="Calibri" panose="020F0502020204030204" pitchFamily="34" charset="0"/>
              </a:rPr>
              <a:t>Today: </a:t>
            </a:r>
            <a:r>
              <a:rPr lang="en-US" altLang="en-US" sz="1050">
                <a:solidFill>
                  <a:srgbClr val="000000"/>
                </a:solidFill>
                <a:latin typeface="Calibri" panose="020F0502020204030204" pitchFamily="34" charset="0"/>
              </a:rPr>
              <a:t>SRI’s online Malware Threat Center helps network administrators understand current and emerging computer security threats and provides key network defense information. </a:t>
            </a:r>
          </a:p>
        </p:txBody>
      </p:sp>
      <p:pic>
        <p:nvPicPr>
          <p:cNvPr id="25604" name="Picture 11" descr="arpanet">
            <a:extLst>
              <a:ext uri="{FF2B5EF4-FFF2-40B4-BE49-F238E27FC236}">
                <a16:creationId xmlns:a16="http://schemas.microsoft.com/office/drawing/2014/main" id="{476A71D2-02C5-D14A-B850-DBFA7684B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72" y="1069182"/>
            <a:ext cx="1919288" cy="1726406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15">
            <a:extLst>
              <a:ext uri="{FF2B5EF4-FFF2-40B4-BE49-F238E27FC236}">
                <a16:creationId xmlns:a16="http://schemas.microsoft.com/office/drawing/2014/main" id="{7977D7B0-3507-0249-B3AC-833DC50FA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5657" y="1060847"/>
            <a:ext cx="1160860" cy="1737122"/>
          </a:xfrm>
          <a:prstGeom prst="rect">
            <a:avLst/>
          </a:prstGeom>
          <a:solidFill>
            <a:srgbClr val="F4C758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350">
              <a:latin typeface="Calibri" panose="020F0502020204030204" pitchFamily="34" charset="0"/>
            </a:endParaRPr>
          </a:p>
        </p:txBody>
      </p:sp>
      <p:sp>
        <p:nvSpPr>
          <p:cNvPr id="25606" name="Text Box 16">
            <a:extLst>
              <a:ext uri="{FF2B5EF4-FFF2-40B4-BE49-F238E27FC236}">
                <a16:creationId xmlns:a16="http://schemas.microsoft.com/office/drawing/2014/main" id="{A4F13048-C3D6-9047-B4D0-477183613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1629" y="1437085"/>
            <a:ext cx="796528" cy="964880"/>
          </a:xfrm>
          <a:prstGeom prst="rect">
            <a:avLst/>
          </a:prstGeom>
          <a:solidFill>
            <a:srgbClr val="F4C7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100" b="1">
                <a:solidFill>
                  <a:schemeClr val="bg1"/>
                </a:solidFill>
                <a:latin typeface="Calibri" panose="020F0502020204030204" pitchFamily="34" charset="0"/>
              </a:rPr>
              <a:t>.com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b="1">
                <a:solidFill>
                  <a:schemeClr val="bg1"/>
                </a:solidFill>
                <a:latin typeface="Calibri" panose="020F0502020204030204" pitchFamily="34" charset="0"/>
              </a:rPr>
              <a:t>.gov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100" b="1">
                <a:solidFill>
                  <a:schemeClr val="bg1"/>
                </a:solidFill>
                <a:latin typeface="Calibri" panose="020F0502020204030204" pitchFamily="34" charset="0"/>
              </a:rPr>
              <a:t>.org</a:t>
            </a:r>
          </a:p>
        </p:txBody>
      </p:sp>
      <p:pic>
        <p:nvPicPr>
          <p:cNvPr id="25607" name="Picture 26">
            <a:extLst>
              <a:ext uri="{FF2B5EF4-FFF2-40B4-BE49-F238E27FC236}">
                <a16:creationId xmlns:a16="http://schemas.microsoft.com/office/drawing/2014/main" id="{66F5396E-036C-3841-BD91-8AEE4A5FD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41" y="1078707"/>
            <a:ext cx="3000375" cy="1716881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ACD1DD1-D442-464D-9278-26222C181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4469" y="4900613"/>
            <a:ext cx="641747" cy="209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9D9D9"/>
              </a:gs>
              <a:gs pos="100000">
                <a:srgbClr val="959595"/>
              </a:gs>
            </a:gsLst>
            <a:lin ang="5400000"/>
          </a:gradFill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A375B85-7508-B847-A9D2-BE6D7CE30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460" y="4900613"/>
            <a:ext cx="642938" cy="209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9D9D9"/>
              </a:gs>
              <a:gs pos="100000">
                <a:srgbClr val="959595"/>
              </a:gs>
            </a:gsLst>
            <a:lin ang="5400000"/>
          </a:gradFill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288F33F-13A1-F04D-91C0-DB41ED47D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966" y="4900613"/>
            <a:ext cx="641747" cy="209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9D9D9"/>
              </a:gs>
              <a:gs pos="100000">
                <a:srgbClr val="959595"/>
              </a:gs>
            </a:gsLst>
            <a:lin ang="5400000"/>
          </a:gradFill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38DF221-A447-D146-A6A8-861CF0E19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194" y="4900613"/>
            <a:ext cx="641747" cy="2095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9D9D9"/>
              </a:gs>
              <a:gs pos="100000">
                <a:srgbClr val="959595"/>
              </a:gs>
            </a:gsLst>
            <a:lin ang="5400000"/>
          </a:gradFill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1B0A218-33C8-F345-9984-CB47D81862F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43000" y="5061348"/>
            <a:ext cx="6858000" cy="82153"/>
          </a:xfrm>
          <a:prstGeom prst="rect">
            <a:avLst/>
          </a:prstGeom>
          <a:gradFill rotWithShape="1">
            <a:gsLst>
              <a:gs pos="0">
                <a:srgbClr val="959595"/>
              </a:gs>
              <a:gs pos="50000">
                <a:srgbClr val="959595"/>
              </a:gs>
              <a:gs pos="100000">
                <a:srgbClr val="D9D9D9"/>
              </a:gs>
            </a:gsLst>
            <a:lin ang="5400000"/>
          </a:gradFill>
          <a:ln>
            <a:noFill/>
          </a:ln>
          <a:effectLst>
            <a:outerShdw blurRad="50800" dist="12700" dir="2700000" rotWithShape="0">
              <a:srgbClr val="80808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BF717AF-CEE2-604A-8460-748A5D7DDDD6}"/>
              </a:ext>
            </a:extLst>
          </p:cNvPr>
          <p:cNvCxnSpPr/>
          <p:nvPr/>
        </p:nvCxnSpPr>
        <p:spPr>
          <a:xfrm rot="10800000" flipH="1">
            <a:off x="1143000" y="5057775"/>
            <a:ext cx="6858000" cy="1191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E320D13-B85A-EA4F-ABEC-5AEEBF0081FB}"/>
              </a:ext>
            </a:extLst>
          </p:cNvPr>
          <p:cNvSpPr/>
          <p:nvPr/>
        </p:nvSpPr>
        <p:spPr>
          <a:xfrm>
            <a:off x="2844403" y="4876800"/>
            <a:ext cx="641747" cy="266700"/>
          </a:xfrm>
          <a:prstGeom prst="roundRect">
            <a:avLst/>
          </a:prstGeom>
          <a:gradFill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5615" name="Text Box 31">
            <a:extLst>
              <a:ext uri="{FF2B5EF4-FFF2-40B4-BE49-F238E27FC236}">
                <a16:creationId xmlns:a16="http://schemas.microsoft.com/office/drawing/2014/main" id="{B91DAEAE-5604-5748-B50F-A20109289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2" y="4886325"/>
            <a:ext cx="7286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FF6600"/>
                </a:solidFill>
                <a:latin typeface="Calibri" panose="020F0502020204030204" pitchFamily="34" charset="0"/>
                <a:hlinkClick r:id="rId5" action="ppaction://hlinksldjump"/>
              </a:rPr>
              <a:t>OPPORTUNITIES</a:t>
            </a:r>
            <a:endParaRPr lang="en-US" altLang="en-US" sz="600" b="1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25616" name="Text Box 31">
            <a:extLst>
              <a:ext uri="{FF2B5EF4-FFF2-40B4-BE49-F238E27FC236}">
                <a16:creationId xmlns:a16="http://schemas.microsoft.com/office/drawing/2014/main" id="{1C594F5D-6115-EF4B-85A5-966627C09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3619" y="4886325"/>
            <a:ext cx="4583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FF6600"/>
                </a:solidFill>
                <a:latin typeface="Calibri" panose="020F0502020204030204" pitchFamily="34" charset="0"/>
                <a:hlinkClick r:id="rId6" action="ppaction://hlinksldjump"/>
              </a:rPr>
              <a:t>PROFILE</a:t>
            </a:r>
            <a:endParaRPr lang="en-US" altLang="en-US" sz="600" b="1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25617" name="Text Box 31">
            <a:extLst>
              <a:ext uri="{FF2B5EF4-FFF2-40B4-BE49-F238E27FC236}">
                <a16:creationId xmlns:a16="http://schemas.microsoft.com/office/drawing/2014/main" id="{D0474217-8575-F643-89C1-568238649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4886325"/>
            <a:ext cx="6226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FF6600"/>
                </a:solidFill>
                <a:latin typeface="Calibri" panose="020F0502020204030204" pitchFamily="34" charset="0"/>
              </a:rPr>
              <a:t>INNOVATIONS</a:t>
            </a:r>
          </a:p>
        </p:txBody>
      </p:sp>
      <p:sp>
        <p:nvSpPr>
          <p:cNvPr id="25618" name="Text Box 31">
            <a:extLst>
              <a:ext uri="{FF2B5EF4-FFF2-40B4-BE49-F238E27FC236}">
                <a16:creationId xmlns:a16="http://schemas.microsoft.com/office/drawing/2014/main" id="{B79091FE-A46F-BE48-9034-DE5D11E87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256" y="4886325"/>
            <a:ext cx="6238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600" b="1">
                <a:solidFill>
                  <a:srgbClr val="FF6600"/>
                </a:solidFill>
                <a:latin typeface="Calibri" panose="020F0502020204030204" pitchFamily="34" charset="0"/>
                <a:hlinkClick r:id="rId7" action="ppaction://hlinksldjump"/>
              </a:rPr>
              <a:t>CAPABILITIES</a:t>
            </a:r>
            <a:endParaRPr lang="en-US" altLang="en-US" sz="600" b="1">
              <a:solidFill>
                <a:srgbClr val="FF6600"/>
              </a:solidFill>
              <a:latin typeface="Calibri" panose="020F0502020204030204" pitchFamily="34" charset="0"/>
            </a:endParaRPr>
          </a:p>
        </p:txBody>
      </p:sp>
      <p:sp>
        <p:nvSpPr>
          <p:cNvPr id="25619" name="Text Box 31">
            <a:extLst>
              <a:ext uri="{FF2B5EF4-FFF2-40B4-BE49-F238E27FC236}">
                <a16:creationId xmlns:a16="http://schemas.microsoft.com/office/drawing/2014/main" id="{D845A785-5EA8-6643-B08A-2B73C129F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529" y="4886325"/>
            <a:ext cx="6191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5850" algn="l"/>
                <a:tab pos="1885950" algn="l"/>
                <a:tab pos="2797175" algn="l"/>
                <a:tab pos="3652838" algn="l"/>
                <a:tab pos="4573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600" b="1">
                <a:solidFill>
                  <a:srgbClr val="FF6600"/>
                </a:solidFill>
                <a:latin typeface="Calibri" panose="020F0502020204030204" pitchFamily="34" charset="0"/>
              </a:rPr>
              <a:t>PROGRAMS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082B5DCE-42DB-1841-8F65-0FF33F9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Tutorial Overview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AD2F1BD8-6805-2B4B-BF31-89AD2E727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Mix of lectures and lab sessions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Questions encouraged at any time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Let us know if terminology is unclear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082B5DCE-42DB-1841-8F65-0FF33F9D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Tutorial Overview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AD2F1BD8-6805-2B4B-BF31-89AD2E727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Mix of lectures and lab sessions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Lab sessions will be held in breakout rooms</a:t>
            </a:r>
          </a:p>
          <a:p>
            <a:pPr lvl="1"/>
            <a:r>
              <a:rPr lang="en-US" altLang="en-US" dirty="0"/>
              <a:t>Work on assigned problem sets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Questions encouraged at any time – submit via Chat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588656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4D37FE96-E1C3-764B-BC0B-87F94383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Introductions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52839083-18D4-1647-A649-838E161A6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BRG Staff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Attendees</a:t>
            </a:r>
          </a:p>
          <a:p>
            <a:pPr lvl="1" eaLnBrk="1" hangingPunct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Where are you from?</a:t>
            </a:r>
          </a:p>
          <a:p>
            <a:pPr lvl="1" eaLnBrk="1" hangingPunct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What genome?</a:t>
            </a:r>
          </a:p>
          <a:p>
            <a:pPr lvl="1" eaLnBrk="1" hangingPunct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Have you used Pathway Tools before?</a:t>
            </a:r>
          </a:p>
          <a:p>
            <a:pPr lvl="1" eaLnBrk="1" hangingPunct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How do you hope to use Pathway Tools?</a:t>
            </a:r>
          </a:p>
          <a:p>
            <a:pPr lvl="1" eaLnBrk="1" hangingPunct="1"/>
            <a:r>
              <a:rPr lang="en-US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What do you hope to get out of the tutorial?</a:t>
            </a:r>
          </a:p>
        </p:txBody>
      </p:sp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 - &amp;quot;An Overview of SRI International&amp;#x0D;&amp;#x0A;We are a community of innovation&amp;quot;&quot;/&gt;&lt;property id=&quot;20307&quot; value=&quot;260&quot;/&gt;&lt;/object&gt;&lt;object type=&quot;3&quot; unique_id=&quot;10006&quot;&gt;&lt;property id=&quot;20148&quot; value=&quot;5&quot;/&gt;&lt;property id=&quot;20300&quot; value=&quot;Slide 3 - &amp;quot;A Period of Great Change…&amp;#x0D;&amp;#x0A;Tremendous opportunities for innovation&amp;quot;&quot;/&gt;&lt;property id=&quot;20307&quot; value=&quot;261&quot;/&gt;&lt;/object&gt;&lt;object type=&quot;3&quot; unique_id=&quot;10007&quot;&gt;&lt;property id=&quot;20148&quot; value=&quot;5&quot;/&gt;&lt;property id=&quot;20300&quot; value=&quot;Slide 4 - &amp;quot;… and the Challenges Are Increasing&amp;#x0D;&amp;#x0A;Keeping up with accelerating rates of change&amp;quot;&quot;/&gt;&lt;property id=&quot;20307&quot; value=&quot;262&quot;/&gt;&lt;/object&gt;&lt;object type=&quot;3&quot; unique_id=&quot;10008&quot;&gt;&lt;property id=&quot;20148&quot; value=&quot;5&quot;/&gt;&lt;property id=&quot;20300&quot; value=&quot;Slide 5 - &amp;quot;Essential Ingredients for Innovation &amp;#x0D;&amp;#x0A;SRI provides you with all three&amp;quot;&quot;/&gt;&lt;property id=&quot;20307&quot; value=&quot;263&quot;/&gt;&lt;/object&gt;&lt;object type=&quot;3&quot; unique_id=&quot;10009&quot;&gt;&lt;property id=&quot;20148&quot; value=&quot;5&quot;/&gt;&lt;property id=&quot;20300&quot; value=&quot;Slide 6 - &amp;quot;SRI International Profile&amp;#x0D;&amp;#x0A;&amp;quot;&quot;/&gt;&lt;property id=&quot;20307&quot; value=&quot;264&quot;/&gt;&lt;/object&gt;&lt;object type=&quot;3&quot; unique_id=&quot;10010&quot;&gt;&lt;property id=&quot;20148&quot; value=&quot;5&quot;/&gt;&lt;property id=&quot;20300&quot; value=&quot;Slide 7 - &amp;quot;Who We Are&amp;#x0D;&amp;#x0A;SRI is a world-leading independent R&amp;amp;D organization&amp;quot;&quot;/&gt;&lt;property id=&quot;20307&quot; value=&quot;265&quot;/&gt;&lt;/object&gt;&lt;object type=&quot;3&quot; unique_id=&quot;10011&quot;&gt;&lt;property id=&quot;20148&quot; value=&quot;5&quot;/&gt;&lt;property id=&quot;20300&quot; value=&quot;Slide 8 - &amp;quot;Our Mission &amp;#x0D;&amp;#x0A;Dedicated to client success and lasting value&amp;quot;&quot;/&gt;&lt;property id=&quot;20307&quot; value=&quot;266&quot;/&gt;&lt;/object&gt;&lt;object type=&quot;3&quot; unique_id=&quot;10012&quot;&gt;&lt;property id=&quot;20148&quot; value=&quot;5&quot;/&gt;&lt;property id=&quot;20300&quot; value=&quot;Slide 9 - &amp;quot;What We Do&amp;#x0D;&amp;#x0A;We create solutions that address your needs&amp;quot;&quot;/&gt;&lt;property id=&quot;20307&quot; value=&quot;267&quot;/&gt;&lt;/object&gt;&lt;object type=&quot;3&quot; unique_id=&quot;10013&quot;&gt;&lt;property id=&quot;20148&quot; value=&quot;5&quot;/&gt;&lt;property id=&quot;20300&quot; value=&quot;Slide 10 - &amp;quot;Our Focus Areas&amp;#x0D;&amp;#x0A;Multidisciplinary teams leverage core technology and research areas&amp;quot;&quot;/&gt;&lt;property id=&quot;20307&quot; value=&quot;268&quot;/&gt;&lt;/object&gt;&lt;object type=&quot;3&quot; unique_id=&quot;10014&quot;&gt;&lt;property id=&quot;20148&quot; value=&quot;5&quot;/&gt;&lt;property id=&quot;20300&quot; value=&quot;Slide 11 - &amp;quot;Clients throughout the World&amp;#x0D;&amp;#x0A;Providing value from Silicon Valley to our clients worldwide  &amp;quot;&quot;/&gt;&lt;property id=&quot;20307&quot; value=&quot;269&quot;/&gt;&lt;/object&gt;&lt;object type=&quot;3&quot; unique_id=&quot;10018&quot;&gt;&lt;property id=&quot;20148&quot; value=&quot;5&quot;/&gt;&lt;property id=&quot;20300&quot; value=&quot;Slide 15 - &amp;quot;SRI and Sarnoff Technology Spin-off Ventures&amp;#x0D;&amp;#x0A;Growth opportunities that bring innovations to market&amp;quot;&quot;/&gt;&lt;property id=&quot;20307&quot; value=&quot;273&quot;/&gt;&lt;/object&gt;&lt;object type=&quot;3&quot; unique_id=&quot;10019&quot;&gt;&lt;property id=&quot;20148&quot; value=&quot;5&quot;/&gt;&lt;property id=&quot;20300&quot; value=&quot;Slide 16 - &amp;quot;Senior Management Team&amp;#x0D;&amp;#x0A;Leaders of customer-centric teams&amp;quot;&quot;/&gt;&lt;property id=&quot;20307&quot; value=&quot;274&quot;/&gt;&lt;/object&gt;&lt;object type=&quot;3&quot; unique_id=&quot;10020&quot;&gt;&lt;property id=&quot;20148&quot; value=&quot;5&quot;/&gt;&lt;property id=&quot;20300&quot; value=&quot;Slide 17 - &amp;quot;Distinguished Innovations&amp;#x0D;&amp;#x0A;&amp;quot;&quot;/&gt;&lt;property id=&quot;20307&quot; value=&quot;275&quot;/&gt;&lt;/object&gt;&lt;object type=&quot;3&quot; unique_id=&quot;10021&quot;&gt;&lt;property id=&quot;20148&quot; value=&quot;5&quot;/&gt;&lt;property id=&quot;20300&quot; value=&quot;Slide 18 - &amp;quot;SRI Innovations Have Changed the World&amp;#x0D;&amp;#x0A;More than 60 years of contributions to government, industry, and society&amp;quot;&quot;/&gt;&lt;property id=&quot;20307&quot; value=&quot;276&quot;/&gt;&lt;/object&gt;&lt;object type=&quot;3&quot; unique_id=&quot;10022&quot;&gt;&lt;property id=&quot;20148&quot; value=&quot;5&quot;/&gt;&lt;property id=&quot;20300&quot; value=&quot;Slide 19 - &amp;quot;Computing&amp;#x0D;&amp;#x0A;SRI invented the foundations of personal computing&amp;quot;&quot;/&gt;&lt;property id=&quot;20307&quot; value=&quot;277&quot;/&gt;&lt;/object&gt;&lt;object type=&quot;3&quot; unique_id=&quot;10023&quot;&gt;&lt;property id=&quot;20148&quot; value=&quot;5&quot;/&gt;&lt;property id=&quot;20300&quot; value=&quot;Slide 20 - &amp;quot;Intelligent Robotics&amp;#x0D;&amp;#x0A;SRI has pioneered robotics for more than 40 years&amp;quot;&quot;/&gt;&lt;property id=&quot;20307&quot; value=&quot;278&quot;/&gt;&lt;/object&gt;&lt;object type=&quot;3&quot; unique_id=&quot;10024&quot;&gt;&lt;property id=&quot;20148&quot; value=&quot;5&quot;/&gt;&lt;property id=&quot;20300&quot; value=&quot;Slide 21 - &amp;quot;Internet and Networks&amp;#x0D;&amp;#x0A;SRI was there “before the beginning”&amp;quot;&quot;/&gt;&lt;property id=&quot;20307&quot; value=&quot;279&quot;/&gt;&lt;/object&gt;&lt;object type=&quot;3&quot; unique_id=&quot;10025&quot;&gt;&lt;property id=&quot;20148&quot; value=&quot;5&quot;/&gt;&lt;property id=&quot;20300&quot; value=&quot;Slide 22 - &amp;quot;Wireless Communications&amp;#x0D;&amp;#x0A;SRI made possible a new way to communicate&amp;quot;&quot;/&gt;&lt;property id=&quot;20307&quot; value=&quot;280&quot;/&gt;&lt;/object&gt;&lt;object type=&quot;3&quot; unique_id=&quot;10027&quot;&gt;&lt;property id=&quot;20148&quot; value=&quot;5&quot;/&gt;&lt;property id=&quot;20300&quot; value=&quot;Slide 23 - &amp;quot;National Defense&amp;#x0D;&amp;#x0A;SRI has helped our nation meet mission-critical needs for decades&amp;quot;&quot;/&gt;&lt;property id=&quot;20307&quot; value=&quot;282&quot;/&gt;&lt;/object&gt;&lt;object type=&quot;3&quot; unique_id=&quot;10028&quot;&gt;&lt;property id=&quot;20148&quot; value=&quot;5&quot;/&gt;&lt;property id=&quot;20300&quot; value=&quot;Slide 24 - &amp;quot;Penetrating Radars&amp;#x0D;&amp;#x0A;SRI technology pinpoints concealed items of interest &amp;quot;&quot;/&gt;&lt;property id=&quot;20307&quot; value=&quot;283&quot;/&gt;&lt;/object&gt;&lt;object type=&quot;3&quot; unique_id=&quot;10029&quot;&gt;&lt;property id=&quot;20148&quot; value=&quot;5&quot;/&gt;&lt;property id=&quot;20300&quot; value=&quot;Slide 25 - &amp;quot;Aerospace&amp;#x0D;&amp;#x0A;SRI innovations take flight&amp;quot;&quot;/&gt;&lt;property id=&quot;20307&quot; value=&quot;284&quot;/&gt;&lt;/object&gt;&lt;object type=&quot;3&quot; unique_id=&quot;10030&quot;&gt;&lt;property id=&quot;20148&quot; value=&quot;5&quot;/&gt;&lt;property id=&quot;20300&quot; value=&quot;Slide 26 - &amp;quot;Satellite Communications&amp;#x0D;&amp;#x0A;SRI designs, deploys, and operates complex systems &amp;quot;&quot;/&gt;&lt;property id=&quot;20307&quot; value=&quot;285&quot;/&gt;&lt;/object&gt;&lt;object type=&quot;3&quot; unique_id=&quot;10031&quot;&gt;&lt;property id=&quot;20148&quot; value=&quot;5&quot;/&gt;&lt;property id=&quot;20300&quot; value=&quot;Slide 27 - &amp;quot;Banking&amp;#x0D;&amp;#x0A;SRI revolutionized how money is moved and used&amp;quot;&quot;/&gt;&lt;property id=&quot;20307&quot; value=&quot;286&quot;/&gt;&lt;/object&gt;&lt;object type=&quot;3&quot; unique_id=&quot;10032&quot;&gt;&lt;property id=&quot;20148&quot; value=&quot;5&quot;/&gt;&lt;property id=&quot;20300&quot; value=&quot;Slide 28 - &amp;quot;Automation&amp;#x0D;&amp;#x0A;SRI technologies speed delivery of vital information&amp;quot;&quot;/&gt;&lt;property id=&quot;20307&quot; value=&quot;287&quot;/&gt;&lt;/object&gt;&lt;object type=&quot;3&quot; unique_id=&quot;10033&quot;&gt;&lt;property id=&quot;20148&quot; value=&quot;5&quot;/&gt;&lt;property id=&quot;20300&quot; value=&quot;Slide 29 - &amp;quot;Natural Language Speech Recognition&amp;#x0D;&amp;#x0A;SRI innovations give voice to customer transactions &amp;quot;&quot;/&gt;&lt;property id=&quot;20307&quot; value=&quot;288&quot;/&gt;&lt;/object&gt;&lt;object type=&quot;3&quot; unique_id=&quot;10034&quot;&gt;&lt;property id=&quot;20148&quot; value=&quot;5&quot;/&gt;&lt;property id=&quot;20300&quot; value=&quot;Slide 30 - &amp;quot;Energy and Environment&amp;#x0D;&amp;#x0A;SRI is developing and licensing technologies for a sustainable future&amp;quot;&quot;/&gt;&lt;property id=&quot;20307&quot; value=&quot;289&quot;/&gt;&lt;/object&gt;&lt;object type=&quot;3&quot; unique_id=&quot;10035&quot;&gt;&lt;property id=&quot;20148&quot; value=&quot;5&quot;/&gt;&lt;property id=&quot;20300&quot; value=&quot;Slide 31 - &amp;quot;Artificial Muscle&amp;#x0D;&amp;#x0A;“Shape-shifting plastics” offer advanced automation, power generation&amp;quot;&quot;/&gt;&lt;property id=&quot;20307&quot; value=&quot;290&quot;/&gt;&lt;/object&gt;&lt;object type=&quot;3&quot; unique_id=&quot;10036&quot;&gt;&lt;property id=&quot;20148&quot; value=&quot;5&quot;/&gt;&lt;property id=&quot;20300&quot; value=&quot;Slide 32 - &amp;quot;Drug Discovery&amp;#x0D;&amp;#x0A;SRI helps save lives through new drugs for cancer and infectious disease&amp;quot;&quot;/&gt;&lt;property id=&quot;20307&quot; value=&quot;291&quot;/&gt;&lt;/object&gt;&lt;object type=&quot;3&quot; unique_id=&quot;10037&quot;&gt;&lt;property id=&quot;20148&quot; value=&quot;5&quot;/&gt;&lt;property id=&quot;20300&quot; value=&quot;Slide 33 - &amp;quot;Medical Systems&amp;#x0D;&amp;#x0A;SRI innovations help patients recover faster, with fewer complications&amp;quot;&quot;/&gt;&lt;property id=&quot;20307&quot; value=&quot;292&quot;/&gt;&lt;/object&gt;&lt;object type=&quot;3&quot; unique_id=&quot;10038&quot;&gt;&lt;property id=&quot;20148&quot; value=&quot;5&quot;/&gt;&lt;property id=&quot;20300&quot; value=&quot;Slide 34 - &amp;quot;Education&amp;#x0D;&amp;#x0A;SRI helps improve how teachers teach and students learn&amp;quot;&quot;/&gt;&lt;property id=&quot;20307&quot; value=&quot;293&quot;/&gt;&lt;/object&gt;&lt;object type=&quot;3&quot; unique_id=&quot;10039&quot;&gt;&lt;property id=&quot;20148&quot; value=&quot;5&quot;/&gt;&lt;property id=&quot;20300&quot; value=&quot;Slide 35 - &amp;quot;Economic Development&amp;#x0D;&amp;#x0A;SRI helps enhance competitiveness around the globe&amp;quot;&quot;/&gt;&lt;property id=&quot;20307&quot; value=&quot;294&quot;/&gt;&lt;/object&gt;&lt;object type=&quot;3&quot; unique_id=&quot;10040&quot;&gt;&lt;property id=&quot;20148&quot; value=&quot;5&quot;/&gt;&lt;property id=&quot;20300&quot; value=&quot;Slide 36 - &amp;quot;Tourism&amp;#x0D;&amp;#x0A;SRI puts new destinations on the map&amp;quot;&quot;/&gt;&lt;property id=&quot;20307&quot; value=&quot;295&quot;/&gt;&lt;/object&gt;&lt;object type=&quot;3&quot; unique_id=&quot;10041&quot;&gt;&lt;property id=&quot;20148&quot; value=&quot;5&quot;/&gt;&lt;property id=&quot;20300&quot; value=&quot;Slide 37 - &amp;quot;Entertainment &amp;#x0D;&amp;#x0A;SRI and Sarnoff have changed how we see movies and television&amp;quot;&quot;/&gt;&lt;property id=&quot;20307&quot; value=&quot;296&quot;/&gt;&lt;/object&gt;&lt;object type=&quot;3&quot; unique_id=&quot;10042&quot;&gt;&lt;property id=&quot;20148&quot; value=&quot;5&quot;/&gt;&lt;property id=&quot;20300&quot; value=&quot;Slide 38 - &amp;quot;Capabilities Matched to Market Needs&amp;quot;&quot;/&gt;&lt;property id=&quot;20307&quot; value=&quot;297&quot;/&gt;&lt;/object&gt;&lt;object type=&quot;3&quot; unique_id=&quot;10043&quot;&gt;&lt;property id=&quot;20148&quot; value=&quot;5&quot;/&gt;&lt;property id=&quot;20300&quot; value=&quot;Slide 39 - &amp;quot;Deep Technical Capabilities &amp;#x0D;&amp;#x0A;SRI applies interdisciplinary skills to provide solutions to your needs&amp;quot;&quot;/&gt;&lt;property id=&quot;20307&quot; value=&quot;298&quot;/&gt;&lt;/object&gt;&lt;object type=&quot;3&quot; unique_id=&quot;10044&quot;&gt;&lt;property id=&quot;20148&quot; value=&quot;5&quot;/&gt;&lt;property id=&quot;20300&quot; value=&quot;Slide 40 - &amp;quot;Information and Computing &amp;#x0D;&amp;#x0A;Pioneering next-generation, disruptive technologies&amp;quot;&quot;/&gt;&lt;property id=&quot;20307&quot; value=&quot;299&quot;/&gt;&lt;/object&gt;&lt;object type=&quot;3&quot; unique_id=&quot;10045&quot;&gt;&lt;property id=&quot;20148&quot; value=&quot;5&quot;/&gt;&lt;property id=&quot;20300&quot; value=&quot;Slide 41 - &amp;quot;Networks and Communication&amp;#x0D;&amp;#x0A;Operationally effective systems for government and commercial clients&amp;quot;&quot;/&gt;&lt;property id=&quot;20307&quot; value=&quot;300&quot;/&gt;&lt;/object&gt;&lt;object type=&quot;3&quot; unique_id=&quot;10046&quot;&gt;&lt;property id=&quot;20148&quot; value=&quot;5&quot;/&gt;&lt;property id=&quot;20300&quot; value=&quot;Slide 42 - &amp;quot;Automation and Robotics&amp;#x0D;&amp;#x0A;From the world’s first reasoning robot to the latest advances&amp;quot;&quot;/&gt;&lt;property id=&quot;20307&quot; value=&quot;301&quot;/&gt;&lt;/object&gt;&lt;object type=&quot;3&quot; unique_id=&quot;10047&quot;&gt;&lt;property id=&quot;20148&quot; value=&quot;5&quot;/&gt;&lt;property id=&quot;20300&quot; value=&quot;Slide 43 - &amp;quot;Intelligence Systems &amp;#x0D;&amp;#x0A;From field support to end-to-end, secure information management systems&amp;quot;&quot;/&gt;&lt;property id=&quot;20307&quot; value=&quot;302&quot;/&gt;&lt;/object&gt;&lt;object type=&quot;3&quot; unique_id=&quot;10048&quot;&gt;&lt;property id=&quot;20148&quot; value=&quot;5&quot;/&gt;&lt;property id=&quot;20300&quot; value=&quot;Slide 44 - &amp;quot;Data Collection and Measurement&amp;#x0D;&amp;#x0A;State-of-the-art sensing and information processing&amp;quot;&quot;/&gt;&lt;property id=&quot;20307&quot; value=&quot;303&quot;/&gt;&lt;/object&gt;&lt;object type=&quot;3&quot; unique_id=&quot;10049&quot;&gt;&lt;property id=&quot;20148&quot; value=&quot;5&quot;/&gt;&lt;property id=&quot;20300&quot; value=&quot;Slide 45 - &amp;quot;Homeland Security &amp;#x0D;&amp;#x0A;SRI contributes to our nation’s preparedness&amp;quot;&quot;/&gt;&lt;property id=&quot;20307&quot; value=&quot;304&quot;/&gt;&lt;/object&gt;&lt;object type=&quot;3&quot; unique_id=&quot;10050&quot;&gt;&lt;property id=&quot;20148&quot; value=&quot;5&quot;/&gt;&lt;property id=&quot;20300&quot; value=&quot;Slide 46 - &amp;quot;Automotive&amp;#x0D;&amp;#x0A;Improving safety, comfort, cost, and environmental impact&amp;quot;&quot;/&gt;&lt;property id=&quot;20307&quot; value=&quot;305&quot;/&gt;&lt;/object&gt;&lt;object type=&quot;3&quot; unique_id=&quot;10051&quot;&gt;&lt;property id=&quot;20148&quot; value=&quot;5&quot;/&gt;&lt;property id=&quot;20300&quot; value=&quot;Slide 47 - &amp;quot;Energy and Environment&amp;#x0D;&amp;#x0A;From basic research to pilot tests and commercialization&amp;quot;&quot;/&gt;&lt;property id=&quot;20307&quot; value=&quot;306&quot;/&gt;&lt;/object&gt;&lt;object type=&quot;3&quot; unique_id=&quot;10052&quot;&gt;&lt;property id=&quot;20148&quot; value=&quot;5&quot;/&gt;&lt;property id=&quot;20300&quot; value=&quot;Slide 48 - &amp;quot;Marine Science and Technology&amp;#x0D;&amp;#x0A;Taking SRI’s capabilities to the water&amp;quot;&quot;/&gt;&lt;property id=&quot;20307&quot; value=&quot;307&quot;/&gt;&lt;/object&gt;&lt;object type=&quot;3&quot; unique_id=&quot;10053&quot;&gt;&lt;property id=&quot;20148&quot; value=&quot;5&quot;/&gt;&lt;property id=&quot;20300&quot; value=&quot;Slide 49 - &amp;quot;Advanced Materials and Structures&amp;#x0D;&amp;#x0A;From basic research to pilot tests and commercialization&amp;quot;&quot;/&gt;&lt;property id=&quot;20307&quot; value=&quot;308&quot;/&gt;&lt;/object&gt;&lt;object type=&quot;3&quot; unique_id=&quot;10054&quot;&gt;&lt;property id=&quot;20148&quot; value=&quot;5&quot;/&gt;&lt;property id=&quot;20300&quot; value=&quot;Slide 50 - &amp;quot;Medical and Surgical Devices&amp;#x0D;&amp;#x0A;Advancing new ideas from initial design to working prototype&amp;quot;&quot;/&gt;&lt;property id=&quot;20307&quot; value=&quot;309&quot;/&gt;&lt;/object&gt;&lt;object type=&quot;3&quot; unique_id=&quot;10055&quot;&gt;&lt;property id=&quot;20148&quot; value=&quot;5&quot;/&gt;&lt;property id=&quot;20300&quot; value=&quot;Slide 51 - &amp;quot;Computational Biology&amp;#x0D;&amp;#x0A;Opportunities for drug discovery, agriculture, and biotech&amp;quot;&quot;/&gt;&lt;property id=&quot;20307&quot; value=&quot;310&quot;/&gt;&lt;/object&gt;&lt;object type=&quot;3&quot; unique_id=&quot;10056&quot;&gt;&lt;property id=&quot;20148&quot; value=&quot;5&quot;/&gt;&lt;property id=&quot;20300&quot; value=&quot;Slide 52 - &amp;quot;Biosciences &amp;#x0D;&amp;#x0A;Complete drug discovery and preclinical development services&amp;quot;&quot;/&gt;&lt;property id=&quot;20307&quot; value=&quot;311&quot;/&gt;&lt;/object&gt;&lt;object type=&quot;3&quot; unique_id=&quot;10057&quot;&gt;&lt;property id=&quot;20148&quot; value=&quot;5&quot;/&gt;&lt;property id=&quot;20300&quot; value=&quot;Slide 53 - &amp;quot;Product Development&amp;#x0D;&amp;#x0A;From technology concepts to working product prototypes&amp;quot;&quot;/&gt;&lt;property id=&quot;20307&quot; value=&quot;312&quot;/&gt;&lt;/object&gt;&lt;object type=&quot;3&quot; unique_id=&quot;10058&quot;&gt;&lt;property id=&quot;20148&quot; value=&quot;5&quot;/&gt;&lt;property id=&quot;20300&quot; value=&quot;Slide 54 - &amp;quot;Public Policy&amp;#x0D;&amp;#x0A;Addressing challenges caused by technological, social, and economic change&amp;quot;&quot;/&gt;&lt;property id=&quot;20307&quot; value=&quot;313&quot;/&gt;&lt;/object&gt;&lt;object type=&quot;3&quot; unique_id=&quot;10059&quot;&gt;&lt;property id=&quot;20148&quot; value=&quot;5&quot;/&gt;&lt;property id=&quot;20300&quot; value=&quot;Slide 55 - &amp;quot;Sarnoff Corporation, an SRI Subsidiary &amp;#x0D;&amp;#x0A;Complementary capabilities to meet client needs&amp;quot;&quot;/&gt;&lt;property id=&quot;20307&quot; value=&quot;314&quot;/&gt;&lt;/object&gt;&lt;object type=&quot;3&quot; unique_id=&quot;10060&quot;&gt;&lt;property id=&quot;20148&quot; value=&quot;5&quot;/&gt;&lt;property id=&quot;20300&quot; value=&quot;Slide 56 - &amp;quot;SRI’s Value Creation Process™&amp;quot;&quot;/&gt;&lt;property id=&quot;20307&quot; value=&quot;315&quot;/&gt;&lt;/object&gt;&lt;object type=&quot;3&quot; unique_id=&quot;10061&quot;&gt;&lt;property id=&quot;20148&quot; value=&quot;5&quot;/&gt;&lt;property id=&quot;20300&quot; value=&quot;Slide 57 - &amp;quot;The Innovation Life Cycle&amp;#x0D;&amp;#x0A;Creation and delivery of new products and services in the marketplace&amp;quot;&quot;/&gt;&lt;property id=&quot;20307&quot; value=&quot;316&quot;/&gt;&lt;/object&gt;&lt;object type=&quot;3&quot; unique_id=&quot;10062&quot;&gt;&lt;property id=&quot;20148&quot; value=&quot;5&quot;/&gt;&lt;property id=&quot;20300&quot; value=&quot;Slide 58 - &amp;quot;SRI’s Process for Creating Customer Value&amp;#x0D;&amp;#x0A;Rigorously applying SRI’s Five Disciplines of Innovation™&amp;quot;&quot;/&gt;&lt;property id=&quot;20307&quot; value=&quot;317&quot;/&gt;&lt;/object&gt;&lt;object type=&quot;3&quot; unique_id=&quot;10063&quot;&gt;&lt;property id=&quot;20148&quot; value=&quot;5&quot;/&gt;&lt;property id=&quot;20300&quot; value=&quot;Slide 59 - &amp;quot;SRI’s “NABC” Approach&amp;#x0D;&amp;#x0A;Used to develop a quantitative value proposition—the first step in value creation&amp;quot;&quot;/&gt;&lt;property id=&quot;20307&quot; value=&quot;318&quot;/&gt;&lt;/object&gt;&lt;object type=&quot;3&quot; unique_id=&quot;10064&quot;&gt;&lt;property id=&quot;20148&quot; value=&quot;5&quot;/&gt;&lt;property id=&quot;20300&quot; value=&quot;Slide 60 - &amp;quot;SRI’s Model &amp;#x0D;&amp;#x0A;We have a vested interest in your success&amp;quot;&quot;/&gt;&lt;property id=&quot;20307&quot; value=&quot;319&quot;/&gt;&lt;/object&gt;&lt;object type=&quot;3&quot; unique_id=&quot;10065&quot;&gt;&lt;property id=&quot;20148&quot; value=&quot;5&quot;/&gt;&lt;property id=&quot;20300&quot; value=&quot;Slide 61 - &amp;quot;SRI’s Process for Creating New Ventures&amp;#x0D;&amp;#x0A;Disciplined and milestone-based&amp;quot;&quot;/&gt;&lt;property id=&quot;20307&quot; value=&quot;320&quot;/&gt;&lt;/object&gt;&lt;object type=&quot;3&quot; unique_id=&quot;10066&quot;&gt;&lt;property id=&quot;20148&quot; value=&quot;5&quot;/&gt;&lt;property id=&quot;20300&quot; value=&quot;Slide 62 - &amp;quot;Innovation Partnership Programs&amp;quot;&quot;/&gt;&lt;property id=&quot;20307&quot; value=&quot;321&quot;/&gt;&lt;/object&gt;&lt;object type=&quot;3&quot; unique_id=&quot;10067&quot;&gt;&lt;property id=&quot;20148&quot; value=&quot;5&quot;/&gt;&lt;property id=&quot;20300&quot; value=&quot;Slide 63 - &amp;quot;SRI Innovation Partnership Programs&amp;#x0D;&amp;#x0A;Helping organizations turn ideas into high-value products and services&amp;quot;&quot;/&gt;&lt;property id=&quot;20307&quot; value=&quot;322&quot;/&gt;&lt;/object&gt;&lt;object type=&quot;3&quot; unique_id=&quot;10068&quot;&gt;&lt;property id=&quot;20148&quot; value=&quot;5&quot;/&gt;&lt;property id=&quot;20300&quot; value=&quot;Slide 64 - &amp;quot;SRI Five Disciplines of Innovation™ Program&amp;#x0D;&amp;#x0A;For an organizational culture that consistently provides compelling va&quot;/&gt;&lt;property id=&quot;20307&quot; value=&quot;323&quot;/&gt;&lt;/object&gt;&lt;object type=&quot;3&quot; unique_id=&quot;10069&quot;&gt;&lt;property id=&quot;20148&quot; value=&quot;5&quot;/&gt;&lt;property id=&quot;20300&quot; value=&quot;Slide 65 - &amp;quot;Technology for Innovative Products Workshop &amp;#x0D;&amp;#x0A;New products and services for growth&amp;quot;&quot;/&gt;&lt;property id=&quot;20307&quot; value=&quot;324&quot;/&gt;&lt;/object&gt;&lt;object type=&quot;3&quot; unique_id=&quot;10070&quot;&gt;&lt;property id=&quot;20148&quot; value=&quot;5&quot;/&gt;&lt;property id=&quot;20300&quot; value=&quot;Slide 66 - &amp;quot;Ways We Can Work Together&amp;#x0D;&amp;#x0A;Flexible working arrangements to meet your needs&amp;quot;&quot;/&gt;&lt;property id=&quot;20307&quot; value=&quot;325&quot;/&gt;&lt;/object&gt;&lt;object type=&quot;3&quot; unique_id=&quot;10072&quot;&gt;&lt;property id=&quot;20148&quot; value=&quot;5&quot;/&gt;&lt;property id=&quot;20300&quot; value=&quot;Slide 67&quot;/&gt;&lt;property id=&quot;20307&quot; value=&quot;258&quot;/&gt;&lt;/object&gt;&lt;object type=&quot;3&quot; unique_id=&quot;98176&quot;&gt;&lt;property id=&quot;20148&quot; value=&quot;5&quot;/&gt;&lt;property id=&quot;20300&quot; value=&quot;Slide 12 - &amp;quot;Representative Clients and Partners&amp;#x0D;&amp;#x0A;SRI delivers innovation to governments&amp;quot;&quot;/&gt;&lt;property id=&quot;20307&quot; value=&quot;326&quot;/&gt;&lt;/object&gt;&lt;object type=&quot;3&quot; unique_id=&quot;98177&quot;&gt;&lt;property id=&quot;20148&quot; value=&quot;5&quot;/&gt;&lt;property id=&quot;20300&quot; value=&quot;Slide 13 - &amp;quot;Representative Clients and Partners&amp;#x0D;&amp;#x0A;SRI delivers innovation to established and start-up businesses&amp;quot;&quot;/&gt;&lt;property id=&quot;20307&quot; value=&quot;327&quot;/&gt;&lt;/object&gt;&lt;object type=&quot;3&quot; unique_id=&quot;98178&quot;&gt;&lt;property id=&quot;20148&quot; value=&quot;5&quot;/&gt;&lt;property id=&quot;20300&quot; value=&quot;Slide 14 - &amp;quot;Representative Clients and Partners&amp;#x0D;&amp;#x0A;SRI delivers innovation to foundations and industry&amp;quot;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5">
      <a:dk1>
        <a:srgbClr val="4E4E4E"/>
      </a:dk1>
      <a:lt1>
        <a:srgbClr val="FFFFFF"/>
      </a:lt1>
      <a:dk2>
        <a:srgbClr val="4E4E4E"/>
      </a:dk2>
      <a:lt2>
        <a:srgbClr val="FFFFFF"/>
      </a:lt2>
      <a:accent1>
        <a:srgbClr val="0070C0"/>
      </a:accent1>
      <a:accent2>
        <a:srgbClr val="8C92BB"/>
      </a:accent2>
      <a:accent3>
        <a:srgbClr val="CF7646"/>
      </a:accent3>
      <a:accent4>
        <a:srgbClr val="E8A333"/>
      </a:accent4>
      <a:accent5>
        <a:srgbClr val="7030A0"/>
      </a:accent5>
      <a:accent6>
        <a:srgbClr val="2D2D8A"/>
      </a:accent6>
      <a:hlink>
        <a:srgbClr val="00408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95800</TotalTime>
  <Words>2079</Words>
  <Application>Microsoft Macintosh PowerPoint</Application>
  <PresentationFormat>On-screen Show (16:9)</PresentationFormat>
  <Paragraphs>443</Paragraphs>
  <Slides>29</Slides>
  <Notes>26</Notes>
  <HiddenSlides>11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Calibri</vt:lpstr>
      <vt:lpstr>Helvetica</vt:lpstr>
      <vt:lpstr>Stone Serif</vt:lpstr>
      <vt:lpstr>Times New Roman</vt:lpstr>
      <vt:lpstr>Wingdings</vt:lpstr>
      <vt:lpstr>Office Theme</vt:lpstr>
      <vt:lpstr>PowerPoint Presentation</vt:lpstr>
      <vt:lpstr>PowerPoint Presentation</vt:lpstr>
      <vt:lpstr>SRI International</vt:lpstr>
      <vt:lpstr>Technology Spin-off Ventures Growth opportunities that bring SRI innovations to market</vt:lpstr>
      <vt:lpstr>Banking SRI revolutionized how money is moved and used</vt:lpstr>
      <vt:lpstr>Internet and Networks SRI was there “before the beginning”</vt:lpstr>
      <vt:lpstr>Tutorial Overview</vt:lpstr>
      <vt:lpstr>Tutorial Overview</vt:lpstr>
      <vt:lpstr>Introductions</vt:lpstr>
      <vt:lpstr>Introductory Tutorial Goals</vt:lpstr>
      <vt:lpstr>Introductory Tutorial Goals</vt:lpstr>
      <vt:lpstr>Metabolic Modeling Tutorial Goals</vt:lpstr>
      <vt:lpstr>Administrative Details</vt:lpstr>
      <vt:lpstr>Terminology</vt:lpstr>
      <vt:lpstr>MetaCyc Family of Pathway/Genome Databases</vt:lpstr>
      <vt:lpstr>BioCyc Web Portal and Database Collection</vt:lpstr>
      <vt:lpstr>Highly Curated Pathway/Genome Databases</vt:lpstr>
      <vt:lpstr>Creation of BioCyc Databases (PGDBs)</vt:lpstr>
      <vt:lpstr>Pathway Tools Enables Multi-Use Metabolic Databases</vt:lpstr>
      <vt:lpstr>PowerPoint Presentation</vt:lpstr>
      <vt:lpstr>Pathway Tools Capabilities</vt:lpstr>
      <vt:lpstr>MetaCyc: Metabolic Encyclopedia</vt:lpstr>
      <vt:lpstr>MetaCyc: Curated Metabolic Database</vt:lpstr>
      <vt:lpstr>Information Sources</vt:lpstr>
      <vt:lpstr>Information Sources -- Publications</vt:lpstr>
      <vt:lpstr>Reporting Pathway Tools Problems</vt:lpstr>
      <vt:lpstr>Surveys / Feedback</vt:lpstr>
      <vt:lpstr>PGDB(s) That You Build</vt:lpstr>
      <vt:lpstr>Summary</vt:lpstr>
    </vt:vector>
  </TitlesOfParts>
  <Company>SRI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 International</dc:creator>
  <cp:lastModifiedBy>Peter Karp</cp:lastModifiedBy>
  <cp:revision>1399</cp:revision>
  <cp:lastPrinted>2010-12-10T21:21:47Z</cp:lastPrinted>
  <dcterms:created xsi:type="dcterms:W3CDTF">2010-12-20T17:54:08Z</dcterms:created>
  <dcterms:modified xsi:type="dcterms:W3CDTF">2021-11-03T15:44:03Z</dcterms:modified>
</cp:coreProperties>
</file>