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9" r:id="rId2"/>
    <p:sldId id="623" r:id="rId3"/>
    <p:sldId id="622" r:id="rId4"/>
    <p:sldId id="596" r:id="rId5"/>
    <p:sldId id="597" r:id="rId6"/>
    <p:sldId id="607" r:id="rId7"/>
    <p:sldId id="611" r:id="rId8"/>
    <p:sldId id="617" r:id="rId9"/>
    <p:sldId id="612" r:id="rId10"/>
    <p:sldId id="598" r:id="rId11"/>
    <p:sldId id="613" r:id="rId12"/>
    <p:sldId id="601" r:id="rId13"/>
    <p:sldId id="603" r:id="rId14"/>
    <p:sldId id="621" r:id="rId15"/>
    <p:sldId id="615" r:id="rId16"/>
    <p:sldId id="605" r:id="rId17"/>
    <p:sldId id="415" r:id="rId18"/>
  </p:sldIdLst>
  <p:sldSz cx="9144000" cy="6858000" type="screen4x3"/>
  <p:notesSz cx="7315200" cy="9601200"/>
  <p:custDataLst>
    <p:tags r:id="rId21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>
          <p15:clr>
            <a:srgbClr val="A4A3A4"/>
          </p15:clr>
        </p15:guide>
        <p15:guide id="2" pos="2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26428" initials="LP" lastIdx="17" clrIdx="0"/>
  <p:cmAuthor id="1" name="Peter Karp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AD8FF"/>
    <a:srgbClr val="FF86F9"/>
    <a:srgbClr val="91A09D"/>
    <a:srgbClr val="76908C"/>
    <a:srgbClr val="000000"/>
    <a:srgbClr val="4E4E4E"/>
    <a:srgbClr val="0A4191"/>
    <a:srgbClr val="184A91"/>
    <a:srgbClr val="1B509D"/>
    <a:srgbClr val="3253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11" autoAdjust="0"/>
    <p:restoredTop sz="80273" autoAdjust="0"/>
  </p:normalViewPr>
  <p:slideViewPr>
    <p:cSldViewPr snapToGrid="0" showGuides="1">
      <p:cViewPr varScale="1">
        <p:scale>
          <a:sx n="100" d="100"/>
          <a:sy n="100" d="100"/>
        </p:scale>
        <p:origin x="2360" y="160"/>
      </p:cViewPr>
      <p:guideLst>
        <p:guide orient="horz" pos="1207"/>
        <p:guide pos="277"/>
      </p:guideLst>
    </p:cSldViewPr>
  </p:slideViewPr>
  <p:outlineViewPr>
    <p:cViewPr>
      <p:scale>
        <a:sx n="33" d="100"/>
        <a:sy n="33" d="100"/>
      </p:scale>
      <p:origin x="0" y="162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548"/>
    </p:cViewPr>
  </p:sorterViewPr>
  <p:notesViewPr>
    <p:cSldViewPr snapToGrid="0" snapToObjects="1">
      <p:cViewPr varScale="1">
        <p:scale>
          <a:sx n="85" d="100"/>
          <a:sy n="85" d="100"/>
        </p:scale>
        <p:origin x="3808" y="17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1D716-24D4-5E4E-A8C1-F953489EDBB1}" type="datetimeFigureOut">
              <a:rPr lang="en-US" smtClean="0"/>
              <a:pPr/>
              <a:t>2/11/18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5B831-52CE-EF42-8EE7-75F6221E4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91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-65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-65" charset="0"/>
              </a:defRPr>
            </a:lvl1pPr>
          </a:lstStyle>
          <a:p>
            <a:fld id="{EDD8B026-26FF-7545-AB19-912D0D0B60BD}" type="datetimeFigureOut">
              <a:rPr lang="en-US"/>
              <a:pPr/>
              <a:t>2/11/18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-65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-65" charset="0"/>
              </a:defRPr>
            </a:lvl1pPr>
          </a:lstStyle>
          <a:p>
            <a:fld id="{0FE6934C-9CFB-7B48-A6D0-7C600C119A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17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6934C-9CFB-7B48-A6D0-7C600C119AB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85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ABEBCF-66BD-654C-8788-45AC0F103EFF}" type="slidenum">
              <a:rPr lang="en-US"/>
              <a:pPr/>
              <a:t>2</a:t>
            </a:fld>
            <a:endParaRPr lang="en-US"/>
          </a:p>
        </p:txBody>
      </p:sp>
      <p:sp>
        <p:nvSpPr>
          <p:cNvPr id="173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614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6934C-9CFB-7B48-A6D0-7C600C119AB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70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F76A3E-398C-F242-B172-2FA295DF7198}" type="slidenum">
              <a:rPr lang="en-US"/>
              <a:pPr/>
              <a:t>13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07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Dan says:</a:t>
            </a:r>
          </a:p>
          <a:p>
            <a:endParaRPr lang="en-US" dirty="0"/>
          </a:p>
          <a:p>
            <a:r>
              <a:rPr lang="en-US" dirty="0"/>
              <a:t>E </a:t>
            </a:r>
            <a:r>
              <a:rPr lang="en-US" dirty="0" err="1"/>
              <a:t>rectale</a:t>
            </a:r>
            <a:r>
              <a:rPr lang="en-US" dirty="0"/>
              <a:t> produces the butyrate where acetate is present.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E coli has been producing acetate since t=0 but B theta has only been producing acetate since t=10 (he thinks there hasn't been enough acetate produced for </a:t>
            </a:r>
            <a:r>
              <a:rPr lang="en-US" dirty="0" err="1"/>
              <a:t>Erec</a:t>
            </a:r>
            <a:r>
              <a:rPr lang="en-US" dirty="0"/>
              <a:t> to produce butyrate)</a:t>
            </a:r>
          </a:p>
          <a:p>
            <a:br>
              <a:rPr lang="en-US" dirty="0"/>
            </a:br>
            <a:r>
              <a:rPr lang="en-US" dirty="0"/>
              <a:t>Consequently E </a:t>
            </a:r>
            <a:r>
              <a:rPr lang="en-US" dirty="0" err="1"/>
              <a:t>rectale</a:t>
            </a:r>
            <a:r>
              <a:rPr lang="en-US" dirty="0"/>
              <a:t> produces more butyrate over by the E coli corner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It would probably be better to redo the illustration with a larger grid to more clearly show the different additions of acetate-production bacteria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6934C-9CFB-7B48-A6D0-7C600C119AB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84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3146A2-241F-D146-BA85-2C946FC58B1F}" type="slidenum">
              <a:rPr lang="en-US"/>
              <a:pPr/>
              <a:t>17</a:t>
            </a:fld>
            <a:endParaRPr lang="en-US"/>
          </a:p>
        </p:txBody>
      </p:sp>
      <p:sp>
        <p:nvSpPr>
          <p:cNvPr id="147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screen">
            <a:lum bright="10000" contrast="20000"/>
          </a:blip>
          <a:srcRect/>
          <a:stretch>
            <a:fillRect/>
          </a:stretch>
        </p:blipFill>
        <p:spPr>
          <a:xfrm>
            <a:off x="-7950" y="390782"/>
            <a:ext cx="4397070" cy="1514162"/>
          </a:xfrm>
          <a:prstGeom prst="rect">
            <a:avLst/>
          </a:prstGeom>
        </p:spPr>
      </p:pic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382588" y="2436556"/>
            <a:ext cx="82296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 userDrawn="1"/>
        </p:nvSpPr>
        <p:spPr>
          <a:xfrm>
            <a:off x="4513263" y="1"/>
            <a:ext cx="1405466" cy="412749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Rectangle 38"/>
          <p:cNvSpPr/>
          <p:nvPr userDrawn="1"/>
        </p:nvSpPr>
        <p:spPr>
          <a:xfrm>
            <a:off x="6034088" y="1"/>
            <a:ext cx="3109911" cy="412749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4387850" cy="409575"/>
          </a:xfrm>
          <a:prstGeom prst="rect">
            <a:avLst/>
          </a:prstGeom>
          <a:solidFill>
            <a:srgbClr val="7171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sri international_wht.ai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211666" y="-110501"/>
            <a:ext cx="2482102" cy="67005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497917" y="414865"/>
            <a:ext cx="3513666" cy="154562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lum bright="10000" contrast="20000"/>
            <a:alphaModFix/>
          </a:blip>
          <a:srcRect l="534"/>
          <a:stretch>
            <a:fillRect/>
          </a:stretch>
        </p:blipFill>
        <p:spPr>
          <a:xfrm>
            <a:off x="0" y="0"/>
            <a:ext cx="4392246" cy="1501262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85608" y="2872709"/>
            <a:ext cx="7772400" cy="717435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3200" b="0" cap="none">
                <a:solidFill>
                  <a:srgbClr val="1E56A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44577C"/>
              </a:buClr>
              <a:defRPr>
                <a:solidFill>
                  <a:srgbClr val="000000"/>
                </a:solidFill>
              </a:defRPr>
            </a:lvl1pPr>
            <a:lvl2pPr>
              <a:buClr>
                <a:srgbClr val="44577C"/>
              </a:buClr>
              <a:defRPr>
                <a:solidFill>
                  <a:srgbClr val="000000"/>
                </a:solidFill>
              </a:defRPr>
            </a:lvl2pPr>
            <a:lvl3pPr>
              <a:buClr>
                <a:srgbClr val="44577C"/>
              </a:buClr>
              <a:defRPr>
                <a:solidFill>
                  <a:srgbClr val="000000"/>
                </a:solidFill>
              </a:defRPr>
            </a:lvl3pPr>
            <a:lvl4pPr>
              <a:buClr>
                <a:srgbClr val="44577C"/>
              </a:buClr>
              <a:defRPr>
                <a:solidFill>
                  <a:srgbClr val="000000"/>
                </a:solidFill>
              </a:defRPr>
            </a:lvl4pPr>
            <a:lvl5pPr>
              <a:buClr>
                <a:srgbClr val="44577C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86FE33-7CC4-FA4C-BF26-2AD52AA43E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4379310" cy="407988"/>
          </a:xfrm>
          <a:prstGeom prst="rect">
            <a:avLst/>
          </a:prstGeom>
          <a:solidFill>
            <a:srgbClr val="0A41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44577C"/>
              </a:buClr>
              <a:defRPr>
                <a:solidFill>
                  <a:srgbClr val="000000"/>
                </a:solidFill>
              </a:defRPr>
            </a:lvl1pPr>
            <a:lvl2pPr>
              <a:buClr>
                <a:srgbClr val="44577C"/>
              </a:buClr>
              <a:defRPr>
                <a:solidFill>
                  <a:srgbClr val="000000"/>
                </a:solidFill>
              </a:defRPr>
            </a:lvl2pPr>
            <a:lvl3pPr>
              <a:buClr>
                <a:srgbClr val="44577C"/>
              </a:buClr>
              <a:defRPr>
                <a:solidFill>
                  <a:srgbClr val="000000"/>
                </a:solidFill>
              </a:defRPr>
            </a:lvl3pPr>
            <a:lvl4pPr>
              <a:buClr>
                <a:srgbClr val="44577C"/>
              </a:buClr>
              <a:defRPr>
                <a:solidFill>
                  <a:srgbClr val="000000"/>
                </a:solidFill>
              </a:defRPr>
            </a:lvl4pPr>
            <a:lvl5pPr>
              <a:buClr>
                <a:srgbClr val="44577C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86FE33-7CC4-FA4C-BF26-2AD52AA43E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4379310" cy="407988"/>
          </a:xfrm>
          <a:prstGeom prst="rect">
            <a:avLst/>
          </a:prstGeom>
          <a:solidFill>
            <a:srgbClr val="0A41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2250" y="1600200"/>
            <a:ext cx="4038600" cy="4525963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4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250" y="1600200"/>
            <a:ext cx="4038600" cy="4525963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4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D4E545-8550-1F4C-87FE-68D69155DA6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4379310" cy="407988"/>
          </a:xfrm>
          <a:prstGeom prst="rect">
            <a:avLst/>
          </a:prstGeom>
          <a:solidFill>
            <a:srgbClr val="0A41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8" y="362230"/>
            <a:ext cx="8229600" cy="1143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05E294-9D3F-AF49-9CD2-D723A19B1C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4379310" cy="407988"/>
          </a:xfrm>
          <a:prstGeom prst="rect">
            <a:avLst/>
          </a:prstGeom>
          <a:solidFill>
            <a:srgbClr val="0A41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FC14899-6511-1B40-B675-C28D8AF1315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4379310" cy="407988"/>
          </a:xfrm>
          <a:prstGeom prst="rect">
            <a:avLst/>
          </a:prstGeom>
          <a:solidFill>
            <a:srgbClr val="0A41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2588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2588" y="1436688"/>
            <a:ext cx="8229600" cy="468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8663" y="6553201"/>
            <a:ext cx="795337" cy="304800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Calibri" pitchFamily="-65" charset="0"/>
              </a:defRPr>
            </a:lvl1pPr>
          </a:lstStyle>
          <a:p>
            <a:fld id="{B6B458F9-9C5A-D94F-A853-7378C04DD7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3"/>
          <p:cNvSpPr txBox="1">
            <a:spLocks noGrp="1"/>
          </p:cNvSpPr>
          <p:nvPr userDrawn="1"/>
        </p:nvSpPr>
        <p:spPr>
          <a:xfrm>
            <a:off x="-337910" y="6547796"/>
            <a:ext cx="2143990" cy="356808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© 2014 SRI International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7" r:id="rId2"/>
    <p:sldLayoutId id="2147483673" r:id="rId3"/>
    <p:sldLayoutId id="2147483668" r:id="rId4"/>
    <p:sldLayoutId id="2147483669" r:id="rId5"/>
    <p:sldLayoutId id="2147483670" r:id="rId6"/>
    <p:sldLayoutId id="2147483671" r:id="rId7"/>
  </p:sldLayoutIdLst>
  <p:txStyles>
    <p:titleStyle>
      <a:lvl1pPr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28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9pPr>
    </p:titleStyle>
    <p:bodyStyle>
      <a:lvl1pPr marL="230188" indent="-230188" algn="l" defTabSz="457200" rtl="0" fontAlgn="base">
        <a:spcBef>
          <a:spcPct val="20000"/>
        </a:spcBef>
        <a:spcAft>
          <a:spcPct val="0"/>
        </a:spcAft>
        <a:buClr>
          <a:srgbClr val="E8A333"/>
        </a:buClr>
        <a:buFont typeface="Arial" pitchFamily="-65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460375" indent="-230188" algn="l" defTabSz="457200" rtl="0" fontAlgn="base">
        <a:spcBef>
          <a:spcPct val="20000"/>
        </a:spcBef>
        <a:spcAft>
          <a:spcPct val="0"/>
        </a:spcAft>
        <a:buClr>
          <a:srgbClr val="E8A333"/>
        </a:buClr>
        <a:buFont typeface="Arial" pitchFamily="-65" charset="0"/>
        <a:buChar char="–"/>
        <a:defRPr sz="2000" kern="1200">
          <a:solidFill>
            <a:srgbClr val="000000"/>
          </a:solidFill>
          <a:latin typeface="+mn-lt"/>
          <a:ea typeface="ＭＳ Ｐゴシック" pitchFamily="-65" charset="-128"/>
          <a:cs typeface="+mn-cs"/>
        </a:defRPr>
      </a:lvl2pPr>
      <a:lvl3pPr marL="627063" indent="-166688" algn="l" defTabSz="457200" rtl="0" fontAlgn="base">
        <a:spcBef>
          <a:spcPct val="20000"/>
        </a:spcBef>
        <a:spcAft>
          <a:spcPct val="0"/>
        </a:spcAft>
        <a:buClr>
          <a:srgbClr val="E8A333"/>
        </a:buClr>
        <a:buFont typeface="Arial" pitchFamily="-65" charset="0"/>
        <a:buChar char="•"/>
        <a:defRPr sz="1800" kern="1200">
          <a:solidFill>
            <a:srgbClr val="000000"/>
          </a:solidFill>
          <a:latin typeface="+mn-lt"/>
          <a:ea typeface="ＭＳ Ｐゴシック" pitchFamily="-65" charset="-128"/>
          <a:cs typeface="+mn-cs"/>
        </a:defRPr>
      </a:lvl3pPr>
      <a:lvl4pPr marL="798513" indent="-171450" algn="l" defTabSz="457200" rtl="0" fontAlgn="base">
        <a:spcBef>
          <a:spcPct val="20000"/>
        </a:spcBef>
        <a:spcAft>
          <a:spcPct val="0"/>
        </a:spcAft>
        <a:buClr>
          <a:srgbClr val="E8A333"/>
        </a:buClr>
        <a:buFont typeface="Arial" pitchFamily="-65" charset="0"/>
        <a:buChar char="–"/>
        <a:defRPr sz="1600" kern="1200">
          <a:solidFill>
            <a:srgbClr val="000000"/>
          </a:solidFill>
          <a:latin typeface="+mn-lt"/>
          <a:ea typeface="ＭＳ Ｐゴシック" pitchFamily="-65" charset="-128"/>
          <a:cs typeface="+mn-cs"/>
        </a:defRPr>
      </a:lvl4pPr>
      <a:lvl5pPr marL="971550" indent="-173038" algn="l" defTabSz="457200" rtl="0" fontAlgn="base">
        <a:spcBef>
          <a:spcPct val="20000"/>
        </a:spcBef>
        <a:spcAft>
          <a:spcPct val="0"/>
        </a:spcAft>
        <a:buClr>
          <a:srgbClr val="E8A333"/>
        </a:buClr>
        <a:buFont typeface="Arial" pitchFamily="-65" charset="0"/>
        <a:buChar char="»"/>
        <a:defRPr sz="1400" kern="1200">
          <a:solidFill>
            <a:srgbClr val="000000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166562" y="2626578"/>
            <a:ext cx="8817382" cy="121804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b="1" dirty="0"/>
              <a:t>A Community Effort to Model the Human Microbiome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342902" y="3718739"/>
            <a:ext cx="8493024" cy="21787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600" b="0" i="0" u="none" strike="noStrike" kern="1200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lnSpc>
                <a:spcPts val="2400"/>
              </a:lnSpc>
            </a:pPr>
            <a:r>
              <a:rPr lang="en-US" sz="9600" dirty="0"/>
              <a:t>Peter D. Karp</a:t>
            </a:r>
          </a:p>
          <a:p>
            <a:pPr>
              <a:lnSpc>
                <a:spcPct val="170000"/>
              </a:lnSpc>
            </a:pPr>
            <a:r>
              <a:rPr lang="en-US" sz="9600" dirty="0"/>
              <a:t>SRI International										</a:t>
            </a:r>
            <a:r>
              <a:rPr lang="en-US" sz="9600" dirty="0" err="1"/>
              <a:t>biocyc.org</a:t>
            </a:r>
            <a:endParaRPr lang="en-US" sz="9600" dirty="0"/>
          </a:p>
          <a:p>
            <a:pPr>
              <a:lnSpc>
                <a:spcPts val="2400"/>
              </a:lnSpc>
            </a:pPr>
            <a:endParaRPr lang="en-US" sz="9600" dirty="0"/>
          </a:p>
          <a:p>
            <a:pPr>
              <a:lnSpc>
                <a:spcPts val="2400"/>
              </a:lnSpc>
              <a:spcBef>
                <a:spcPct val="0"/>
              </a:spcBef>
            </a:pPr>
            <a:endParaRPr lang="en-US" sz="9600" dirty="0"/>
          </a:p>
          <a:p>
            <a:pPr>
              <a:lnSpc>
                <a:spcPts val="2400"/>
              </a:lnSpc>
              <a:spcBef>
                <a:spcPct val="0"/>
              </a:spcBef>
            </a:pPr>
            <a:endParaRPr lang="en-US" sz="9600" dirty="0"/>
          </a:p>
          <a:p>
            <a:pPr marL="230188" lvl="0" indent="-230188">
              <a:spcBef>
                <a:spcPct val="20000"/>
              </a:spcBef>
              <a:buClr>
                <a:schemeClr val="accent1"/>
              </a:buClr>
              <a:defRPr/>
            </a:pPr>
            <a:endParaRPr lang="en-US" sz="9600" dirty="0"/>
          </a:p>
          <a:p>
            <a:pPr marL="230188" lvl="0" indent="-230188">
              <a:spcBef>
                <a:spcPct val="20000"/>
              </a:spcBef>
              <a:buClr>
                <a:schemeClr val="accent1"/>
              </a:buClr>
              <a:defRPr/>
            </a:pP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2" name="Picture 1" descr="2012BioCyc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270" y="5635182"/>
            <a:ext cx="2145887" cy="1658186"/>
          </a:xfrm>
          <a:prstGeom prst="rect">
            <a:avLst/>
          </a:prstGeom>
        </p:spPr>
      </p:pic>
      <p:pic>
        <p:nvPicPr>
          <p:cNvPr id="3" name="Picture 2" descr="2012EcoCyc_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037" y="5321880"/>
            <a:ext cx="2423916" cy="1873026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of Microbiome Metabolic Modeling: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Approaches</a:t>
            </a:r>
          </a:p>
          <a:p>
            <a:pPr lvl="1"/>
            <a:r>
              <a:rPr lang="en-US" dirty="0"/>
              <a:t>Automate model construction</a:t>
            </a:r>
          </a:p>
          <a:p>
            <a:pPr lvl="2"/>
            <a:r>
              <a:rPr lang="en-US" dirty="0"/>
              <a:t>25% of gap-filled reactions are incorrect</a:t>
            </a:r>
          </a:p>
          <a:p>
            <a:pPr lvl="1"/>
            <a:r>
              <a:rPr lang="en-US" dirty="0"/>
              <a:t>Increase accuracy of automated gap filling</a:t>
            </a:r>
          </a:p>
          <a:p>
            <a:pPr lvl="1"/>
            <a:r>
              <a:rPr lang="en-US" dirty="0"/>
              <a:t>Increase speed of manual model building</a:t>
            </a:r>
          </a:p>
          <a:p>
            <a:pPr lvl="1"/>
            <a:r>
              <a:rPr lang="en-US" dirty="0"/>
              <a:t>Spread model building across multiple labs</a:t>
            </a:r>
          </a:p>
          <a:p>
            <a:pPr lvl="2"/>
            <a:r>
              <a:rPr lang="en-US" b="1" dirty="0"/>
              <a:t>Plug-and-play</a:t>
            </a:r>
            <a:r>
              <a:rPr lang="en-US" dirty="0"/>
              <a:t> metabolic models</a:t>
            </a:r>
          </a:p>
          <a:p>
            <a:pPr lvl="1"/>
            <a:r>
              <a:rPr lang="en-US" dirty="0"/>
              <a:t>Approximate full community with smaller number of models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92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of Microbiome Metabolic Modeling:</a:t>
            </a:r>
            <a:br>
              <a:rPr lang="en-US" dirty="0"/>
            </a:br>
            <a:r>
              <a:rPr lang="en-US" dirty="0"/>
              <a:t>Organism Interactions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b="1" dirty="0"/>
              <a:t>Nutrients</a:t>
            </a:r>
          </a:p>
          <a:p>
            <a:r>
              <a:rPr lang="en-US" dirty="0"/>
              <a:t>Cofactors</a:t>
            </a:r>
          </a:p>
          <a:p>
            <a:r>
              <a:rPr lang="en-US" dirty="0"/>
              <a:t>Peptides</a:t>
            </a:r>
          </a:p>
          <a:p>
            <a:r>
              <a:rPr lang="en-US" dirty="0"/>
              <a:t>Stress relievers (e.g., oxidative)</a:t>
            </a:r>
          </a:p>
          <a:p>
            <a:r>
              <a:rPr lang="en-US" dirty="0" err="1"/>
              <a:t>Siderophores</a:t>
            </a:r>
            <a:endParaRPr lang="en-US" dirty="0"/>
          </a:p>
          <a:p>
            <a:r>
              <a:rPr lang="en-US" dirty="0"/>
              <a:t>Antibiotics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067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Metabolic Modeling  in Pathway Tools:</a:t>
            </a:r>
            <a:br>
              <a:rPr lang="en-US" dirty="0"/>
            </a:br>
            <a:r>
              <a:rPr lang="en-US" dirty="0"/>
              <a:t>Collaborative Development / Reuse of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88" y="1347788"/>
            <a:ext cx="8229600" cy="4689475"/>
          </a:xfrm>
        </p:spPr>
        <p:txBody>
          <a:bodyPr/>
          <a:lstStyle/>
          <a:p>
            <a:pPr lvl="1"/>
            <a:r>
              <a:rPr lang="en-US" dirty="0"/>
              <a:t>Enhance model understandability and accessibility</a:t>
            </a:r>
          </a:p>
          <a:p>
            <a:pPr lvl="2"/>
            <a:r>
              <a:rPr lang="en-US" dirty="0"/>
              <a:t>Web query and visualization tools</a:t>
            </a:r>
          </a:p>
          <a:p>
            <a:pPr lvl="2"/>
            <a:r>
              <a:rPr lang="en-US" dirty="0"/>
              <a:t>Run models through the web</a:t>
            </a:r>
          </a:p>
          <a:p>
            <a:pPr lvl="2"/>
            <a:r>
              <a:rPr lang="en-US" dirty="0"/>
              <a:t>Couple models with enriching information</a:t>
            </a:r>
          </a:p>
          <a:p>
            <a:pPr lvl="3"/>
            <a:r>
              <a:rPr lang="en-US" dirty="0"/>
              <a:t>Pathways, genome, chemical structures, regulatory network</a:t>
            </a:r>
          </a:p>
          <a:p>
            <a:pPr lvl="2"/>
            <a:r>
              <a:rPr lang="en-US" dirty="0"/>
              <a:t>Comments, citations, evidence codes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Collaborative model development</a:t>
            </a:r>
          </a:p>
          <a:p>
            <a:pPr lvl="2"/>
            <a:r>
              <a:rPr lang="en-US" dirty="0"/>
              <a:t>Concurrent multi-user updating of PGDBs</a:t>
            </a:r>
          </a:p>
          <a:p>
            <a:pPr lvl="2"/>
            <a:r>
              <a:rPr lang="en-US" dirty="0"/>
              <a:t>Transaction history stored for PGDBs</a:t>
            </a:r>
          </a:p>
          <a:p>
            <a:pPr lvl="2"/>
            <a:r>
              <a:rPr lang="en-US" dirty="0"/>
              <a:t>Editing tools: reaction editor, pathway editor, Marvin</a:t>
            </a:r>
          </a:p>
          <a:p>
            <a:pPr lvl="2"/>
            <a:r>
              <a:rPr lang="en-US" dirty="0"/>
              <a:t>Share PGDBs via PGDB registry  --  http://</a:t>
            </a:r>
            <a:r>
              <a:rPr lang="en-US" dirty="0" err="1"/>
              <a:t>biocyc.org</a:t>
            </a:r>
            <a:r>
              <a:rPr lang="en-US" dirty="0"/>
              <a:t>/</a:t>
            </a:r>
            <a:r>
              <a:rPr lang="en-US" dirty="0" err="1"/>
              <a:t>registry.html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Plug-and-play models</a:t>
            </a:r>
          </a:p>
          <a:p>
            <a:pPr lvl="2"/>
            <a:r>
              <a:rPr lang="en-US" dirty="0"/>
              <a:t>All PGDBs share reaction and metabolite identifiers with MetaCyc</a:t>
            </a:r>
          </a:p>
          <a:p>
            <a:pPr lvl="2"/>
            <a:r>
              <a:rPr lang="en-US" dirty="0"/>
              <a:t>All PGDBs share common identifiers for cellular compartments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444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MetaFlux Modeling Tool: Modes of Operation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1358900"/>
            <a:ext cx="7772400" cy="48006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Solving mode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Individual organisms, organism communities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Steady-state FBA, dynamic FBA</a:t>
            </a:r>
            <a:endParaRPr lang="en-US" baseline="30000" dirty="0">
              <a:solidFill>
                <a:srgbClr val="002060"/>
              </a:solidFill>
            </a:endParaRPr>
          </a:p>
          <a:p>
            <a:pPr lvl="1"/>
            <a:r>
              <a:rPr lang="en-US" dirty="0">
                <a:solidFill>
                  <a:srgbClr val="002060"/>
                </a:solidFill>
              </a:rPr>
              <a:t>Single compartment, 2-D spatial grid with diffusion</a:t>
            </a:r>
            <a:endParaRPr lang="en-US" baseline="30000" dirty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Knock-out mode</a:t>
            </a:r>
            <a:r>
              <a:rPr lang="en-US" dirty="0">
                <a:solidFill>
                  <a:srgbClr val="002060"/>
                </a:solidFill>
              </a:rPr>
              <a:t> (single/double gene/reaction knock-outs)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Model development mode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Development mode (multiple gap filling)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Fast Development mode (reaction gap filling)  </a:t>
            </a:r>
            <a:r>
              <a:rPr lang="en-US" sz="1800" dirty="0">
                <a:solidFill>
                  <a:srgbClr val="002060"/>
                </a:solidFill>
              </a:rPr>
              <a:t> [Latendresse 2014]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>
                <a:solidFill>
                  <a:srgbClr val="002060"/>
                </a:solidFill>
              </a:rPr>
              <a:t>Identify dead-end metabolites and blocked reactions</a:t>
            </a:r>
            <a:endParaRPr lang="en-US" baseline="30000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4731" y="6337300"/>
            <a:ext cx="4596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solidFill>
                  <a:srgbClr val="0000FF"/>
                </a:solidFill>
              </a:rPr>
              <a:t>Karp </a:t>
            </a:r>
            <a:r>
              <a:rPr lang="en-US" b="0" i="1" dirty="0">
                <a:solidFill>
                  <a:srgbClr val="0000FF"/>
                </a:solidFill>
              </a:rPr>
              <a:t>et al</a:t>
            </a:r>
            <a:r>
              <a:rPr lang="en-US" b="0" dirty="0">
                <a:solidFill>
                  <a:srgbClr val="0000FF"/>
                </a:solidFill>
              </a:rPr>
              <a:t>, </a:t>
            </a:r>
            <a:r>
              <a:rPr lang="en-US" b="0" i="1" dirty="0">
                <a:solidFill>
                  <a:srgbClr val="0000FF"/>
                </a:solidFill>
              </a:rPr>
              <a:t>Briefings in Bioinformatics</a:t>
            </a:r>
            <a:r>
              <a:rPr lang="en-US" b="0" dirty="0">
                <a:solidFill>
                  <a:srgbClr val="0000FF"/>
                </a:solidFill>
              </a:rPr>
              <a:t>, </a:t>
            </a:r>
            <a:r>
              <a:rPr lang="en-US" dirty="0">
                <a:solidFill>
                  <a:srgbClr val="0000FF"/>
                </a:solidFill>
              </a:rPr>
              <a:t>2015</a:t>
            </a:r>
            <a:endParaRPr lang="en-US" b="0" dirty="0">
              <a:solidFill>
                <a:srgbClr val="5424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544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a Microbiome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Inputs:</a:t>
            </a:r>
          </a:p>
          <a:p>
            <a:pPr lvl="1"/>
            <a:r>
              <a:rPr lang="en-US" dirty="0"/>
              <a:t>Organism abundances over space and time</a:t>
            </a:r>
          </a:p>
          <a:p>
            <a:pPr lvl="1"/>
            <a:r>
              <a:rPr lang="en-US" dirty="0"/>
              <a:t>Nutrient abundances over space and time</a:t>
            </a:r>
          </a:p>
          <a:p>
            <a:pPr lvl="1"/>
            <a:endParaRPr lang="en-US" dirty="0"/>
          </a:p>
          <a:p>
            <a:r>
              <a:rPr lang="en-US" dirty="0"/>
              <a:t>Outputs:</a:t>
            </a:r>
          </a:p>
          <a:p>
            <a:pPr lvl="1"/>
            <a:r>
              <a:rPr lang="en-US" dirty="0"/>
              <a:t>Organism abundances over space and time</a:t>
            </a:r>
          </a:p>
          <a:p>
            <a:pPr lvl="1"/>
            <a:r>
              <a:rPr lang="en-US" dirty="0"/>
              <a:t>Abundances of secreted nutrients over space and time</a:t>
            </a:r>
          </a:p>
          <a:p>
            <a:pPr lvl="1"/>
            <a:endParaRPr lang="en-US" dirty="0"/>
          </a:p>
          <a:p>
            <a:r>
              <a:rPr lang="en-US" dirty="0"/>
              <a:t>Several visualization tools available to inspect model results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812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8" y="274638"/>
            <a:ext cx="4773612" cy="1350962"/>
          </a:xfrm>
        </p:spPr>
        <p:txBody>
          <a:bodyPr/>
          <a:lstStyle/>
          <a:p>
            <a:r>
              <a:rPr lang="en-US" dirty="0">
                <a:latin typeface="Arial"/>
                <a:cs typeface="Arial"/>
              </a:rPr>
              <a:t>Dynamic Grid Modeling of a Simple Microbial Community</a:t>
            </a:r>
            <a:br>
              <a:rPr lang="en-US" dirty="0">
                <a:latin typeface="Arial"/>
                <a:cs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7900" y="254000"/>
            <a:ext cx="4254500" cy="3200400"/>
          </a:xfrm>
        </p:spPr>
        <p:txBody>
          <a:bodyPr/>
          <a:lstStyle/>
          <a:p>
            <a:endParaRPr lang="en-US" sz="1600" dirty="0"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Initially, </a:t>
            </a:r>
            <a:r>
              <a:rPr lang="en-US" sz="1600" i="1" dirty="0">
                <a:latin typeface="Arial"/>
                <a:cs typeface="Arial"/>
              </a:rPr>
              <a:t>E. rectale</a:t>
            </a:r>
            <a:r>
              <a:rPr lang="en-US" sz="1600" dirty="0">
                <a:latin typeface="Arial"/>
                <a:cs typeface="Arial"/>
              </a:rPr>
              <a:t> is present throughout the grid; </a:t>
            </a:r>
            <a:r>
              <a:rPr lang="en-US" sz="1600" i="1" dirty="0">
                <a:latin typeface="Arial"/>
                <a:cs typeface="Arial"/>
              </a:rPr>
              <a:t>E. coli</a:t>
            </a:r>
            <a:r>
              <a:rPr lang="en-US" sz="1600" dirty="0">
                <a:latin typeface="Arial"/>
                <a:cs typeface="Arial"/>
              </a:rPr>
              <a:t> is present in southwest corner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Halfway through simulation, </a:t>
            </a:r>
            <a:r>
              <a:rPr lang="en-US" sz="1600" i="1" dirty="0">
                <a:latin typeface="Arial"/>
                <a:cs typeface="Arial"/>
              </a:rPr>
              <a:t>B. thetaiotamicron</a:t>
            </a:r>
            <a:r>
              <a:rPr lang="en-US" sz="1600" dirty="0">
                <a:latin typeface="Arial"/>
                <a:cs typeface="Arial"/>
              </a:rPr>
              <a:t> is added to the middle of the lawn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i="1" dirty="0">
                <a:latin typeface="Arial"/>
                <a:cs typeface="Arial"/>
              </a:rPr>
              <a:t>E. rectale</a:t>
            </a:r>
            <a:r>
              <a:rPr lang="en-US" sz="1600" dirty="0">
                <a:latin typeface="Arial"/>
                <a:cs typeface="Arial"/>
              </a:rPr>
              <a:t> shows higher growth where</a:t>
            </a:r>
            <a:r>
              <a:rPr lang="en-US" sz="1600" i="1" dirty="0">
                <a:latin typeface="Arial"/>
                <a:cs typeface="Arial"/>
              </a:rPr>
              <a:t> E. coli </a:t>
            </a:r>
            <a:r>
              <a:rPr lang="en-US" sz="1600" dirty="0">
                <a:latin typeface="Arial"/>
                <a:cs typeface="Arial"/>
              </a:rPr>
              <a:t>or</a:t>
            </a:r>
            <a:r>
              <a:rPr lang="en-US" sz="1600" i="1" dirty="0">
                <a:latin typeface="Arial"/>
                <a:cs typeface="Arial"/>
              </a:rPr>
              <a:t> B. theta</a:t>
            </a:r>
            <a:r>
              <a:rPr lang="en-US" sz="1600" dirty="0">
                <a:latin typeface="Arial"/>
                <a:cs typeface="Arial"/>
              </a:rPr>
              <a:t> are present because of availability of acetate from </a:t>
            </a:r>
            <a:r>
              <a:rPr lang="en-US" sz="1600" i="1" dirty="0">
                <a:latin typeface="Arial"/>
                <a:cs typeface="Arial"/>
              </a:rPr>
              <a:t>E. coli.  E. rectale</a:t>
            </a:r>
            <a:r>
              <a:rPr lang="en-US" sz="1600" dirty="0">
                <a:latin typeface="Arial"/>
                <a:cs typeface="Arial"/>
              </a:rPr>
              <a:t> produces butyrate where acetate is present.</a:t>
            </a:r>
          </a:p>
          <a:p>
            <a:pPr marL="800100" lvl="1" indent="-342900">
              <a:buFont typeface="Arial"/>
              <a:buChar char="•"/>
            </a:pPr>
            <a:endParaRPr lang="en-US" sz="1600" dirty="0">
              <a:latin typeface="Arial"/>
              <a:cs typeface="Arial"/>
            </a:endParaRPr>
          </a:p>
          <a:p>
            <a:r>
              <a:rPr lang="en-US" sz="1400" dirty="0" err="1"/>
              <a:t>io</a:t>
            </a:r>
            <a:endParaRPr lang="en-US" sz="1400" dirty="0"/>
          </a:p>
        </p:txBody>
      </p:sp>
      <p:pic>
        <p:nvPicPr>
          <p:cNvPr id="4" name="Picture 3" descr="case-three-ecoli-1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200" y="3581400"/>
            <a:ext cx="2438400" cy="1828800"/>
          </a:xfrm>
          <a:prstGeom prst="rect">
            <a:avLst/>
          </a:prstGeom>
        </p:spPr>
      </p:pic>
      <p:pic>
        <p:nvPicPr>
          <p:cNvPr id="5" name="Picture 4" descr="case-three-erec-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700" y="1841500"/>
            <a:ext cx="2438400" cy="1828800"/>
          </a:xfrm>
          <a:prstGeom prst="rect">
            <a:avLst/>
          </a:prstGeom>
        </p:spPr>
      </p:pic>
      <p:pic>
        <p:nvPicPr>
          <p:cNvPr id="6" name="Picture 5" descr="case-three-erec-10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9400" y="3556000"/>
            <a:ext cx="2438400" cy="1828800"/>
          </a:xfrm>
          <a:prstGeom prst="rect">
            <a:avLst/>
          </a:prstGeom>
        </p:spPr>
      </p:pic>
      <p:pic>
        <p:nvPicPr>
          <p:cNvPr id="7" name="Picture 6" descr="case-three-erec-20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2100" y="5219700"/>
            <a:ext cx="2438400" cy="1828800"/>
          </a:xfrm>
          <a:prstGeom prst="rect">
            <a:avLst/>
          </a:prstGeom>
        </p:spPr>
      </p:pic>
      <p:pic>
        <p:nvPicPr>
          <p:cNvPr id="8" name="Picture 7" descr="case-three-ecoli-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1841500"/>
            <a:ext cx="2438400" cy="1828800"/>
          </a:xfrm>
          <a:prstGeom prst="rect">
            <a:avLst/>
          </a:prstGeom>
        </p:spPr>
      </p:pic>
      <p:pic>
        <p:nvPicPr>
          <p:cNvPr id="9" name="Picture 8" descr="case-three-ecoli-20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5207000"/>
            <a:ext cx="2438400" cy="1828800"/>
          </a:xfrm>
          <a:prstGeom prst="rect">
            <a:avLst/>
          </a:prstGeom>
        </p:spPr>
      </p:pic>
      <p:pic>
        <p:nvPicPr>
          <p:cNvPr id="10" name="Picture 9" descr="case-three-bthe-20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800" y="5181600"/>
            <a:ext cx="2438400" cy="1828800"/>
          </a:xfrm>
          <a:prstGeom prst="rect">
            <a:avLst/>
          </a:prstGeom>
        </p:spPr>
      </p:pic>
      <p:pic>
        <p:nvPicPr>
          <p:cNvPr id="11" name="Picture 10" descr="case-three-bthe-10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100" y="3556000"/>
            <a:ext cx="2438400" cy="1828800"/>
          </a:xfrm>
          <a:prstGeom prst="rect">
            <a:avLst/>
          </a:prstGeom>
        </p:spPr>
      </p:pic>
      <p:pic>
        <p:nvPicPr>
          <p:cNvPr id="12" name="Picture 11" descr="case-three-butyrate-20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350" y="3619500"/>
            <a:ext cx="2438400" cy="1828800"/>
          </a:xfrm>
          <a:prstGeom prst="rect">
            <a:avLst/>
          </a:prstGeom>
        </p:spPr>
      </p:pic>
      <p:pic>
        <p:nvPicPr>
          <p:cNvPr id="13" name="Picture 12" descr="case-three-butyrate-10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350" y="5194300"/>
            <a:ext cx="2438400" cy="1828800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0" y="6400800"/>
            <a:ext cx="520700" cy="304800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003300" y="5765800"/>
            <a:ext cx="520700" cy="304800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2133600" y="3213100"/>
            <a:ext cx="368300" cy="800100"/>
          </a:xfrm>
          <a:prstGeom prst="down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400300" y="3314700"/>
            <a:ext cx="62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565728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Curated Models in Hand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Bacteriodes</a:t>
            </a:r>
            <a:r>
              <a:rPr lang="en-US" i="1" dirty="0"/>
              <a:t> </a:t>
            </a:r>
            <a:r>
              <a:rPr lang="en-US" i="1" dirty="0" err="1"/>
              <a:t>thetaiotamicron</a:t>
            </a:r>
            <a:endParaRPr lang="en-US" i="1" dirty="0"/>
          </a:p>
          <a:p>
            <a:pPr marL="230188" lvl="1">
              <a:buFont typeface="Arial" pitchFamily="-65" charset="0"/>
              <a:buChar char="•"/>
            </a:pPr>
            <a:r>
              <a:rPr lang="en-US" sz="2400" i="1" dirty="0"/>
              <a:t>Bifidobacterium </a:t>
            </a:r>
            <a:r>
              <a:rPr lang="en-US" sz="2400" i="1" dirty="0" err="1"/>
              <a:t>longum</a:t>
            </a:r>
            <a:r>
              <a:rPr lang="en-US" sz="2400" dirty="0"/>
              <a:t> JCM 1217 </a:t>
            </a:r>
          </a:p>
          <a:p>
            <a:pPr marL="230188" lvl="1">
              <a:buFont typeface="Arial" pitchFamily="-65" charset="0"/>
              <a:buChar char="•"/>
            </a:pPr>
            <a:r>
              <a:rPr lang="en-US" sz="2400" i="1" dirty="0"/>
              <a:t>Clostridium difficile</a:t>
            </a:r>
            <a:r>
              <a:rPr lang="en-US" sz="2400" dirty="0"/>
              <a:t> 630 </a:t>
            </a:r>
          </a:p>
          <a:p>
            <a:r>
              <a:rPr lang="en-US" i="1" dirty="0"/>
              <a:t>Escherichia coli</a:t>
            </a:r>
          </a:p>
          <a:p>
            <a:r>
              <a:rPr lang="en-US" i="1" dirty="0" err="1"/>
              <a:t>Eubacterium</a:t>
            </a:r>
            <a:r>
              <a:rPr lang="en-US" i="1" dirty="0"/>
              <a:t> </a:t>
            </a:r>
            <a:r>
              <a:rPr lang="en-US" i="1" dirty="0" err="1"/>
              <a:t>rectale</a:t>
            </a:r>
            <a:endParaRPr lang="en-US" i="1" dirty="0"/>
          </a:p>
          <a:p>
            <a:endParaRPr lang="en-US" dirty="0"/>
          </a:p>
          <a:p>
            <a:r>
              <a:rPr lang="en-US" dirty="0"/>
              <a:t>Contact me to coordinate on creation of additional models</a:t>
            </a:r>
          </a:p>
          <a:p>
            <a:endParaRPr lang="en-US" dirty="0"/>
          </a:p>
          <a:p>
            <a:r>
              <a:rPr lang="en-US" dirty="0"/>
              <a:t>Attend metabolic modeling tutorials at SRI (see </a:t>
            </a:r>
            <a:r>
              <a:rPr lang="en-US" dirty="0" err="1"/>
              <a:t>BioCyc.org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162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1475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4114800" cy="48006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</a:pPr>
            <a:r>
              <a:rPr lang="en-US" b="1" dirty="0"/>
              <a:t>Wai Kit Ong</a:t>
            </a:r>
          </a:p>
          <a:p>
            <a:pPr marL="0" indent="0">
              <a:lnSpc>
                <a:spcPct val="90000"/>
              </a:lnSpc>
            </a:pPr>
            <a:r>
              <a:rPr lang="en-US" b="1" dirty="0"/>
              <a:t>Mario </a:t>
            </a:r>
            <a:r>
              <a:rPr lang="en-US" b="1" dirty="0" err="1"/>
              <a:t>Latendresse</a:t>
            </a:r>
            <a:endParaRPr lang="en-US" b="1" dirty="0"/>
          </a:p>
          <a:p>
            <a:pPr marL="0" indent="0">
              <a:lnSpc>
                <a:spcPct val="90000"/>
              </a:lnSpc>
            </a:pPr>
            <a:r>
              <a:rPr lang="en-US" b="1" dirty="0"/>
              <a:t>Markus </a:t>
            </a:r>
            <a:r>
              <a:rPr lang="en-US" b="1" dirty="0" err="1"/>
              <a:t>Krummenacker</a:t>
            </a:r>
            <a:endParaRPr lang="en-US" sz="2000" b="1" dirty="0"/>
          </a:p>
        </p:txBody>
      </p:sp>
      <p:sp>
        <p:nvSpPr>
          <p:cNvPr id="14755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219200"/>
            <a:ext cx="3771900" cy="4800600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 sz="2000" dirty="0"/>
              <a:t>Funding sources:</a:t>
            </a:r>
          </a:p>
          <a:p>
            <a:pPr lvl="1">
              <a:lnSpc>
                <a:spcPct val="90000"/>
              </a:lnSpc>
            </a:pPr>
            <a:r>
              <a:rPr lang="en-US" sz="2000" b="1" dirty="0"/>
              <a:t>NIH National Institute of General Medical Sciences</a:t>
            </a:r>
          </a:p>
        </p:txBody>
      </p:sp>
      <p:sp>
        <p:nvSpPr>
          <p:cNvPr id="1475589" name="Rectangle 5"/>
          <p:cNvSpPr>
            <a:spLocks noChangeArrowheads="1"/>
          </p:cNvSpPr>
          <p:nvPr/>
        </p:nvSpPr>
        <p:spPr bwMode="auto">
          <a:xfrm>
            <a:off x="4572000" y="4572000"/>
            <a:ext cx="4572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None/>
            </a:pPr>
            <a:r>
              <a:rPr lang="en-US">
                <a:solidFill>
                  <a:schemeClr val="tx2"/>
                </a:solidFill>
              </a:rPr>
              <a:t>http://www.ai.sri.com/pkarp/talks/</a:t>
            </a:r>
          </a:p>
        </p:txBody>
      </p:sp>
      <p:sp>
        <p:nvSpPr>
          <p:cNvPr id="1475590" name="Text Box 6"/>
          <p:cNvSpPr txBox="1">
            <a:spLocks noChangeArrowheads="1"/>
          </p:cNvSpPr>
          <p:nvPr/>
        </p:nvSpPr>
        <p:spPr bwMode="auto">
          <a:xfrm>
            <a:off x="5468938" y="5105400"/>
            <a:ext cx="2973387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tx2"/>
                </a:solidFill>
              </a:rPr>
              <a:t>BioCyc webinars:  </a:t>
            </a:r>
          </a:p>
          <a:p>
            <a:r>
              <a:rPr lang="en-US" b="0">
                <a:solidFill>
                  <a:schemeClr val="tx2"/>
                </a:solidFill>
              </a:rPr>
              <a:t>biocyc.org/webinar.shtml</a:t>
            </a:r>
          </a:p>
        </p:txBody>
      </p:sp>
    </p:spTree>
    <p:extLst>
      <p:ext uri="{BB962C8B-B14F-4D97-AF65-F5344CB8AC3E}">
        <p14:creationId xmlns:p14="http://schemas.microsoft.com/office/powerpoint/2010/main" val="348937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3655" name="Picture 23" descr="editor-pw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4284662"/>
            <a:ext cx="13716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33635" name="Text Box 3"/>
          <p:cNvSpPr txBox="1">
            <a:spLocks noChangeArrowheads="1"/>
          </p:cNvSpPr>
          <p:nvPr/>
        </p:nvSpPr>
        <p:spPr bwMode="auto">
          <a:xfrm>
            <a:off x="2408725" y="4732338"/>
            <a:ext cx="263109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Pathway/Genome</a:t>
            </a:r>
          </a:p>
          <a:p>
            <a:pPr algn="ctr"/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Editors</a:t>
            </a:r>
          </a:p>
        </p:txBody>
      </p:sp>
      <p:sp>
        <p:nvSpPr>
          <p:cNvPr id="1733636" name="Rectangle 4"/>
          <p:cNvSpPr>
            <a:spLocks noChangeArrowheads="1"/>
          </p:cNvSpPr>
          <p:nvPr/>
        </p:nvSpPr>
        <p:spPr bwMode="auto">
          <a:xfrm>
            <a:off x="2362200" y="4656138"/>
            <a:ext cx="2743200" cy="914400"/>
          </a:xfrm>
          <a:prstGeom prst="rect">
            <a:avLst/>
          </a:prstGeom>
          <a:noFill/>
          <a:ln w="127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3637" name="Text Box 5"/>
          <p:cNvSpPr txBox="1">
            <a:spLocks noChangeArrowheads="1"/>
          </p:cNvSpPr>
          <p:nvPr/>
        </p:nvSpPr>
        <p:spPr bwMode="auto">
          <a:xfrm>
            <a:off x="2990850" y="2984500"/>
            <a:ext cx="263109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solidFill>
                  <a:srgbClr val="800000"/>
                </a:solidFill>
                <a:latin typeface="Arial" charset="0"/>
              </a:rPr>
              <a:t>Pathway/Genome</a:t>
            </a:r>
          </a:p>
          <a:p>
            <a:pPr algn="ctr"/>
            <a:r>
              <a:rPr lang="en-US" sz="2400" dirty="0">
                <a:solidFill>
                  <a:srgbClr val="800000"/>
                </a:solidFill>
                <a:latin typeface="Arial" charset="0"/>
              </a:rPr>
              <a:t>Database</a:t>
            </a:r>
          </a:p>
        </p:txBody>
      </p:sp>
      <p:sp>
        <p:nvSpPr>
          <p:cNvPr id="1733638" name="Rectangle 6"/>
          <p:cNvSpPr>
            <a:spLocks noChangeArrowheads="1"/>
          </p:cNvSpPr>
          <p:nvPr/>
        </p:nvSpPr>
        <p:spPr bwMode="auto">
          <a:xfrm>
            <a:off x="3048000" y="2984500"/>
            <a:ext cx="2590800" cy="838200"/>
          </a:xfrm>
          <a:prstGeom prst="rect">
            <a:avLst/>
          </a:prstGeom>
          <a:noFill/>
          <a:ln w="127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3639" name="Text Box 7"/>
          <p:cNvSpPr txBox="1">
            <a:spLocks noChangeArrowheads="1"/>
          </p:cNvSpPr>
          <p:nvPr/>
        </p:nvSpPr>
        <p:spPr bwMode="auto">
          <a:xfrm>
            <a:off x="4808807" y="1262772"/>
            <a:ext cx="1724751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PathoLogic</a:t>
            </a:r>
          </a:p>
          <a:p>
            <a:pPr algn="ctr"/>
            <a:r>
              <a:rPr lang="en-US" sz="2400" dirty="0">
                <a:solidFill>
                  <a:srgbClr val="800000"/>
                </a:solidFill>
                <a:latin typeface="Arial" charset="0"/>
              </a:rPr>
              <a:t>MetaCyc</a:t>
            </a:r>
          </a:p>
        </p:txBody>
      </p:sp>
      <p:sp>
        <p:nvSpPr>
          <p:cNvPr id="1733640" name="Rectangle 8"/>
          <p:cNvSpPr>
            <a:spLocks noChangeArrowheads="1"/>
          </p:cNvSpPr>
          <p:nvPr/>
        </p:nvSpPr>
        <p:spPr bwMode="auto">
          <a:xfrm>
            <a:off x="4641539" y="1186571"/>
            <a:ext cx="2045423" cy="1004842"/>
          </a:xfrm>
          <a:prstGeom prst="rect">
            <a:avLst/>
          </a:prstGeom>
          <a:noFill/>
          <a:ln w="127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3641" name="Text Box 9"/>
          <p:cNvSpPr txBox="1">
            <a:spLocks noChangeArrowheads="1"/>
          </p:cNvSpPr>
          <p:nvPr/>
        </p:nvSpPr>
        <p:spPr bwMode="auto">
          <a:xfrm>
            <a:off x="2526197" y="1265238"/>
            <a:ext cx="160081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solidFill>
                  <a:srgbClr val="800000"/>
                </a:solidFill>
                <a:latin typeface="Arial" charset="0"/>
              </a:rPr>
              <a:t>Annotated</a:t>
            </a:r>
          </a:p>
          <a:p>
            <a:pPr algn="ctr"/>
            <a:r>
              <a:rPr lang="en-US" sz="2400" dirty="0">
                <a:solidFill>
                  <a:srgbClr val="800000"/>
                </a:solidFill>
                <a:latin typeface="Arial" charset="0"/>
              </a:rPr>
              <a:t>Genome</a:t>
            </a:r>
          </a:p>
        </p:txBody>
      </p:sp>
      <p:sp>
        <p:nvSpPr>
          <p:cNvPr id="1733642" name="Rectangle 10"/>
          <p:cNvSpPr>
            <a:spLocks noChangeArrowheads="1"/>
          </p:cNvSpPr>
          <p:nvPr/>
        </p:nvSpPr>
        <p:spPr bwMode="auto">
          <a:xfrm>
            <a:off x="2451100" y="1189038"/>
            <a:ext cx="1752600" cy="990600"/>
          </a:xfrm>
          <a:prstGeom prst="rect">
            <a:avLst/>
          </a:prstGeom>
          <a:noFill/>
          <a:ln w="127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3647" name="AutoShape 15"/>
          <p:cNvSpPr>
            <a:spLocks noChangeArrowheads="1"/>
          </p:cNvSpPr>
          <p:nvPr/>
        </p:nvSpPr>
        <p:spPr bwMode="auto">
          <a:xfrm>
            <a:off x="4305300" y="2222500"/>
            <a:ext cx="228600" cy="609600"/>
          </a:xfrm>
          <a:prstGeom prst="downArrow">
            <a:avLst>
              <a:gd name="adj1" fmla="val 50000"/>
              <a:gd name="adj2" fmla="val 83333"/>
            </a:avLst>
          </a:prstGeom>
          <a:solidFill>
            <a:schemeClr val="accent1"/>
          </a:solidFill>
          <a:ln w="127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3648" name="Text Box 16"/>
          <p:cNvSpPr txBox="1">
            <a:spLocks noChangeArrowheads="1"/>
          </p:cNvSpPr>
          <p:nvPr/>
        </p:nvSpPr>
        <p:spPr bwMode="auto">
          <a:xfrm>
            <a:off x="6324600" y="3020053"/>
            <a:ext cx="263109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Pathway/Genome</a:t>
            </a:r>
          </a:p>
          <a:p>
            <a:pPr algn="ctr"/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Navigator</a:t>
            </a:r>
          </a:p>
        </p:txBody>
      </p:sp>
      <p:sp>
        <p:nvSpPr>
          <p:cNvPr id="1733649" name="Rectangle 17"/>
          <p:cNvSpPr>
            <a:spLocks noChangeArrowheads="1"/>
          </p:cNvSpPr>
          <p:nvPr/>
        </p:nvSpPr>
        <p:spPr bwMode="auto">
          <a:xfrm>
            <a:off x="6324600" y="2963863"/>
            <a:ext cx="2743200" cy="838200"/>
          </a:xfrm>
          <a:prstGeom prst="rect">
            <a:avLst/>
          </a:prstGeom>
          <a:noFill/>
          <a:ln w="127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3652" name="Rectangle 20"/>
          <p:cNvSpPr>
            <a:spLocks noChangeArrowheads="1"/>
          </p:cNvSpPr>
          <p:nvPr/>
        </p:nvSpPr>
        <p:spPr bwMode="auto">
          <a:xfrm>
            <a:off x="1414943" y="6108700"/>
            <a:ext cx="6205057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None/>
            </a:pPr>
            <a:r>
              <a:rPr lang="en-US" sz="2400" i="1" dirty="0">
                <a:solidFill>
                  <a:srgbClr val="FFFFFF"/>
                </a:solidFill>
              </a:rPr>
              <a:t>Briefings in Bioinformatics</a:t>
            </a:r>
            <a:r>
              <a:rPr lang="en-US" sz="2400" dirty="0">
                <a:solidFill>
                  <a:srgbClr val="FFFFFF"/>
                </a:solidFill>
              </a:rPr>
              <a:t> 11:40-79 2010</a:t>
            </a:r>
          </a:p>
        </p:txBody>
      </p:sp>
      <p:sp>
        <p:nvSpPr>
          <p:cNvPr id="1733653" name="Text Box 21"/>
          <p:cNvSpPr txBox="1">
            <a:spLocks noChangeArrowheads="1"/>
          </p:cNvSpPr>
          <p:nvPr/>
        </p:nvSpPr>
        <p:spPr bwMode="blackWhite">
          <a:xfrm>
            <a:off x="4314825" y="1066800"/>
            <a:ext cx="238125" cy="854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274320" rIns="0" bIns="91440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FF6600"/>
                </a:solidFill>
              </a:rPr>
              <a:t>+</a:t>
            </a:r>
          </a:p>
        </p:txBody>
      </p:sp>
      <p:sp>
        <p:nvSpPr>
          <p:cNvPr id="1733654" name="AutoShape 22"/>
          <p:cNvSpPr>
            <a:spLocks noChangeArrowheads="1"/>
          </p:cNvSpPr>
          <p:nvPr/>
        </p:nvSpPr>
        <p:spPr bwMode="auto">
          <a:xfrm>
            <a:off x="3810000" y="3975100"/>
            <a:ext cx="228600" cy="609600"/>
          </a:xfrm>
          <a:prstGeom prst="downArrow">
            <a:avLst>
              <a:gd name="adj1" fmla="val 50000"/>
              <a:gd name="adj2" fmla="val 83333"/>
            </a:avLst>
          </a:prstGeom>
          <a:solidFill>
            <a:schemeClr val="accent1"/>
          </a:solidFill>
          <a:ln w="127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33656" name="Picture 24" descr="edtransuni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889500"/>
            <a:ext cx="11303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33657" name="AutoShape 25"/>
          <p:cNvSpPr>
            <a:spLocks noChangeArrowheads="1"/>
          </p:cNvSpPr>
          <p:nvPr/>
        </p:nvSpPr>
        <p:spPr bwMode="auto">
          <a:xfrm rot="16200000">
            <a:off x="5905500" y="3098800"/>
            <a:ext cx="152400" cy="533400"/>
          </a:xfrm>
          <a:prstGeom prst="downArrow">
            <a:avLst>
              <a:gd name="adj1" fmla="val 50000"/>
              <a:gd name="adj2" fmla="val 83333"/>
            </a:avLst>
          </a:prstGeom>
          <a:solidFill>
            <a:schemeClr val="accent1"/>
          </a:solidFill>
          <a:ln w="127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733658" name="Picture 26" descr="regov-celldiv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1800" y="1709737"/>
            <a:ext cx="2362200" cy="1198563"/>
          </a:xfrm>
          <a:prstGeom prst="rect">
            <a:avLst/>
          </a:prstGeom>
          <a:noFill/>
        </p:spPr>
      </p:pic>
      <p:pic>
        <p:nvPicPr>
          <p:cNvPr id="1733659" name="Picture 2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blackWhite">
          <a:xfrm>
            <a:off x="25400" y="1366398"/>
            <a:ext cx="2057400" cy="154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510515" y="3132435"/>
            <a:ext cx="145424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MetaFlux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304800" y="3060700"/>
            <a:ext cx="1981200" cy="609600"/>
          </a:xfrm>
          <a:prstGeom prst="rect">
            <a:avLst/>
          </a:prstGeom>
          <a:noFill/>
          <a:ln w="127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AutoShape 25"/>
          <p:cNvSpPr>
            <a:spLocks noChangeArrowheads="1"/>
          </p:cNvSpPr>
          <p:nvPr/>
        </p:nvSpPr>
        <p:spPr bwMode="auto">
          <a:xfrm rot="5400000">
            <a:off x="2633472" y="3098801"/>
            <a:ext cx="152400" cy="533400"/>
          </a:xfrm>
          <a:prstGeom prst="downArrow">
            <a:avLst>
              <a:gd name="adj1" fmla="val 50000"/>
              <a:gd name="adj2" fmla="val 83333"/>
            </a:avLst>
          </a:prstGeom>
          <a:solidFill>
            <a:schemeClr val="accent1"/>
          </a:solidFill>
          <a:ln w="127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733660" name="Picture 28" descr="genov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2800" y="3873916"/>
            <a:ext cx="1981200" cy="1358486"/>
          </a:xfrm>
          <a:prstGeom prst="rect">
            <a:avLst/>
          </a:prstGeom>
          <a:noFill/>
        </p:spPr>
      </p:pic>
      <p:pic>
        <p:nvPicPr>
          <p:cNvPr id="1733661" name="Picture 2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blackWhite">
          <a:xfrm>
            <a:off x="6019800" y="4044951"/>
            <a:ext cx="1879600" cy="1890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8" name="TextBox 27"/>
          <p:cNvSpPr txBox="1"/>
          <p:nvPr/>
        </p:nvSpPr>
        <p:spPr>
          <a:xfrm>
            <a:off x="3017441" y="6261100"/>
            <a:ext cx="3012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Licensed by 8,000+ Groups</a:t>
            </a:r>
            <a:endParaRPr lang="en-US" b="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29" name="Picture 28" descr="PathwayTools_IDlg_0612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223" y="378686"/>
            <a:ext cx="3135567" cy="66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371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 of BioCyc Databases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9607" y="2057322"/>
            <a:ext cx="14376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NIH RefSeq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2302" y="3519250"/>
            <a:ext cx="14376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PGDB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56954" y="1941028"/>
            <a:ext cx="2983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0090"/>
                </a:solidFill>
              </a:rPr>
              <a:t>Predict metabolic reactions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81247" y="2249190"/>
            <a:ext cx="2983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0090"/>
                </a:solidFill>
              </a:rPr>
              <a:t>Predict transport reactions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09189" y="2928778"/>
            <a:ext cx="2983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0090"/>
                </a:solidFill>
              </a:rPr>
              <a:t>Predict pathway hole fillers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90205" y="2589930"/>
            <a:ext cx="2983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0090"/>
                </a:solidFill>
              </a:rPr>
              <a:t>Predict metabolic pathways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7693" y="1951545"/>
            <a:ext cx="2983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0090"/>
                </a:solidFill>
              </a:rPr>
              <a:t>Predict operons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52205" y="5686473"/>
            <a:ext cx="3574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90"/>
                </a:solidFill>
              </a:rPr>
              <a:t>Protein features </a:t>
            </a:r>
            <a:r>
              <a:rPr lang="en-US" sz="1600" dirty="0">
                <a:solidFill>
                  <a:srgbClr val="000090"/>
                </a:solidFill>
              </a:rPr>
              <a:t> [</a:t>
            </a:r>
            <a:r>
              <a:rPr lang="en-US" sz="1600" dirty="0" err="1">
                <a:solidFill>
                  <a:srgbClr val="000090"/>
                </a:solidFill>
              </a:rPr>
              <a:t>uniprot</a:t>
            </a:r>
            <a:r>
              <a:rPr lang="en-US" sz="1600" dirty="0">
                <a:solidFill>
                  <a:srgbClr val="000090"/>
                </a:solidFill>
              </a:rPr>
              <a:t>]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0938" y="2576489"/>
            <a:ext cx="2983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90"/>
                </a:solidFill>
              </a:rPr>
              <a:t>Compute </a:t>
            </a:r>
            <a:r>
              <a:rPr lang="en-US" dirty="0" err="1">
                <a:solidFill>
                  <a:srgbClr val="000090"/>
                </a:solidFill>
              </a:rPr>
              <a:t>Pfam</a:t>
            </a:r>
            <a:r>
              <a:rPr lang="en-US" dirty="0">
                <a:solidFill>
                  <a:srgbClr val="000090"/>
                </a:solidFill>
              </a:rPr>
              <a:t> domains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51947" y="2237642"/>
            <a:ext cx="2983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90"/>
                </a:solidFill>
              </a:rPr>
              <a:t>Compute orthologs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6494" y="5359608"/>
            <a:ext cx="2983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90"/>
                </a:solidFill>
              </a:rPr>
              <a:t>GO terms  </a:t>
            </a:r>
            <a:r>
              <a:rPr lang="en-US" sz="1600" dirty="0">
                <a:solidFill>
                  <a:srgbClr val="000090"/>
                </a:solidFill>
              </a:rPr>
              <a:t> [</a:t>
            </a:r>
            <a:r>
              <a:rPr lang="en-US" sz="1600" dirty="0" err="1">
                <a:solidFill>
                  <a:srgbClr val="000090"/>
                </a:solidFill>
              </a:rPr>
              <a:t>uniprot</a:t>
            </a:r>
            <a:r>
              <a:rPr lang="en-US" sz="1600" dirty="0">
                <a:solidFill>
                  <a:srgbClr val="000090"/>
                </a:solidFill>
              </a:rPr>
              <a:t>]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8796" y="4745180"/>
            <a:ext cx="3198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90"/>
                </a:solidFill>
              </a:rPr>
              <a:t>Subcellular locations </a:t>
            </a:r>
            <a:r>
              <a:rPr lang="en-US" sz="1600" dirty="0">
                <a:solidFill>
                  <a:srgbClr val="000090"/>
                </a:solidFill>
              </a:rPr>
              <a:t>[</a:t>
            </a:r>
            <a:r>
              <a:rPr lang="en-US" sz="1600" dirty="0" err="1">
                <a:solidFill>
                  <a:srgbClr val="000090"/>
                </a:solidFill>
              </a:rPr>
              <a:t>psortdb</a:t>
            </a:r>
            <a:r>
              <a:rPr lang="en-US" sz="1600" dirty="0">
                <a:solidFill>
                  <a:srgbClr val="000090"/>
                </a:solidFill>
              </a:rPr>
              <a:t>]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25057" y="4154714"/>
            <a:ext cx="29831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90"/>
                </a:solidFill>
              </a:rPr>
              <a:t>Regulatory data  </a:t>
            </a:r>
            <a:r>
              <a:rPr lang="en-US" sz="1600" dirty="0">
                <a:solidFill>
                  <a:srgbClr val="000090"/>
                </a:solidFill>
              </a:rPr>
              <a:t>[</a:t>
            </a:r>
            <a:r>
              <a:rPr lang="en-US" sz="1600" dirty="0" err="1">
                <a:solidFill>
                  <a:srgbClr val="000090"/>
                </a:solidFill>
              </a:rPr>
              <a:t>regtransbase</a:t>
            </a:r>
            <a:r>
              <a:rPr lang="en-US" sz="1600" dirty="0">
                <a:solidFill>
                  <a:srgbClr val="000090"/>
                </a:solidFill>
              </a:rPr>
              <a:t>]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5835" y="4127383"/>
            <a:ext cx="2983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90"/>
                </a:solidFill>
              </a:rPr>
              <a:t>Database links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84863" y="4519416"/>
            <a:ext cx="2983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90"/>
                </a:solidFill>
              </a:rPr>
              <a:t>Organism phenotype data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53891" y="4875504"/>
            <a:ext cx="2983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90"/>
                </a:solidFill>
              </a:rPr>
              <a:t>Gene essentiality 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46881" y="5219611"/>
            <a:ext cx="2983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90"/>
                </a:solidFill>
              </a:rPr>
              <a:t>Phenotype microarray data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13681" y="3690350"/>
            <a:ext cx="7198507" cy="27950"/>
          </a:xfrm>
          <a:prstGeom prst="straightConnector1">
            <a:avLst/>
          </a:prstGeom>
          <a:ln w="31750">
            <a:solidFill>
              <a:schemeClr val="tx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976757" y="2300478"/>
            <a:ext cx="1" cy="12700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189061" y="2608640"/>
            <a:ext cx="3343" cy="9618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408050" y="2964728"/>
            <a:ext cx="5292" cy="6058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623696" y="3318919"/>
            <a:ext cx="1" cy="2516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455551" y="2309098"/>
            <a:ext cx="1" cy="12700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667855" y="2617260"/>
            <a:ext cx="3343" cy="9618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5886844" y="2973348"/>
            <a:ext cx="5292" cy="6058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973412" y="3878695"/>
            <a:ext cx="3345" cy="180061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2180423" y="3887307"/>
            <a:ext cx="5294" cy="1468493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2408050" y="3895917"/>
            <a:ext cx="1949" cy="884763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644313" y="3890677"/>
            <a:ext cx="1" cy="251614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464186" y="3875334"/>
            <a:ext cx="1" cy="1270055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676490" y="3883946"/>
            <a:ext cx="3343" cy="961893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5895479" y="3892556"/>
            <a:ext cx="5292" cy="605805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6135087" y="3887316"/>
            <a:ext cx="1" cy="251614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931123" y="2845681"/>
            <a:ext cx="5292" cy="605805"/>
          </a:xfrm>
          <a:prstGeom prst="straightConnector1">
            <a:avLst/>
          </a:prstGeom>
          <a:ln w="31750">
            <a:solidFill>
              <a:schemeClr val="tx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347391" y="3329636"/>
            <a:ext cx="2265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Curation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3934384" y="6269114"/>
            <a:ext cx="2437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90"/>
                </a:solidFill>
              </a:rPr>
              <a:t>Data Import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682194" y="1319454"/>
            <a:ext cx="3162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90"/>
                </a:solidFill>
              </a:rPr>
              <a:t>Computational Inferences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340107" y="3739549"/>
            <a:ext cx="2265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Metabolic Model</a:t>
            </a:r>
          </a:p>
        </p:txBody>
      </p:sp>
    </p:spTree>
    <p:extLst>
      <p:ext uri="{BB962C8B-B14F-4D97-AF65-F5344CB8AC3E}">
        <p14:creationId xmlns:p14="http://schemas.microsoft.com/office/powerpoint/2010/main" val="2401228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Transition microbiome studies toward a mechanistic, predictive science</a:t>
            </a:r>
          </a:p>
          <a:p>
            <a:endParaRPr lang="en-US" dirty="0"/>
          </a:p>
          <a:p>
            <a:r>
              <a:rPr lang="en-US" dirty="0"/>
              <a:t>Infer what each organism O contributes to the system</a:t>
            </a:r>
          </a:p>
          <a:p>
            <a:pPr lvl="1"/>
            <a:r>
              <a:rPr lang="en-US" dirty="0"/>
              <a:t>What happens if abundance of O increases or decreases?</a:t>
            </a:r>
          </a:p>
          <a:p>
            <a:pPr lvl="1"/>
            <a:r>
              <a:rPr lang="en-US" dirty="0"/>
              <a:t>Which organisms depend on O?</a:t>
            </a:r>
          </a:p>
          <a:p>
            <a:endParaRPr lang="en-US" dirty="0"/>
          </a:p>
          <a:p>
            <a:r>
              <a:rPr lang="en-US" dirty="0"/>
              <a:t>Quantitative modeling of behavior of each organism and its effects on its neighbors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076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 the response of a microbiome to stimuli</a:t>
            </a:r>
          </a:p>
          <a:p>
            <a:pPr lvl="1"/>
            <a:r>
              <a:rPr lang="en-US" dirty="0"/>
              <a:t>Changes in organism abundance</a:t>
            </a:r>
          </a:p>
          <a:p>
            <a:pPr lvl="1"/>
            <a:r>
              <a:rPr lang="en-US" dirty="0"/>
              <a:t>Changes in diet</a:t>
            </a:r>
          </a:p>
          <a:p>
            <a:pPr lvl="1"/>
            <a:r>
              <a:rPr lang="en-US" dirty="0"/>
              <a:t>Drugs or other environmental changes</a:t>
            </a:r>
          </a:p>
          <a:p>
            <a:pPr lvl="1"/>
            <a:endParaRPr lang="en-US" dirty="0"/>
          </a:p>
          <a:p>
            <a:r>
              <a:rPr lang="en-US" dirty="0"/>
              <a:t>Predict organism abundances over time</a:t>
            </a:r>
          </a:p>
          <a:p>
            <a:endParaRPr lang="en-US" dirty="0"/>
          </a:p>
          <a:p>
            <a:r>
              <a:rPr lang="en-US" dirty="0"/>
              <a:t>Approach: </a:t>
            </a:r>
          </a:p>
          <a:p>
            <a:pPr lvl="1"/>
            <a:r>
              <a:rPr lang="en-US" dirty="0"/>
              <a:t>Develop detailed </a:t>
            </a:r>
            <a:r>
              <a:rPr lang="en-US" dirty="0" err="1"/>
              <a:t>databases+models</a:t>
            </a:r>
            <a:r>
              <a:rPr lang="en-US" dirty="0"/>
              <a:t> for microbiome organisms</a:t>
            </a:r>
          </a:p>
          <a:p>
            <a:pPr lvl="1"/>
            <a:r>
              <a:rPr lang="en-US" dirty="0"/>
              <a:t>Combine those models to model an organism community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229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of the Human Microbiome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How does metabolic modeling work?</a:t>
            </a:r>
          </a:p>
          <a:p>
            <a:endParaRPr lang="en-US" dirty="0"/>
          </a:p>
          <a:p>
            <a:r>
              <a:rPr lang="en-US" dirty="0"/>
              <a:t>Challenges</a:t>
            </a:r>
          </a:p>
          <a:p>
            <a:endParaRPr lang="en-US" dirty="0"/>
          </a:p>
          <a:p>
            <a:r>
              <a:rPr lang="en-US" dirty="0"/>
              <a:t>How to address those challenges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689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417"/>
            <a:ext cx="7924800" cy="1143000"/>
          </a:xfrm>
        </p:spPr>
        <p:txBody>
          <a:bodyPr/>
          <a:lstStyle/>
          <a:p>
            <a:r>
              <a:rPr lang="en-US" dirty="0"/>
              <a:t>Metabolic Modeling via Flux-Balance Analysis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92200" y="2514600"/>
            <a:ext cx="8051800" cy="3298907"/>
            <a:chOff x="231942" y="2800752"/>
            <a:chExt cx="8912058" cy="3685855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2040744" y="2800752"/>
              <a:ext cx="5274456" cy="3685855"/>
            </a:xfrm>
            <a:prstGeom prst="roundRect">
              <a:avLst/>
            </a:prstGeom>
            <a:noFill/>
            <a:ln w="635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274320" rIns="0" bIns="9144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800000"/>
                </a:solidFill>
                <a:effectLst/>
                <a:latin typeface="Helvetica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31942" y="3610343"/>
              <a:ext cx="1580203" cy="512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Nutrients</a:t>
              </a:r>
              <a:endParaRPr lang="en-US" sz="28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42849" y="5797611"/>
              <a:ext cx="1667553" cy="515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Biomass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315200" y="3596154"/>
              <a:ext cx="1828800" cy="515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Secretions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76745" y="4129098"/>
              <a:ext cx="3858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/>
                <a:t>A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95945" y="4148208"/>
              <a:ext cx="3858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/>
                <a:t>A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15145" y="4148208"/>
              <a:ext cx="3858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/>
                <a:t>B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661868" y="4148208"/>
              <a:ext cx="3858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/>
                <a:t>C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32434" y="5748408"/>
              <a:ext cx="3818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X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53545" y="4148208"/>
              <a:ext cx="3858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/>
                <a:t>D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06145" y="4148208"/>
              <a:ext cx="3858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/>
                <a:t>D</a:t>
              </a:r>
            </a:p>
          </p:txBody>
        </p:sp>
        <p:sp>
          <p:nvSpPr>
            <p:cNvPr id="15" name="Right Arrow 14"/>
            <p:cNvSpPr/>
            <p:nvPr/>
          </p:nvSpPr>
          <p:spPr bwMode="auto">
            <a:xfrm>
              <a:off x="1483324" y="4284664"/>
              <a:ext cx="650275" cy="144543"/>
            </a:xfrm>
            <a:prstGeom prst="rightArrow">
              <a:avLst/>
            </a:prstGeom>
            <a:solidFill>
              <a:srgbClr val="FF5CC8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274320" rIns="0" bIns="9144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endParaRPr>
            </a:p>
          </p:txBody>
        </p:sp>
        <p:sp>
          <p:nvSpPr>
            <p:cNvPr id="16" name="Right Arrow 15"/>
            <p:cNvSpPr/>
            <p:nvPr/>
          </p:nvSpPr>
          <p:spPr bwMode="auto">
            <a:xfrm>
              <a:off x="6387754" y="4284664"/>
              <a:ext cx="1156045" cy="144543"/>
            </a:xfrm>
            <a:prstGeom prst="rightArrow">
              <a:avLst/>
            </a:prstGeom>
            <a:solidFill>
              <a:srgbClr val="FF5CC8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274320" rIns="0" bIns="9144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endParaRPr>
            </a:p>
          </p:txBody>
        </p:sp>
        <p:sp>
          <p:nvSpPr>
            <p:cNvPr id="17" name="Right Arrow 16"/>
            <p:cNvSpPr/>
            <p:nvPr/>
          </p:nvSpPr>
          <p:spPr bwMode="auto">
            <a:xfrm>
              <a:off x="5140924" y="4284664"/>
              <a:ext cx="650275" cy="144543"/>
            </a:xfrm>
            <a:prstGeom prst="rightArrow">
              <a:avLst/>
            </a:prstGeom>
            <a:solidFill>
              <a:srgbClr val="FF5CC8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274320" rIns="0" bIns="9144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endParaRPr>
            </a:p>
          </p:txBody>
        </p:sp>
        <p:sp>
          <p:nvSpPr>
            <p:cNvPr id="18" name="Right Arrow 17"/>
            <p:cNvSpPr/>
            <p:nvPr/>
          </p:nvSpPr>
          <p:spPr bwMode="auto">
            <a:xfrm>
              <a:off x="3921724" y="4284664"/>
              <a:ext cx="650275" cy="144543"/>
            </a:xfrm>
            <a:prstGeom prst="rightArrow">
              <a:avLst/>
            </a:prstGeom>
            <a:solidFill>
              <a:srgbClr val="FF5CC8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274320" rIns="0" bIns="9144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endParaRPr>
            </a:p>
          </p:txBody>
        </p:sp>
        <p:sp>
          <p:nvSpPr>
            <p:cNvPr id="19" name="Right Arrow 18"/>
            <p:cNvSpPr/>
            <p:nvPr/>
          </p:nvSpPr>
          <p:spPr bwMode="auto">
            <a:xfrm>
              <a:off x="2702524" y="4284664"/>
              <a:ext cx="650275" cy="144543"/>
            </a:xfrm>
            <a:prstGeom prst="rightArrow">
              <a:avLst/>
            </a:prstGeom>
            <a:solidFill>
              <a:srgbClr val="FF5CC8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274320" rIns="0" bIns="9144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endParaRPr>
            </a:p>
          </p:txBody>
        </p:sp>
        <p:sp>
          <p:nvSpPr>
            <p:cNvPr id="20" name="Down Arrow 19"/>
            <p:cNvSpPr/>
            <p:nvPr/>
          </p:nvSpPr>
          <p:spPr bwMode="auto">
            <a:xfrm>
              <a:off x="4808494" y="4640532"/>
              <a:ext cx="144506" cy="1084075"/>
            </a:xfrm>
            <a:prstGeom prst="downArrow">
              <a:avLst/>
            </a:prstGeom>
            <a:solidFill>
              <a:srgbClr val="FF5CC8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274320" rIns="0" bIns="9144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202733" y="3614808"/>
              <a:ext cx="4036665" cy="515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Metabolic Reaction List</a:t>
              </a:r>
            </a:p>
          </p:txBody>
        </p:sp>
      </p:grp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533400" y="937587"/>
            <a:ext cx="8077200" cy="4800600"/>
          </a:xfrm>
        </p:spPr>
        <p:txBody>
          <a:bodyPr/>
          <a:lstStyle/>
          <a:p>
            <a:r>
              <a:rPr lang="en-US" sz="2000" dirty="0"/>
              <a:t>Steady state, constraint-based quantitative models of metabolism</a:t>
            </a:r>
          </a:p>
          <a:p>
            <a:r>
              <a:rPr lang="en-US" sz="2000" i="1" dirty="0"/>
              <a:t>E. coli </a:t>
            </a:r>
            <a:r>
              <a:rPr lang="en-US" sz="2000" dirty="0"/>
              <a:t>model derived from </a:t>
            </a:r>
            <a:r>
              <a:rPr lang="en-US" sz="2000" dirty="0" err="1"/>
              <a:t>EcoCyc</a:t>
            </a:r>
            <a:r>
              <a:rPr lang="en-US" sz="2000" dirty="0"/>
              <a:t> database (</a:t>
            </a:r>
            <a:r>
              <a:rPr lang="en-US" sz="2000" i="1" dirty="0"/>
              <a:t>BMC Sys </a:t>
            </a:r>
            <a:r>
              <a:rPr lang="en-US" sz="2000" i="1" dirty="0" err="1"/>
              <a:t>Biol</a:t>
            </a:r>
            <a:r>
              <a:rPr lang="en-US" sz="2000" i="1" dirty="0"/>
              <a:t> </a:t>
            </a:r>
            <a:r>
              <a:rPr lang="en-US" sz="2000" dirty="0"/>
              <a:t>2014 8:79):</a:t>
            </a:r>
          </a:p>
          <a:p>
            <a:pPr lvl="1"/>
            <a:r>
              <a:rPr lang="en-US" dirty="0"/>
              <a:t>16 nutrients</a:t>
            </a:r>
          </a:p>
          <a:p>
            <a:pPr lvl="1"/>
            <a:r>
              <a:rPr lang="en-US" dirty="0"/>
              <a:t>108 biomass metabolites</a:t>
            </a:r>
          </a:p>
          <a:p>
            <a:pPr lvl="1"/>
            <a:r>
              <a:rPr lang="en-US" sz="1800" dirty="0"/>
              <a:t>2286 reactions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r>
              <a:rPr lang="en-US" sz="2200" dirty="0"/>
              <a:t>Model computes cellular growth rate by optimizing across constraints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0003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FBA Modeling of </a:t>
            </a:r>
            <a:r>
              <a:rPr lang="en-US" i="1" dirty="0"/>
              <a:t>E. coli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Dynamic FBA modeling of </a:t>
            </a:r>
            <a:r>
              <a:rPr lang="en-US" i="1" dirty="0">
                <a:latin typeface="Arial"/>
                <a:cs typeface="Arial"/>
              </a:rPr>
              <a:t>E. coli </a:t>
            </a:r>
            <a:r>
              <a:rPr lang="en-US" dirty="0">
                <a:latin typeface="Arial"/>
                <a:cs typeface="Arial"/>
              </a:rPr>
              <a:t>growth under varying nutrient conditions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t=1-20: E. coli grows anaerobically on 10 </a:t>
            </a:r>
            <a:r>
              <a:rPr lang="en-US" sz="1600" dirty="0" err="1">
                <a:latin typeface="Arial"/>
                <a:cs typeface="Arial"/>
              </a:rPr>
              <a:t>mmol</a:t>
            </a:r>
            <a:r>
              <a:rPr lang="en-US" sz="1600" dirty="0">
                <a:latin typeface="Arial"/>
                <a:cs typeface="Arial"/>
              </a:rPr>
              <a:t> glucose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t=21-34: O</a:t>
            </a:r>
            <a:r>
              <a:rPr lang="en-US" sz="1600" baseline="-25000" dirty="0">
                <a:latin typeface="Arial"/>
                <a:cs typeface="Arial"/>
              </a:rPr>
              <a:t>2</a:t>
            </a:r>
            <a:r>
              <a:rPr lang="en-US" sz="1600" dirty="0">
                <a:latin typeface="Arial"/>
                <a:cs typeface="Arial"/>
              </a:rPr>
              <a:t> is added to the simulation; E. coli grows completely aerobically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t=34-35: O</a:t>
            </a:r>
            <a:r>
              <a:rPr lang="en-US" sz="1600" baseline="-25000" dirty="0">
                <a:latin typeface="Arial"/>
                <a:cs typeface="Arial"/>
              </a:rPr>
              <a:t>2 </a:t>
            </a:r>
            <a:r>
              <a:rPr lang="en-US" sz="1600" dirty="0">
                <a:latin typeface="Arial"/>
                <a:cs typeface="Arial"/>
              </a:rPr>
              <a:t>availability becomes limiting; acetate forms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t=36-44: O</a:t>
            </a:r>
            <a:r>
              <a:rPr lang="en-US" sz="1600" baseline="-25000" dirty="0">
                <a:latin typeface="Arial"/>
                <a:cs typeface="Arial"/>
              </a:rPr>
              <a:t>2 </a:t>
            </a:r>
            <a:r>
              <a:rPr lang="en-US" sz="1600" dirty="0">
                <a:latin typeface="Arial"/>
                <a:cs typeface="Arial"/>
              </a:rPr>
              <a:t>is exhausted; anaerobic growth resumes</a:t>
            </a:r>
          </a:p>
        </p:txBody>
      </p:sp>
      <p:pic>
        <p:nvPicPr>
          <p:cNvPr id="4" name="Picture 3" descr="eco-dfa-stir-at-21-metabolit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6200" y="20878800"/>
            <a:ext cx="8128000" cy="6096000"/>
          </a:xfrm>
          <a:prstGeom prst="rect">
            <a:avLst/>
          </a:prstGeom>
        </p:spPr>
      </p:pic>
      <p:pic>
        <p:nvPicPr>
          <p:cNvPr id="6" name="Picture 5" descr="eco-dfa-stir-at-21-metabolit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8600" y="21031200"/>
            <a:ext cx="8128000" cy="6096000"/>
          </a:xfrm>
          <a:prstGeom prst="rect">
            <a:avLst/>
          </a:prstGeom>
        </p:spPr>
      </p:pic>
      <p:pic>
        <p:nvPicPr>
          <p:cNvPr id="7" name="Picture 6" descr="eco-dfa-stir-at-21-biomass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3667175"/>
            <a:ext cx="4254433" cy="3190825"/>
          </a:xfrm>
          <a:prstGeom prst="rect">
            <a:avLst/>
          </a:prstGeom>
        </p:spPr>
      </p:pic>
      <p:pic>
        <p:nvPicPr>
          <p:cNvPr id="8" name="Picture 7" descr="eco-dfa-stir-at-21-metabolit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1" y="3657600"/>
            <a:ext cx="42672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088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3900" y="4049599"/>
            <a:ext cx="3340100" cy="168265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1436688"/>
            <a:ext cx="3340100" cy="168265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6244" y="2390548"/>
            <a:ext cx="3340100" cy="168265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9100" y="4884681"/>
            <a:ext cx="3340100" cy="168265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00" y="3643199"/>
            <a:ext cx="3340100" cy="168265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7944" y="411211"/>
            <a:ext cx="3340100" cy="168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5668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9&quot;/&gt;&lt;/object&gt;&lt;object type=&quot;3&quot; unique_id=&quot;10005&quot;&gt;&lt;property id=&quot;20148&quot; value=&quot;5&quot;/&gt;&lt;property id=&quot;20300&quot; value=&quot;Slide 2 - &amp;quot;An Overview of SRI International&amp;#x0D;&amp;#x0A;We are a community of innovation&amp;quot;&quot;/&gt;&lt;property id=&quot;20307&quot; value=&quot;260&quot;/&gt;&lt;/object&gt;&lt;object type=&quot;3&quot; unique_id=&quot;10006&quot;&gt;&lt;property id=&quot;20148&quot; value=&quot;5&quot;/&gt;&lt;property id=&quot;20300&quot; value=&quot;Slide 3 - &amp;quot;A Period of Great Change…&amp;#x0D;&amp;#x0A;Tremendous opportunities for innovation&amp;quot;&quot;/&gt;&lt;property id=&quot;20307&quot; value=&quot;261&quot;/&gt;&lt;/object&gt;&lt;object type=&quot;3&quot; unique_id=&quot;10007&quot;&gt;&lt;property id=&quot;20148&quot; value=&quot;5&quot;/&gt;&lt;property id=&quot;20300&quot; value=&quot;Slide 4 - &amp;quot;… and the Challenges Are Increasing&amp;#x0D;&amp;#x0A;Keeping up with accelerating rates of change&amp;quot;&quot;/&gt;&lt;property id=&quot;20307&quot; value=&quot;262&quot;/&gt;&lt;/object&gt;&lt;object type=&quot;3&quot; unique_id=&quot;10008&quot;&gt;&lt;property id=&quot;20148&quot; value=&quot;5&quot;/&gt;&lt;property id=&quot;20300&quot; value=&quot;Slide 5 - &amp;quot;Essential Ingredients for Innovation &amp;#x0D;&amp;#x0A;SRI provides you with all three&amp;quot;&quot;/&gt;&lt;property id=&quot;20307&quot; value=&quot;263&quot;/&gt;&lt;/object&gt;&lt;object type=&quot;3&quot; unique_id=&quot;10009&quot;&gt;&lt;property id=&quot;20148&quot; value=&quot;5&quot;/&gt;&lt;property id=&quot;20300&quot; value=&quot;Slide 6 - &amp;quot;SRI International Profile&amp;#x0D;&amp;#x0A;&amp;quot;&quot;/&gt;&lt;property id=&quot;20307&quot; value=&quot;264&quot;/&gt;&lt;/object&gt;&lt;object type=&quot;3&quot; unique_id=&quot;10010&quot;&gt;&lt;property id=&quot;20148&quot; value=&quot;5&quot;/&gt;&lt;property id=&quot;20300&quot; value=&quot;Slide 7 - &amp;quot;Who We Are&amp;#x0D;&amp;#x0A;SRI is a world-leading independent R&amp;amp;D organization&amp;quot;&quot;/&gt;&lt;property id=&quot;20307&quot; value=&quot;265&quot;/&gt;&lt;/object&gt;&lt;object type=&quot;3&quot; unique_id=&quot;10011&quot;&gt;&lt;property id=&quot;20148&quot; value=&quot;5&quot;/&gt;&lt;property id=&quot;20300&quot; value=&quot;Slide 8 - &amp;quot;Our Mission &amp;#x0D;&amp;#x0A;Dedicated to client success and lasting value&amp;quot;&quot;/&gt;&lt;property id=&quot;20307&quot; value=&quot;266&quot;/&gt;&lt;/object&gt;&lt;object type=&quot;3&quot; unique_id=&quot;10012&quot;&gt;&lt;property id=&quot;20148&quot; value=&quot;5&quot;/&gt;&lt;property id=&quot;20300&quot; value=&quot;Slide 9 - &amp;quot;What We Do&amp;#x0D;&amp;#x0A;We create solutions that address your needs&amp;quot;&quot;/&gt;&lt;property id=&quot;20307&quot; value=&quot;267&quot;/&gt;&lt;/object&gt;&lt;object type=&quot;3&quot; unique_id=&quot;10013&quot;&gt;&lt;property id=&quot;20148&quot; value=&quot;5&quot;/&gt;&lt;property id=&quot;20300&quot; value=&quot;Slide 10 - &amp;quot;Our Focus Areas&amp;#x0D;&amp;#x0A;Multidisciplinary teams leverage core technology and research areas&amp;quot;&quot;/&gt;&lt;property id=&quot;20307&quot; value=&quot;268&quot;/&gt;&lt;/object&gt;&lt;object type=&quot;3&quot; unique_id=&quot;10014&quot;&gt;&lt;property id=&quot;20148&quot; value=&quot;5&quot;/&gt;&lt;property id=&quot;20300&quot; value=&quot;Slide 11 - &amp;quot;Clients throughout the World&amp;#x0D;&amp;#x0A;Providing value from Silicon Valley to our clients worldwide  &amp;quot;&quot;/&gt;&lt;property id=&quot;20307&quot; value=&quot;269&quot;/&gt;&lt;/object&gt;&lt;object type=&quot;3&quot; unique_id=&quot;10018&quot;&gt;&lt;property id=&quot;20148&quot; value=&quot;5&quot;/&gt;&lt;property id=&quot;20300&quot; value=&quot;Slide 15 - &amp;quot;SRI and Sarnoff Technology Spin-off Ventures&amp;#x0D;&amp;#x0A;Growth opportunities that bring innovations to market&amp;quot;&quot;/&gt;&lt;property id=&quot;20307&quot; value=&quot;273&quot;/&gt;&lt;/object&gt;&lt;object type=&quot;3&quot; unique_id=&quot;10019&quot;&gt;&lt;property id=&quot;20148&quot; value=&quot;5&quot;/&gt;&lt;property id=&quot;20300&quot; value=&quot;Slide 16 - &amp;quot;Senior Management Team&amp;#x0D;&amp;#x0A;Leaders of customer-centric teams&amp;quot;&quot;/&gt;&lt;property id=&quot;20307&quot; value=&quot;274&quot;/&gt;&lt;/object&gt;&lt;object type=&quot;3&quot; unique_id=&quot;10020&quot;&gt;&lt;property id=&quot;20148&quot; value=&quot;5&quot;/&gt;&lt;property id=&quot;20300&quot; value=&quot;Slide 17 - &amp;quot;Distinguished Innovations&amp;#x0D;&amp;#x0A;&amp;quot;&quot;/&gt;&lt;property id=&quot;20307&quot; value=&quot;275&quot;/&gt;&lt;/object&gt;&lt;object type=&quot;3&quot; unique_id=&quot;10021&quot;&gt;&lt;property id=&quot;20148&quot; value=&quot;5&quot;/&gt;&lt;property id=&quot;20300&quot; value=&quot;Slide 18 - &amp;quot;SRI Innovations Have Changed the World&amp;#x0D;&amp;#x0A;More than 60 years of contributions to government, industry, and society&amp;quot;&quot;/&gt;&lt;property id=&quot;20307&quot; value=&quot;276&quot;/&gt;&lt;/object&gt;&lt;object type=&quot;3&quot; unique_id=&quot;10022&quot;&gt;&lt;property id=&quot;20148&quot; value=&quot;5&quot;/&gt;&lt;property id=&quot;20300&quot; value=&quot;Slide 19 - &amp;quot;Computing&amp;#x0D;&amp;#x0A;SRI invented the foundations of personal computing&amp;quot;&quot;/&gt;&lt;property id=&quot;20307&quot; value=&quot;277&quot;/&gt;&lt;/object&gt;&lt;object type=&quot;3&quot; unique_id=&quot;10023&quot;&gt;&lt;property id=&quot;20148&quot; value=&quot;5&quot;/&gt;&lt;property id=&quot;20300&quot; value=&quot;Slide 20 - &amp;quot;Intelligent Robotics&amp;#x0D;&amp;#x0A;SRI has pioneered robotics for more than 40 years&amp;quot;&quot;/&gt;&lt;property id=&quot;20307&quot; value=&quot;278&quot;/&gt;&lt;/object&gt;&lt;object type=&quot;3&quot; unique_id=&quot;10024&quot;&gt;&lt;property id=&quot;20148&quot; value=&quot;5&quot;/&gt;&lt;property id=&quot;20300&quot; value=&quot;Slide 21 - &amp;quot;Internet and Networks&amp;#x0D;&amp;#x0A;SRI was there “before the beginning”&amp;quot;&quot;/&gt;&lt;property id=&quot;20307&quot; value=&quot;279&quot;/&gt;&lt;/object&gt;&lt;object type=&quot;3&quot; unique_id=&quot;10025&quot;&gt;&lt;property id=&quot;20148&quot; value=&quot;5&quot;/&gt;&lt;property id=&quot;20300&quot; value=&quot;Slide 22 - &amp;quot;Wireless Communications&amp;#x0D;&amp;#x0A;SRI made possible a new way to communicate&amp;quot;&quot;/&gt;&lt;property id=&quot;20307&quot; value=&quot;280&quot;/&gt;&lt;/object&gt;&lt;object type=&quot;3&quot; unique_id=&quot;10027&quot;&gt;&lt;property id=&quot;20148&quot; value=&quot;5&quot;/&gt;&lt;property id=&quot;20300&quot; value=&quot;Slide 23 - &amp;quot;National Defense&amp;#x0D;&amp;#x0A;SRI has helped our nation meet mission-critical needs for decades&amp;quot;&quot;/&gt;&lt;property id=&quot;20307&quot; value=&quot;282&quot;/&gt;&lt;/object&gt;&lt;object type=&quot;3&quot; unique_id=&quot;10028&quot;&gt;&lt;property id=&quot;20148&quot; value=&quot;5&quot;/&gt;&lt;property id=&quot;20300&quot; value=&quot;Slide 24 - &amp;quot;Penetrating Radars&amp;#x0D;&amp;#x0A;SRI technology pinpoints concealed items of interest &amp;quot;&quot;/&gt;&lt;property id=&quot;20307&quot; value=&quot;283&quot;/&gt;&lt;/object&gt;&lt;object type=&quot;3&quot; unique_id=&quot;10029&quot;&gt;&lt;property id=&quot;20148&quot; value=&quot;5&quot;/&gt;&lt;property id=&quot;20300&quot; value=&quot;Slide 25 - &amp;quot;Aerospace&amp;#x0D;&amp;#x0A;SRI innovations take flight&amp;quot;&quot;/&gt;&lt;property id=&quot;20307&quot; value=&quot;284&quot;/&gt;&lt;/object&gt;&lt;object type=&quot;3&quot; unique_id=&quot;10030&quot;&gt;&lt;property id=&quot;20148&quot; value=&quot;5&quot;/&gt;&lt;property id=&quot;20300&quot; value=&quot;Slide 26 - &amp;quot;Satellite Communications&amp;#x0D;&amp;#x0A;SRI designs, deploys, and operates complex systems &amp;quot;&quot;/&gt;&lt;property id=&quot;20307&quot; value=&quot;285&quot;/&gt;&lt;/object&gt;&lt;object type=&quot;3&quot; unique_id=&quot;10031&quot;&gt;&lt;property id=&quot;20148&quot; value=&quot;5&quot;/&gt;&lt;property id=&quot;20300&quot; value=&quot;Slide 27 - &amp;quot;Banking&amp;#x0D;&amp;#x0A;SRI revolutionized how money is moved and used&amp;quot;&quot;/&gt;&lt;property id=&quot;20307&quot; value=&quot;286&quot;/&gt;&lt;/object&gt;&lt;object type=&quot;3&quot; unique_id=&quot;10032&quot;&gt;&lt;property id=&quot;20148&quot; value=&quot;5&quot;/&gt;&lt;property id=&quot;20300&quot; value=&quot;Slide 28 - &amp;quot;Automation&amp;#x0D;&amp;#x0A;SRI technologies speed delivery of vital information&amp;quot;&quot;/&gt;&lt;property id=&quot;20307&quot; value=&quot;287&quot;/&gt;&lt;/object&gt;&lt;object type=&quot;3&quot; unique_id=&quot;10033&quot;&gt;&lt;property id=&quot;20148&quot; value=&quot;5&quot;/&gt;&lt;property id=&quot;20300&quot; value=&quot;Slide 29 - &amp;quot;Natural Language Speech Recognition&amp;#x0D;&amp;#x0A;SRI innovations give voice to customer transactions &amp;quot;&quot;/&gt;&lt;property id=&quot;20307&quot; value=&quot;288&quot;/&gt;&lt;/object&gt;&lt;object type=&quot;3&quot; unique_id=&quot;10034&quot;&gt;&lt;property id=&quot;20148&quot; value=&quot;5&quot;/&gt;&lt;property id=&quot;20300&quot; value=&quot;Slide 30 - &amp;quot;Energy and Environment&amp;#x0D;&amp;#x0A;SRI is developing and licensing technologies for a sustainable future&amp;quot;&quot;/&gt;&lt;property id=&quot;20307&quot; value=&quot;289&quot;/&gt;&lt;/object&gt;&lt;object type=&quot;3&quot; unique_id=&quot;10035&quot;&gt;&lt;property id=&quot;20148&quot; value=&quot;5&quot;/&gt;&lt;property id=&quot;20300&quot; value=&quot;Slide 31 - &amp;quot;Artificial Muscle&amp;#x0D;&amp;#x0A;“Shape-shifting plastics” offer advanced automation, power generation&amp;quot;&quot;/&gt;&lt;property id=&quot;20307&quot; value=&quot;290&quot;/&gt;&lt;/object&gt;&lt;object type=&quot;3&quot; unique_id=&quot;10036&quot;&gt;&lt;property id=&quot;20148&quot; value=&quot;5&quot;/&gt;&lt;property id=&quot;20300&quot; value=&quot;Slide 32 - &amp;quot;Drug Discovery&amp;#x0D;&amp;#x0A;SRI helps save lives through new drugs for cancer and infectious disease&amp;quot;&quot;/&gt;&lt;property id=&quot;20307&quot; value=&quot;291&quot;/&gt;&lt;/object&gt;&lt;object type=&quot;3&quot; unique_id=&quot;10037&quot;&gt;&lt;property id=&quot;20148&quot; value=&quot;5&quot;/&gt;&lt;property id=&quot;20300&quot; value=&quot;Slide 33 - &amp;quot;Medical Systems&amp;#x0D;&amp;#x0A;SRI innovations help patients recover faster, with fewer complications&amp;quot;&quot;/&gt;&lt;property id=&quot;20307&quot; value=&quot;292&quot;/&gt;&lt;/object&gt;&lt;object type=&quot;3&quot; unique_id=&quot;10038&quot;&gt;&lt;property id=&quot;20148&quot; value=&quot;5&quot;/&gt;&lt;property id=&quot;20300&quot; value=&quot;Slide 34 - &amp;quot;Education&amp;#x0D;&amp;#x0A;SRI helps improve how teachers teach and students learn&amp;quot;&quot;/&gt;&lt;property id=&quot;20307&quot; value=&quot;293&quot;/&gt;&lt;/object&gt;&lt;object type=&quot;3&quot; unique_id=&quot;10039&quot;&gt;&lt;property id=&quot;20148&quot; value=&quot;5&quot;/&gt;&lt;property id=&quot;20300&quot; value=&quot;Slide 35 - &amp;quot;Economic Development&amp;#x0D;&amp;#x0A;SRI helps enhance competitiveness around the globe&amp;quot;&quot;/&gt;&lt;property id=&quot;20307&quot; value=&quot;294&quot;/&gt;&lt;/object&gt;&lt;object type=&quot;3&quot; unique_id=&quot;10040&quot;&gt;&lt;property id=&quot;20148&quot; value=&quot;5&quot;/&gt;&lt;property id=&quot;20300&quot; value=&quot;Slide 36 - &amp;quot;Tourism&amp;#x0D;&amp;#x0A;SRI puts new destinations on the map&amp;quot;&quot;/&gt;&lt;property id=&quot;20307&quot; value=&quot;295&quot;/&gt;&lt;/object&gt;&lt;object type=&quot;3&quot; unique_id=&quot;10041&quot;&gt;&lt;property id=&quot;20148&quot; value=&quot;5&quot;/&gt;&lt;property id=&quot;20300&quot; value=&quot;Slide 37 - &amp;quot;Entertainment &amp;#x0D;&amp;#x0A;SRI and Sarnoff have changed how we see movies and television&amp;quot;&quot;/&gt;&lt;property id=&quot;20307&quot; value=&quot;296&quot;/&gt;&lt;/object&gt;&lt;object type=&quot;3&quot; unique_id=&quot;10042&quot;&gt;&lt;property id=&quot;20148&quot; value=&quot;5&quot;/&gt;&lt;property id=&quot;20300&quot; value=&quot;Slide 38 - &amp;quot;Capabilities Matched to Market Needs&amp;quot;&quot;/&gt;&lt;property id=&quot;20307&quot; value=&quot;297&quot;/&gt;&lt;/object&gt;&lt;object type=&quot;3&quot; unique_id=&quot;10043&quot;&gt;&lt;property id=&quot;20148&quot; value=&quot;5&quot;/&gt;&lt;property id=&quot;20300&quot; value=&quot;Slide 39 - &amp;quot;Deep Technical Capabilities &amp;#x0D;&amp;#x0A;SRI applies interdisciplinary skills to provide solutions to your needs&amp;quot;&quot;/&gt;&lt;property id=&quot;20307&quot; value=&quot;298&quot;/&gt;&lt;/object&gt;&lt;object type=&quot;3&quot; unique_id=&quot;10044&quot;&gt;&lt;property id=&quot;20148&quot; value=&quot;5&quot;/&gt;&lt;property id=&quot;20300&quot; value=&quot;Slide 40 - &amp;quot;Information and Computing &amp;#x0D;&amp;#x0A;Pioneering next-generation, disruptive technologies&amp;quot;&quot;/&gt;&lt;property id=&quot;20307&quot; value=&quot;299&quot;/&gt;&lt;/object&gt;&lt;object type=&quot;3&quot; unique_id=&quot;10045&quot;&gt;&lt;property id=&quot;20148&quot; value=&quot;5&quot;/&gt;&lt;property id=&quot;20300&quot; value=&quot;Slide 41 - &amp;quot;Networks and Communication&amp;#x0D;&amp;#x0A;Operationally effective systems for government and commercial clients&amp;quot;&quot;/&gt;&lt;property id=&quot;20307&quot; value=&quot;300&quot;/&gt;&lt;/object&gt;&lt;object type=&quot;3&quot; unique_id=&quot;10046&quot;&gt;&lt;property id=&quot;20148&quot; value=&quot;5&quot;/&gt;&lt;property id=&quot;20300&quot; value=&quot;Slide 42 - &amp;quot;Automation and Robotics&amp;#x0D;&amp;#x0A;From the world’s first reasoning robot to the latest advances&amp;quot;&quot;/&gt;&lt;property id=&quot;20307&quot; value=&quot;301&quot;/&gt;&lt;/object&gt;&lt;object type=&quot;3&quot; unique_id=&quot;10047&quot;&gt;&lt;property id=&quot;20148&quot; value=&quot;5&quot;/&gt;&lt;property id=&quot;20300&quot; value=&quot;Slide 43 - &amp;quot;Intelligence Systems &amp;#x0D;&amp;#x0A;From field support to end-to-end, secure information management systems&amp;quot;&quot;/&gt;&lt;property id=&quot;20307&quot; value=&quot;302&quot;/&gt;&lt;/object&gt;&lt;object type=&quot;3&quot; unique_id=&quot;10048&quot;&gt;&lt;property id=&quot;20148&quot; value=&quot;5&quot;/&gt;&lt;property id=&quot;20300&quot; value=&quot;Slide 44 - &amp;quot;Data Collection and Measurement&amp;#x0D;&amp;#x0A;State-of-the-art sensing and information processing&amp;quot;&quot;/&gt;&lt;property id=&quot;20307&quot; value=&quot;303&quot;/&gt;&lt;/object&gt;&lt;object type=&quot;3&quot; unique_id=&quot;10049&quot;&gt;&lt;property id=&quot;20148&quot; value=&quot;5&quot;/&gt;&lt;property id=&quot;20300&quot; value=&quot;Slide 45 - &amp;quot;Homeland Security &amp;#x0D;&amp;#x0A;SRI contributes to our nation’s preparedness&amp;quot;&quot;/&gt;&lt;property id=&quot;20307&quot; value=&quot;304&quot;/&gt;&lt;/object&gt;&lt;object type=&quot;3&quot; unique_id=&quot;10050&quot;&gt;&lt;property id=&quot;20148&quot; value=&quot;5&quot;/&gt;&lt;property id=&quot;20300&quot; value=&quot;Slide 46 - &amp;quot;Automotive&amp;#x0D;&amp;#x0A;Improving safety, comfort, cost, and environmental impact&amp;quot;&quot;/&gt;&lt;property id=&quot;20307&quot; value=&quot;305&quot;/&gt;&lt;/object&gt;&lt;object type=&quot;3&quot; unique_id=&quot;10051&quot;&gt;&lt;property id=&quot;20148&quot; value=&quot;5&quot;/&gt;&lt;property id=&quot;20300&quot; value=&quot;Slide 47 - &amp;quot;Energy and Environment&amp;#x0D;&amp;#x0A;From basic research to pilot tests and commercialization&amp;quot;&quot;/&gt;&lt;property id=&quot;20307&quot; value=&quot;306&quot;/&gt;&lt;/object&gt;&lt;object type=&quot;3&quot; unique_id=&quot;10052&quot;&gt;&lt;property id=&quot;20148&quot; value=&quot;5&quot;/&gt;&lt;property id=&quot;20300&quot; value=&quot;Slide 48 - &amp;quot;Marine Science and Technology&amp;#x0D;&amp;#x0A;Taking SRI’s capabilities to the water&amp;quot;&quot;/&gt;&lt;property id=&quot;20307&quot; value=&quot;307&quot;/&gt;&lt;/object&gt;&lt;object type=&quot;3&quot; unique_id=&quot;10053&quot;&gt;&lt;property id=&quot;20148&quot; value=&quot;5&quot;/&gt;&lt;property id=&quot;20300&quot; value=&quot;Slide 49 - &amp;quot;Advanced Materials and Structures&amp;#x0D;&amp;#x0A;From basic research to pilot tests and commercialization&amp;quot;&quot;/&gt;&lt;property id=&quot;20307&quot; value=&quot;308&quot;/&gt;&lt;/object&gt;&lt;object type=&quot;3&quot; unique_id=&quot;10054&quot;&gt;&lt;property id=&quot;20148&quot; value=&quot;5&quot;/&gt;&lt;property id=&quot;20300&quot; value=&quot;Slide 50 - &amp;quot;Medical and Surgical Devices&amp;#x0D;&amp;#x0A;Advancing new ideas from initial design to working prototype&amp;quot;&quot;/&gt;&lt;property id=&quot;20307&quot; value=&quot;309&quot;/&gt;&lt;/object&gt;&lt;object type=&quot;3&quot; unique_id=&quot;10055&quot;&gt;&lt;property id=&quot;20148&quot; value=&quot;5&quot;/&gt;&lt;property id=&quot;20300&quot; value=&quot;Slide 51 - &amp;quot;Computational Biology&amp;#x0D;&amp;#x0A;Opportunities for drug discovery, agriculture, and biotech&amp;quot;&quot;/&gt;&lt;property id=&quot;20307&quot; value=&quot;310&quot;/&gt;&lt;/object&gt;&lt;object type=&quot;3&quot; unique_id=&quot;10056&quot;&gt;&lt;property id=&quot;20148&quot; value=&quot;5&quot;/&gt;&lt;property id=&quot;20300&quot; value=&quot;Slide 52 - &amp;quot;Biosciences &amp;#x0D;&amp;#x0A;Complete drug discovery and preclinical development services&amp;quot;&quot;/&gt;&lt;property id=&quot;20307&quot; value=&quot;311&quot;/&gt;&lt;/object&gt;&lt;object type=&quot;3&quot; unique_id=&quot;10057&quot;&gt;&lt;property id=&quot;20148&quot; value=&quot;5&quot;/&gt;&lt;property id=&quot;20300&quot; value=&quot;Slide 53 - &amp;quot;Product Development&amp;#x0D;&amp;#x0A;From technology concepts to working product prototypes&amp;quot;&quot;/&gt;&lt;property id=&quot;20307&quot; value=&quot;312&quot;/&gt;&lt;/object&gt;&lt;object type=&quot;3&quot; unique_id=&quot;10058&quot;&gt;&lt;property id=&quot;20148&quot; value=&quot;5&quot;/&gt;&lt;property id=&quot;20300&quot; value=&quot;Slide 54 - &amp;quot;Public Policy&amp;#x0D;&amp;#x0A;Addressing challenges caused by technological, social, and economic change&amp;quot;&quot;/&gt;&lt;property id=&quot;20307&quot; value=&quot;313&quot;/&gt;&lt;/object&gt;&lt;object type=&quot;3&quot; unique_id=&quot;10059&quot;&gt;&lt;property id=&quot;20148&quot; value=&quot;5&quot;/&gt;&lt;property id=&quot;20300&quot; value=&quot;Slide 55 - &amp;quot;Sarnoff Corporation, an SRI Subsidiary &amp;#x0D;&amp;#x0A;Complementary capabilities to meet client needs&amp;quot;&quot;/&gt;&lt;property id=&quot;20307&quot; value=&quot;314&quot;/&gt;&lt;/object&gt;&lt;object type=&quot;3&quot; unique_id=&quot;10060&quot;&gt;&lt;property id=&quot;20148&quot; value=&quot;5&quot;/&gt;&lt;property id=&quot;20300&quot; value=&quot;Slide 56 - &amp;quot;SRI’s Value Creation Process™&amp;quot;&quot;/&gt;&lt;property id=&quot;20307&quot; value=&quot;315&quot;/&gt;&lt;/object&gt;&lt;object type=&quot;3&quot; unique_id=&quot;10061&quot;&gt;&lt;property id=&quot;20148&quot; value=&quot;5&quot;/&gt;&lt;property id=&quot;20300&quot; value=&quot;Slide 57 - &amp;quot;The Innovation Life Cycle&amp;#x0D;&amp;#x0A;Creation and delivery of new products and services in the marketplace&amp;quot;&quot;/&gt;&lt;property id=&quot;20307&quot; value=&quot;316&quot;/&gt;&lt;/object&gt;&lt;object type=&quot;3&quot; unique_id=&quot;10062&quot;&gt;&lt;property id=&quot;20148&quot; value=&quot;5&quot;/&gt;&lt;property id=&quot;20300&quot; value=&quot;Slide 58 - &amp;quot;SRI’s Process for Creating Customer Value&amp;#x0D;&amp;#x0A;Rigorously applying SRI’s Five Disciplines of Innovation™&amp;quot;&quot;/&gt;&lt;property id=&quot;20307&quot; value=&quot;317&quot;/&gt;&lt;/object&gt;&lt;object type=&quot;3&quot; unique_id=&quot;10063&quot;&gt;&lt;property id=&quot;20148&quot; value=&quot;5&quot;/&gt;&lt;property id=&quot;20300&quot; value=&quot;Slide 59 - &amp;quot;SRI’s “NABC” Approach&amp;#x0D;&amp;#x0A;Used to develop a quantitative value proposition—the first step in value creation&amp;quot;&quot;/&gt;&lt;property id=&quot;20307&quot; value=&quot;318&quot;/&gt;&lt;/object&gt;&lt;object type=&quot;3&quot; unique_id=&quot;10064&quot;&gt;&lt;property id=&quot;20148&quot; value=&quot;5&quot;/&gt;&lt;property id=&quot;20300&quot; value=&quot;Slide 60 - &amp;quot;SRI’s Model &amp;#x0D;&amp;#x0A;We have a vested interest in your success&amp;quot;&quot;/&gt;&lt;property id=&quot;20307&quot; value=&quot;319&quot;/&gt;&lt;/object&gt;&lt;object type=&quot;3&quot; unique_id=&quot;10065&quot;&gt;&lt;property id=&quot;20148&quot; value=&quot;5&quot;/&gt;&lt;property id=&quot;20300&quot; value=&quot;Slide 61 - &amp;quot;SRI’s Process for Creating New Ventures&amp;#x0D;&amp;#x0A;Disciplined and milestone-based&amp;quot;&quot;/&gt;&lt;property id=&quot;20307&quot; value=&quot;320&quot;/&gt;&lt;/object&gt;&lt;object type=&quot;3&quot; unique_id=&quot;10066&quot;&gt;&lt;property id=&quot;20148&quot; value=&quot;5&quot;/&gt;&lt;property id=&quot;20300&quot; value=&quot;Slide 62 - &amp;quot;Innovation Partnership Programs&amp;quot;&quot;/&gt;&lt;property id=&quot;20307&quot; value=&quot;321&quot;/&gt;&lt;/object&gt;&lt;object type=&quot;3&quot; unique_id=&quot;10067&quot;&gt;&lt;property id=&quot;20148&quot; value=&quot;5&quot;/&gt;&lt;property id=&quot;20300&quot; value=&quot;Slide 63 - &amp;quot;SRI Innovation Partnership Programs&amp;#x0D;&amp;#x0A;Helping organizations turn ideas into high-value products and services&amp;quot;&quot;/&gt;&lt;property id=&quot;20307&quot; value=&quot;322&quot;/&gt;&lt;/object&gt;&lt;object type=&quot;3&quot; unique_id=&quot;10068&quot;&gt;&lt;property id=&quot;20148&quot; value=&quot;5&quot;/&gt;&lt;property id=&quot;20300&quot; value=&quot;Slide 64 - &amp;quot;SRI Five Disciplines of Innovation™ Program&amp;#x0D;&amp;#x0A;For an organizational culture that consistently provides compelling va&quot;/&gt;&lt;property id=&quot;20307&quot; value=&quot;323&quot;/&gt;&lt;/object&gt;&lt;object type=&quot;3&quot; unique_id=&quot;10069&quot;&gt;&lt;property id=&quot;20148&quot; value=&quot;5&quot;/&gt;&lt;property id=&quot;20300&quot; value=&quot;Slide 65 - &amp;quot;Technology for Innovative Products Workshop &amp;#x0D;&amp;#x0A;New products and services for growth&amp;quot;&quot;/&gt;&lt;property id=&quot;20307&quot; value=&quot;324&quot;/&gt;&lt;/object&gt;&lt;object type=&quot;3&quot; unique_id=&quot;10070&quot;&gt;&lt;property id=&quot;20148&quot; value=&quot;5&quot;/&gt;&lt;property id=&quot;20300&quot; value=&quot;Slide 66 - &amp;quot;Ways We Can Work Together&amp;#x0D;&amp;#x0A;Flexible working arrangements to meet your needs&amp;quot;&quot;/&gt;&lt;property id=&quot;20307&quot; value=&quot;325&quot;/&gt;&lt;/object&gt;&lt;object type=&quot;3&quot; unique_id=&quot;10072&quot;&gt;&lt;property id=&quot;20148&quot; value=&quot;5&quot;/&gt;&lt;property id=&quot;20300&quot; value=&quot;Slide 67&quot;/&gt;&lt;property id=&quot;20307&quot; value=&quot;258&quot;/&gt;&lt;/object&gt;&lt;object type=&quot;3&quot; unique_id=&quot;98176&quot;&gt;&lt;property id=&quot;20148&quot; value=&quot;5&quot;/&gt;&lt;property id=&quot;20300&quot; value=&quot;Slide 12 - &amp;quot;Representative Clients and Partners&amp;#x0D;&amp;#x0A;SRI delivers innovation to governments&amp;quot;&quot;/&gt;&lt;property id=&quot;20307&quot; value=&quot;326&quot;/&gt;&lt;/object&gt;&lt;object type=&quot;3&quot; unique_id=&quot;98177&quot;&gt;&lt;property id=&quot;20148&quot; value=&quot;5&quot;/&gt;&lt;property id=&quot;20300&quot; value=&quot;Slide 13 - &amp;quot;Representative Clients and Partners&amp;#x0D;&amp;#x0A;SRI delivers innovation to established and start-up businesses&amp;quot;&quot;/&gt;&lt;property id=&quot;20307&quot; value=&quot;327&quot;/&gt;&lt;/object&gt;&lt;object type=&quot;3&quot; unique_id=&quot;98178&quot;&gt;&lt;property id=&quot;20148&quot; value=&quot;5&quot;/&gt;&lt;property id=&quot;20300&quot; value=&quot;Slide 14 - &amp;quot;Representative Clients and Partners&amp;#x0D;&amp;#x0A;SRI delivers innovation to foundations and industry&amp;quot;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Custom 15">
      <a:dk1>
        <a:srgbClr val="4E4E4E"/>
      </a:dk1>
      <a:lt1>
        <a:srgbClr val="FFFFFF"/>
      </a:lt1>
      <a:dk2>
        <a:srgbClr val="4E4E4E"/>
      </a:dk2>
      <a:lt2>
        <a:srgbClr val="FFFFFF"/>
      </a:lt2>
      <a:accent1>
        <a:srgbClr val="0070C0"/>
      </a:accent1>
      <a:accent2>
        <a:srgbClr val="8C92BB"/>
      </a:accent2>
      <a:accent3>
        <a:srgbClr val="CF7646"/>
      </a:accent3>
      <a:accent4>
        <a:srgbClr val="E8A333"/>
      </a:accent4>
      <a:accent5>
        <a:srgbClr val="7030A0"/>
      </a:accent5>
      <a:accent6>
        <a:srgbClr val="2D2D8A"/>
      </a:accent6>
      <a:hlink>
        <a:srgbClr val="004080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68734</TotalTime>
  <Words>807</Words>
  <Application>Microsoft Macintosh PowerPoint</Application>
  <PresentationFormat>On-screen Show (4:3)</PresentationFormat>
  <Paragraphs>205</Paragraphs>
  <Slides>17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ＭＳ Ｐゴシック</vt:lpstr>
      <vt:lpstr>Arial</vt:lpstr>
      <vt:lpstr>Calibri</vt:lpstr>
      <vt:lpstr>Helvetica</vt:lpstr>
      <vt:lpstr>Wingdings</vt:lpstr>
      <vt:lpstr>Office Theme</vt:lpstr>
      <vt:lpstr>PowerPoint Presentation</vt:lpstr>
      <vt:lpstr>PowerPoint Presentation</vt:lpstr>
      <vt:lpstr>Creation of BioCyc Databases</vt:lpstr>
      <vt:lpstr>Big Picture</vt:lpstr>
      <vt:lpstr>Modeling Goals</vt:lpstr>
      <vt:lpstr>Modeling of the Human Microbiome</vt:lpstr>
      <vt:lpstr>Metabolic Modeling via Flux-Balance Analysis</vt:lpstr>
      <vt:lpstr>Dynamic FBA Modeling of E. coli</vt:lpstr>
      <vt:lpstr>PowerPoint Presentation</vt:lpstr>
      <vt:lpstr>Challenges of Microbiome Metabolic Modeling: Scale</vt:lpstr>
      <vt:lpstr>Challenges of Microbiome Metabolic Modeling: Organism Interactions</vt:lpstr>
      <vt:lpstr>Metabolic Modeling  in Pathway Tools: Collaborative Development / Reuse of Models</vt:lpstr>
      <vt:lpstr>MetaFlux Modeling Tool: Modes of Operation</vt:lpstr>
      <vt:lpstr>Running a Microbiome Simulation</vt:lpstr>
      <vt:lpstr>Dynamic Grid Modeling of a Simple Microbial Community </vt:lpstr>
      <vt:lpstr>Curated Models in Hand</vt:lpstr>
      <vt:lpstr>Acknowledgements</vt:lpstr>
    </vt:vector>
  </TitlesOfParts>
  <Company>SRI International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SRI International</dc:creator>
  <cp:lastModifiedBy>PKarp</cp:lastModifiedBy>
  <cp:revision>1160</cp:revision>
  <cp:lastPrinted>2010-12-10T21:21:47Z</cp:lastPrinted>
  <dcterms:created xsi:type="dcterms:W3CDTF">2010-12-20T17:54:08Z</dcterms:created>
  <dcterms:modified xsi:type="dcterms:W3CDTF">2018-02-12T18:51:27Z</dcterms:modified>
</cp:coreProperties>
</file>