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9" r:id="rId2"/>
    <p:sldId id="260" r:id="rId3"/>
    <p:sldId id="578" r:id="rId4"/>
    <p:sldId id="579" r:id="rId5"/>
    <p:sldId id="608" r:id="rId6"/>
    <p:sldId id="580" r:id="rId7"/>
    <p:sldId id="581" r:id="rId8"/>
    <p:sldId id="588" r:id="rId9"/>
    <p:sldId id="589" r:id="rId10"/>
    <p:sldId id="590" r:id="rId11"/>
    <p:sldId id="593" r:id="rId12"/>
    <p:sldId id="591" r:id="rId13"/>
    <p:sldId id="594" r:id="rId14"/>
    <p:sldId id="586" r:id="rId15"/>
    <p:sldId id="595" r:id="rId16"/>
    <p:sldId id="596" r:id="rId17"/>
    <p:sldId id="597" r:id="rId18"/>
    <p:sldId id="604" r:id="rId19"/>
    <p:sldId id="605" r:id="rId20"/>
    <p:sldId id="606" r:id="rId21"/>
    <p:sldId id="607" r:id="rId22"/>
    <p:sldId id="609" r:id="rId23"/>
    <p:sldId id="602" r:id="rId24"/>
    <p:sldId id="610" r:id="rId25"/>
  </p:sldIdLst>
  <p:sldSz cx="9144000" cy="6858000" type="screen4x3"/>
  <p:notesSz cx="7315200" cy="9601200"/>
  <p:custDataLst>
    <p:tags r:id="rId28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>
          <p15:clr>
            <a:srgbClr val="A4A3A4"/>
          </p15:clr>
        </p15:guide>
        <p15:guide id="2" pos="2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26428" initials="LP" lastIdx="17" clrIdx="0"/>
  <p:cmAuthor id="1" name="Peter Karp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AD8FF"/>
    <a:srgbClr val="FF86F9"/>
    <a:srgbClr val="91A09D"/>
    <a:srgbClr val="76908C"/>
    <a:srgbClr val="000000"/>
    <a:srgbClr val="4E4E4E"/>
    <a:srgbClr val="0A4191"/>
    <a:srgbClr val="184A91"/>
    <a:srgbClr val="1B509D"/>
    <a:srgbClr val="3253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9" autoAdjust="0"/>
    <p:restoredTop sz="50000" autoAdjust="0"/>
  </p:normalViewPr>
  <p:slideViewPr>
    <p:cSldViewPr snapToGrid="0" showGuides="1">
      <p:cViewPr varScale="1">
        <p:scale>
          <a:sx n="112" d="100"/>
          <a:sy n="112" d="100"/>
        </p:scale>
        <p:origin x="256" y="496"/>
      </p:cViewPr>
      <p:guideLst>
        <p:guide orient="horz" pos="1207"/>
        <p:guide pos="277"/>
      </p:guideLst>
    </p:cSldViewPr>
  </p:slideViewPr>
  <p:outlineViewPr>
    <p:cViewPr>
      <p:scale>
        <a:sx n="33" d="100"/>
        <a:sy n="33" d="100"/>
      </p:scale>
      <p:origin x="0" y="162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552"/>
    </p:cViewPr>
  </p:sorterViewPr>
  <p:notesViewPr>
    <p:cSldViewPr snapToGrid="0" snapToObjects="1">
      <p:cViewPr varScale="1">
        <p:scale>
          <a:sx n="82" d="100"/>
          <a:sy n="82" d="100"/>
        </p:scale>
        <p:origin x="-2936" y="-11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tags" Target="tags/tag1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1D716-24D4-5E4E-A8C1-F953489EDBB1}" type="datetimeFigureOut">
              <a:rPr lang="en-US" smtClean="0"/>
              <a:pPr/>
              <a:t>2/11/18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5B831-52CE-EF42-8EE7-75F6221E43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91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-65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-65" charset="0"/>
              </a:defRPr>
            </a:lvl1pPr>
          </a:lstStyle>
          <a:p>
            <a:fld id="{EDD8B026-26FF-7545-AB19-912D0D0B60BD}" type="datetimeFigureOut">
              <a:rPr lang="en-US"/>
              <a:pPr/>
              <a:t>2/11/18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-65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-65" charset="0"/>
              </a:defRPr>
            </a:lvl1pPr>
          </a:lstStyle>
          <a:p>
            <a:fld id="{0FE6934C-9CFB-7B48-A6D0-7C600C119A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173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6934C-9CFB-7B48-A6D0-7C600C119AB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85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6934C-9CFB-7B48-A6D0-7C600C119AB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6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screen">
            <a:lum bright="10000" contrast="20000"/>
          </a:blip>
          <a:srcRect/>
          <a:stretch>
            <a:fillRect/>
          </a:stretch>
        </p:blipFill>
        <p:spPr>
          <a:xfrm>
            <a:off x="-7950" y="390782"/>
            <a:ext cx="4397070" cy="1514162"/>
          </a:xfrm>
          <a:prstGeom prst="rect">
            <a:avLst/>
          </a:prstGeom>
        </p:spPr>
      </p:pic>
      <p:sp>
        <p:nvSpPr>
          <p:cNvPr id="33" name="Title 32"/>
          <p:cNvSpPr>
            <a:spLocks noGrp="1"/>
          </p:cNvSpPr>
          <p:nvPr>
            <p:ph type="title"/>
          </p:nvPr>
        </p:nvSpPr>
        <p:spPr>
          <a:xfrm>
            <a:off x="382588" y="2436556"/>
            <a:ext cx="822960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 userDrawn="1"/>
        </p:nvSpPr>
        <p:spPr>
          <a:xfrm>
            <a:off x="4513263" y="1"/>
            <a:ext cx="1405466" cy="412749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9" name="Rectangle 38"/>
          <p:cNvSpPr/>
          <p:nvPr userDrawn="1"/>
        </p:nvSpPr>
        <p:spPr>
          <a:xfrm>
            <a:off x="6034088" y="1"/>
            <a:ext cx="3109911" cy="412749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4387850" cy="409575"/>
          </a:xfrm>
          <a:prstGeom prst="rect">
            <a:avLst/>
          </a:prstGeom>
          <a:solidFill>
            <a:srgbClr val="7171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ri international_wht.ai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1666" y="-110501"/>
            <a:ext cx="2482102" cy="6700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97917" y="414865"/>
            <a:ext cx="3513666" cy="154562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lum bright="10000" contrast="20000"/>
            <a:alphaModFix/>
          </a:blip>
          <a:srcRect l="534"/>
          <a:stretch>
            <a:fillRect/>
          </a:stretch>
        </p:blipFill>
        <p:spPr>
          <a:xfrm>
            <a:off x="0" y="0"/>
            <a:ext cx="4392246" cy="150126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85608" y="2872709"/>
            <a:ext cx="7772400" cy="717435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3200" b="0" cap="none">
                <a:solidFill>
                  <a:srgbClr val="1E56A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44577C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44577C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44577C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44577C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44577C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86FE33-7CC4-FA4C-BF26-2AD52AA43E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44577C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44577C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44577C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44577C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44577C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86FE33-7CC4-FA4C-BF26-2AD52AA43E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250" y="1600200"/>
            <a:ext cx="4038600" cy="452596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3250" y="1600200"/>
            <a:ext cx="4038600" cy="452596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D4E545-8550-1F4C-87FE-68D69155DA6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362230"/>
            <a:ext cx="8229600" cy="1143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05E294-9D3F-AF49-9CD2-D723A19B1CE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C14899-6511-1B40-B675-C28D8AF1315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82588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2588" y="1436688"/>
            <a:ext cx="8229600" cy="4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3" y="6553201"/>
            <a:ext cx="795337" cy="30480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Calibri" pitchFamily="-65" charset="0"/>
              </a:defRPr>
            </a:lvl1pPr>
          </a:lstStyle>
          <a:p>
            <a:fld id="{B6B458F9-9C5A-D94F-A853-7378C04DD7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3"/>
          <p:cNvSpPr txBox="1">
            <a:spLocks noGrp="1"/>
          </p:cNvSpPr>
          <p:nvPr userDrawn="1"/>
        </p:nvSpPr>
        <p:spPr>
          <a:xfrm>
            <a:off x="-337910" y="6547796"/>
            <a:ext cx="2143990" cy="356808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© 2014 SRI International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7" r:id="rId2"/>
    <p:sldLayoutId id="2147483673" r:id="rId3"/>
    <p:sldLayoutId id="2147483668" r:id="rId4"/>
    <p:sldLayoutId id="2147483669" r:id="rId5"/>
    <p:sldLayoutId id="2147483670" r:id="rId6"/>
    <p:sldLayoutId id="2147483671" r:id="rId7"/>
  </p:sldLayoutIdLst>
  <p:txStyles>
    <p:titleStyle>
      <a:lvl1pPr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36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9pPr>
    </p:titleStyle>
    <p:bodyStyle>
      <a:lvl1pPr marL="230188" indent="-230188" algn="l" defTabSz="457200" rtl="0" fontAlgn="base">
        <a:spcBef>
          <a:spcPct val="20000"/>
        </a:spcBef>
        <a:spcAft>
          <a:spcPct val="0"/>
        </a:spcAft>
        <a:buClr>
          <a:srgbClr val="E8A333"/>
        </a:buClr>
        <a:buFont typeface="Arial" pitchFamily="-65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460375" indent="-230188" algn="l" defTabSz="457200" rtl="0" fontAlgn="base">
        <a:spcBef>
          <a:spcPct val="20000"/>
        </a:spcBef>
        <a:spcAft>
          <a:spcPct val="0"/>
        </a:spcAft>
        <a:buClr>
          <a:srgbClr val="E8A333"/>
        </a:buClr>
        <a:buFont typeface="Arial" pitchFamily="-65" charset="0"/>
        <a:buChar char="–"/>
        <a:defRPr sz="2000" kern="1200">
          <a:solidFill>
            <a:srgbClr val="000000"/>
          </a:solidFill>
          <a:latin typeface="+mn-lt"/>
          <a:ea typeface="ＭＳ Ｐゴシック" pitchFamily="-65" charset="-128"/>
          <a:cs typeface="+mn-cs"/>
        </a:defRPr>
      </a:lvl2pPr>
      <a:lvl3pPr marL="627063" indent="-166688" algn="l" defTabSz="457200" rtl="0" fontAlgn="base">
        <a:spcBef>
          <a:spcPct val="20000"/>
        </a:spcBef>
        <a:spcAft>
          <a:spcPct val="0"/>
        </a:spcAft>
        <a:buClr>
          <a:srgbClr val="E8A333"/>
        </a:buClr>
        <a:buFont typeface="Arial" pitchFamily="-65" charset="0"/>
        <a:buChar char="•"/>
        <a:defRPr sz="1800" kern="1200">
          <a:solidFill>
            <a:srgbClr val="000000"/>
          </a:solidFill>
          <a:latin typeface="+mn-lt"/>
          <a:ea typeface="ＭＳ Ｐゴシック" pitchFamily="-65" charset="-128"/>
          <a:cs typeface="+mn-cs"/>
        </a:defRPr>
      </a:lvl3pPr>
      <a:lvl4pPr marL="798513" indent="-171450" algn="l" defTabSz="457200" rtl="0" fontAlgn="base">
        <a:spcBef>
          <a:spcPct val="20000"/>
        </a:spcBef>
        <a:spcAft>
          <a:spcPct val="0"/>
        </a:spcAft>
        <a:buClr>
          <a:srgbClr val="E8A333"/>
        </a:buClr>
        <a:buFont typeface="Arial" pitchFamily="-65" charset="0"/>
        <a:buChar char="–"/>
        <a:defRPr sz="1600" kern="1200">
          <a:solidFill>
            <a:srgbClr val="000000"/>
          </a:solidFill>
          <a:latin typeface="+mn-lt"/>
          <a:ea typeface="ＭＳ Ｐゴシック" pitchFamily="-65" charset="-128"/>
          <a:cs typeface="+mn-cs"/>
        </a:defRPr>
      </a:lvl4pPr>
      <a:lvl5pPr marL="971550" indent="-173038" algn="l" defTabSz="457200" rtl="0" fontAlgn="base">
        <a:spcBef>
          <a:spcPct val="20000"/>
        </a:spcBef>
        <a:spcAft>
          <a:spcPct val="0"/>
        </a:spcAft>
        <a:buClr>
          <a:srgbClr val="E8A333"/>
        </a:buClr>
        <a:buFont typeface="Arial" pitchFamily="-65" charset="0"/>
        <a:buChar char="»"/>
        <a:defRPr sz="1400" kern="1200">
          <a:solidFill>
            <a:srgbClr val="000000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/>
        </p:nvSpPr>
        <p:spPr>
          <a:xfrm>
            <a:off x="166562" y="2626578"/>
            <a:ext cx="8817382" cy="121804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3600" b="1" noProof="0" dirty="0" smtClean="0"/>
              <a:t>Importing and </a:t>
            </a:r>
            <a:r>
              <a:rPr lang="en-US" sz="3600" b="1" noProof="0" dirty="0" smtClean="0"/>
              <a:t>Working </a:t>
            </a:r>
            <a:r>
              <a:rPr lang="en-US" sz="3600" b="1" dirty="0" smtClean="0"/>
              <a:t>with </a:t>
            </a:r>
            <a:r>
              <a:rPr lang="en-US" sz="3600" b="1" dirty="0" smtClean="0"/>
              <a:t>Data </a:t>
            </a:r>
            <a:r>
              <a:rPr lang="en-US" sz="3600" b="1" dirty="0" smtClean="0"/>
              <a:t>from the Metabolomics Workbench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42902" y="3718739"/>
            <a:ext cx="8801098" cy="218422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>
              <a:lnSpc>
                <a:spcPts val="2400"/>
              </a:lnSpc>
            </a:pPr>
            <a:r>
              <a:rPr lang="en-US" sz="2800" dirty="0" smtClean="0"/>
              <a:t>Peter E. Midford</a:t>
            </a:r>
            <a:r>
              <a:rPr lang="en-US" sz="2800" dirty="0"/>
              <a:t>									</a:t>
            </a:r>
            <a:r>
              <a:rPr lang="en-US" sz="2800" dirty="0" err="1"/>
              <a:t>ecocyc.org</a:t>
            </a:r>
            <a:endParaRPr lang="en-US" sz="2800" dirty="0"/>
          </a:p>
          <a:p>
            <a:pPr>
              <a:lnSpc>
                <a:spcPts val="2400"/>
              </a:lnSpc>
            </a:pPr>
            <a:r>
              <a:rPr lang="en-US" sz="2800" dirty="0"/>
              <a:t>SRI International									</a:t>
            </a:r>
            <a:r>
              <a:rPr lang="en-US" sz="2800" dirty="0" err="1"/>
              <a:t>biocyc.org</a:t>
            </a:r>
            <a:endParaRPr lang="en-US" sz="2800" dirty="0"/>
          </a:p>
          <a:p>
            <a:pPr>
              <a:lnSpc>
                <a:spcPts val="2400"/>
              </a:lnSpc>
            </a:pPr>
            <a:r>
              <a:rPr lang="en-US" sz="2800" dirty="0"/>
              <a:t>														</a:t>
            </a:r>
            <a:r>
              <a:rPr lang="en-US" sz="2800" dirty="0" err="1"/>
              <a:t>metacyc.org</a:t>
            </a:r>
            <a:endParaRPr lang="en-US" sz="2800" dirty="0"/>
          </a:p>
          <a:p>
            <a:pPr>
              <a:lnSpc>
                <a:spcPts val="2400"/>
              </a:lnSpc>
              <a:spcBef>
                <a:spcPct val="0"/>
              </a:spcBef>
            </a:pPr>
            <a:endParaRPr lang="en-US" sz="2800" dirty="0"/>
          </a:p>
          <a:p>
            <a:pPr>
              <a:lnSpc>
                <a:spcPts val="2400"/>
              </a:lnSpc>
              <a:spcBef>
                <a:spcPct val="0"/>
              </a:spcBef>
            </a:pPr>
            <a:endParaRPr lang="en-US" sz="2800" dirty="0"/>
          </a:p>
          <a:p>
            <a:pPr marL="230188" lvl="0" indent="-230188">
              <a:spcBef>
                <a:spcPct val="20000"/>
              </a:spcBef>
              <a:buClr>
                <a:schemeClr val="accent1"/>
              </a:buClr>
              <a:defRPr/>
            </a:pPr>
            <a:endParaRPr lang="en-US" sz="2800" dirty="0"/>
          </a:p>
          <a:p>
            <a:pPr marL="230188" lvl="0" indent="-230188">
              <a:spcBef>
                <a:spcPct val="20000"/>
              </a:spcBef>
              <a:buClr>
                <a:schemeClr val="accent1"/>
              </a:buClr>
              <a:defRPr/>
            </a:pP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2" name="Picture 1" descr="2012BioCyc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70" y="5635182"/>
            <a:ext cx="2145887" cy="1658186"/>
          </a:xfrm>
          <a:prstGeom prst="rect">
            <a:avLst/>
          </a:prstGeom>
        </p:spPr>
      </p:pic>
      <p:pic>
        <p:nvPicPr>
          <p:cNvPr id="3" name="Picture 2" descr="2012EcoCyc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037" y="5321880"/>
            <a:ext cx="2423916" cy="187302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26" y="1436688"/>
            <a:ext cx="6922923" cy="4689475"/>
          </a:xfrm>
        </p:spPr>
      </p:pic>
    </p:spTree>
    <p:extLst>
      <p:ext uri="{BB962C8B-B14F-4D97-AF65-F5344CB8AC3E}">
        <p14:creationId xmlns:p14="http://schemas.microsoft.com/office/powerpoint/2010/main" val="193121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28" y="1436688"/>
            <a:ext cx="6980720" cy="4689475"/>
          </a:xfrm>
        </p:spPr>
      </p:pic>
    </p:spTree>
    <p:extLst>
      <p:ext uri="{BB962C8B-B14F-4D97-AF65-F5344CB8AC3E}">
        <p14:creationId xmlns:p14="http://schemas.microsoft.com/office/powerpoint/2010/main" val="209474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08" y="1436688"/>
            <a:ext cx="7503160" cy="4689475"/>
          </a:xfrm>
        </p:spPr>
      </p:pic>
    </p:spTree>
    <p:extLst>
      <p:ext uri="{BB962C8B-B14F-4D97-AF65-F5344CB8AC3E}">
        <p14:creationId xmlns:p14="http://schemas.microsoft.com/office/powerpoint/2010/main" val="88716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28" y="1436688"/>
            <a:ext cx="6980720" cy="4689475"/>
          </a:xfrm>
        </p:spPr>
      </p:pic>
    </p:spTree>
    <p:extLst>
      <p:ext uri="{BB962C8B-B14F-4D97-AF65-F5344CB8AC3E}">
        <p14:creationId xmlns:p14="http://schemas.microsoft.com/office/powerpoint/2010/main" val="50344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28" y="1436688"/>
            <a:ext cx="6980720" cy="4689475"/>
          </a:xfrm>
        </p:spPr>
      </p:pic>
    </p:spTree>
    <p:extLst>
      <p:ext uri="{BB962C8B-B14F-4D97-AF65-F5344CB8AC3E}">
        <p14:creationId xmlns:p14="http://schemas.microsoft.com/office/powerpoint/2010/main" val="152236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03" y="1436688"/>
            <a:ext cx="6947370" cy="4689475"/>
          </a:xfrm>
        </p:spPr>
      </p:pic>
    </p:spTree>
    <p:extLst>
      <p:ext uri="{BB962C8B-B14F-4D97-AF65-F5344CB8AC3E}">
        <p14:creationId xmlns:p14="http://schemas.microsoft.com/office/powerpoint/2010/main" val="37274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03" y="1436688"/>
            <a:ext cx="6947370" cy="4689475"/>
          </a:xfrm>
        </p:spPr>
      </p:pic>
    </p:spTree>
    <p:extLst>
      <p:ext uri="{BB962C8B-B14F-4D97-AF65-F5344CB8AC3E}">
        <p14:creationId xmlns:p14="http://schemas.microsoft.com/office/powerpoint/2010/main" val="57358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03" y="1436688"/>
            <a:ext cx="6947370" cy="4689475"/>
          </a:xfrm>
        </p:spPr>
      </p:pic>
    </p:spTree>
    <p:extLst>
      <p:ext uri="{BB962C8B-B14F-4D97-AF65-F5344CB8AC3E}">
        <p14:creationId xmlns:p14="http://schemas.microsoft.com/office/powerpoint/2010/main" val="174356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35" y="654368"/>
            <a:ext cx="8805719" cy="5350192"/>
          </a:xfrm>
        </p:spPr>
      </p:pic>
    </p:spTree>
    <p:extLst>
      <p:ext uri="{BB962C8B-B14F-4D97-AF65-F5344CB8AC3E}">
        <p14:creationId xmlns:p14="http://schemas.microsoft.com/office/powerpoint/2010/main" val="146215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1" y="558800"/>
            <a:ext cx="8957056" cy="5598160"/>
          </a:xfrm>
        </p:spPr>
      </p:pic>
    </p:spTree>
    <p:extLst>
      <p:ext uri="{BB962C8B-B14F-4D97-AF65-F5344CB8AC3E}">
        <p14:creationId xmlns:p14="http://schemas.microsoft.com/office/powerpoint/2010/main" val="85162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Metabolomics </a:t>
            </a:r>
            <a:r>
              <a:rPr lang="en-US" dirty="0" smtClean="0"/>
              <a:t>Workbench?</a:t>
            </a:r>
            <a:endParaRPr lang="en-US" dirty="0" smtClean="0"/>
          </a:p>
          <a:p>
            <a:r>
              <a:rPr lang="en-US" dirty="0" smtClean="0"/>
              <a:t>Challenges of working with Metabolomics Workbench studies</a:t>
            </a:r>
            <a:endParaRPr lang="en-US" dirty="0" smtClean="0"/>
          </a:p>
          <a:p>
            <a:r>
              <a:rPr lang="en-US" dirty="0" smtClean="0"/>
              <a:t>Importing into Pathway Tools (currently Desktop)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6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1" y="558800"/>
            <a:ext cx="8874189" cy="5546368"/>
          </a:xfrm>
        </p:spPr>
      </p:pic>
    </p:spTree>
    <p:extLst>
      <p:ext uri="{BB962C8B-B14F-4D97-AF65-F5344CB8AC3E}">
        <p14:creationId xmlns:p14="http://schemas.microsoft.com/office/powerpoint/2010/main" val="35792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39" y="609600"/>
            <a:ext cx="8845741" cy="5528588"/>
          </a:xfrm>
        </p:spPr>
      </p:pic>
    </p:spTree>
    <p:extLst>
      <p:ext uri="{BB962C8B-B14F-4D97-AF65-F5344CB8AC3E}">
        <p14:creationId xmlns:p14="http://schemas.microsoft.com/office/powerpoint/2010/main" val="59095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recommendation </a:t>
            </a:r>
            <a:r>
              <a:rPr lang="mr-IN" dirty="0" smtClean="0"/>
              <a:t>–</a:t>
            </a:r>
            <a:r>
              <a:rPr lang="en-US" dirty="0" smtClean="0"/>
              <a:t> save the data file and reload into the Dashboard.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8160" y="2579688"/>
            <a:ext cx="4928400" cy="390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>
            <a:off x="4178970" y="2720340"/>
            <a:ext cx="246780" cy="46863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4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  <a:p>
            <a:pPr lvl="1"/>
            <a:r>
              <a:rPr lang="en-US" dirty="0" smtClean="0"/>
              <a:t>Metabolomics Workbench includes a growing repository of metabolomics studies</a:t>
            </a:r>
          </a:p>
          <a:p>
            <a:pPr lvl="1"/>
            <a:r>
              <a:rPr lang="en-US" dirty="0" smtClean="0"/>
              <a:t>Many of these are human clinical studies with lots of replicates and a wide range of reported compounds, many lacking information about their role in metabolism</a:t>
            </a:r>
          </a:p>
          <a:p>
            <a:pPr lvl="1"/>
            <a:r>
              <a:rPr lang="en-US" dirty="0" smtClean="0"/>
              <a:t>Pathway Tools provides several ways to visualize metabolite data extracted from Metabolomics Workbench studies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27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3400" y="1219200"/>
            <a:ext cx="4114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30188" indent="-230188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44577C"/>
              </a:buClr>
              <a:buFont typeface="Arial" pitchFamily="-65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60375" indent="-230188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44577C"/>
              </a:buClr>
              <a:buFont typeface="Arial" pitchFamily="-65" charset="0"/>
              <a:buChar char="–"/>
              <a:defRPr sz="2000" kern="1200">
                <a:solidFill>
                  <a:srgbClr val="000000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627063" indent="-166688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44577C"/>
              </a:buClr>
              <a:buFont typeface="Arial" pitchFamily="-65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798513" indent="-17145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44577C"/>
              </a:buClr>
              <a:buFont typeface="Arial" pitchFamily="-65" charset="0"/>
              <a:buChar char="–"/>
              <a:defRPr sz="1600" kern="1200">
                <a:solidFill>
                  <a:srgbClr val="000000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971550" indent="-173038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44577C"/>
              </a:buClr>
              <a:buFont typeface="Arial" pitchFamily="-65" charset="0"/>
              <a:buChar char="»"/>
              <a:defRPr sz="1400" kern="1200">
                <a:solidFill>
                  <a:srgbClr val="000000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</a:pPr>
            <a:r>
              <a:rPr lang="en-US" sz="2000" dirty="0" smtClean="0"/>
              <a:t>SRI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Peter Karp, Suzanne Paley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5029200" y="1219200"/>
            <a:ext cx="3771900" cy="4800600"/>
          </a:xfrm>
          <a:prstGeom prst="rect">
            <a:avLst/>
          </a:prstGeom>
        </p:spPr>
        <p:txBody>
          <a:bodyPr/>
          <a:lstStyle>
            <a:lvl1pPr marL="230188" indent="-230188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E8A333"/>
              </a:buClr>
              <a:buFont typeface="Arial" pitchFamily="-65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60375" indent="-230188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E8A333"/>
              </a:buClr>
              <a:buFont typeface="Arial" pitchFamily="-65" charset="0"/>
              <a:buChar char="–"/>
              <a:defRPr sz="2000" kern="1200">
                <a:solidFill>
                  <a:srgbClr val="000000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627063" indent="-166688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E8A333"/>
              </a:buClr>
              <a:buFont typeface="Arial" pitchFamily="-65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798513" indent="-17145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E8A333"/>
              </a:buClr>
              <a:buFont typeface="Arial" pitchFamily="-65" charset="0"/>
              <a:buChar char="–"/>
              <a:defRPr sz="1600" kern="1200">
                <a:solidFill>
                  <a:srgbClr val="000000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971550" indent="-173038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E8A333"/>
              </a:buClr>
              <a:buFont typeface="Arial" pitchFamily="-65" charset="0"/>
              <a:buChar char="»"/>
              <a:defRPr sz="1400" kern="1200">
                <a:solidFill>
                  <a:srgbClr val="000000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</a:pPr>
            <a:r>
              <a:rPr lang="en-US" sz="2000" dirty="0" smtClean="0"/>
              <a:t>Funding sources: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National Cancer Institute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069022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Metabolomics </a:t>
            </a:r>
            <a:r>
              <a:rPr lang="en-US" dirty="0" smtClean="0"/>
              <a:t>Workbench?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Metabolomics Consortium Data Repository and Coordinating </a:t>
            </a:r>
            <a:r>
              <a:rPr lang="en-US" dirty="0" smtClean="0"/>
              <a:t>Center</a:t>
            </a:r>
          </a:p>
          <a:p>
            <a:pPr lvl="1"/>
            <a:r>
              <a:rPr lang="en-US" dirty="0" smtClean="0"/>
              <a:t>Funded by NIH </a:t>
            </a:r>
            <a:r>
              <a:rPr lang="en-US" dirty="0" smtClean="0"/>
              <a:t>Common Fund</a:t>
            </a:r>
            <a:endParaRPr lang="en-US" dirty="0" smtClean="0"/>
          </a:p>
          <a:p>
            <a:r>
              <a:rPr lang="en-US" dirty="0" smtClean="0"/>
              <a:t>Repository </a:t>
            </a:r>
            <a:r>
              <a:rPr lang="en-US" dirty="0" smtClean="0"/>
              <a:t>has </a:t>
            </a:r>
            <a:r>
              <a:rPr lang="en-US" dirty="0" smtClean="0"/>
              <a:t>604 released</a:t>
            </a:r>
            <a:r>
              <a:rPr lang="en-US" dirty="0" smtClean="0"/>
              <a:t> </a:t>
            </a:r>
            <a:r>
              <a:rPr lang="en-US" dirty="0" smtClean="0"/>
              <a:t>Studies, across </a:t>
            </a:r>
            <a:r>
              <a:rPr lang="en-US" dirty="0" smtClean="0"/>
              <a:t>57</a:t>
            </a:r>
            <a:r>
              <a:rPr lang="en-US" dirty="0" smtClean="0"/>
              <a:t> species</a:t>
            </a:r>
          </a:p>
          <a:p>
            <a:pPr lvl="1"/>
            <a:r>
              <a:rPr lang="en-US" dirty="0" smtClean="0"/>
              <a:t>weighted </a:t>
            </a:r>
            <a:r>
              <a:rPr lang="en-US" dirty="0" smtClean="0"/>
              <a:t>towards Humans and mammal model </a:t>
            </a:r>
            <a:r>
              <a:rPr lang="en-US" dirty="0" smtClean="0"/>
              <a:t>organisms</a:t>
            </a:r>
          </a:p>
          <a:p>
            <a:pPr lvl="1"/>
            <a:r>
              <a:rPr lang="en-US" dirty="0" smtClean="0"/>
              <a:t>Hundreds more studies under embargo</a:t>
            </a:r>
            <a:endParaRPr lang="en-US" dirty="0" smtClean="0"/>
          </a:p>
          <a:p>
            <a:r>
              <a:rPr lang="en-US" dirty="0" err="1" smtClean="0"/>
              <a:t>RefMet</a:t>
            </a:r>
            <a:r>
              <a:rPr lang="en-US" dirty="0" smtClean="0"/>
              <a:t> is a </a:t>
            </a:r>
            <a:r>
              <a:rPr lang="en-US" dirty="0" smtClean="0"/>
              <a:t>vocabulary of </a:t>
            </a:r>
            <a:r>
              <a:rPr lang="en-US" dirty="0" smtClean="0"/>
              <a:t>compounds (and Isobaric mixtures)</a:t>
            </a:r>
          </a:p>
          <a:p>
            <a:pPr lvl="1"/>
            <a:r>
              <a:rPr lang="is-IS" dirty="0" smtClean="0"/>
              <a:t>11681 identifiers for compounds and isobaric mixtures</a:t>
            </a:r>
          </a:p>
          <a:p>
            <a:r>
              <a:rPr lang="is-IS" dirty="0" smtClean="0"/>
              <a:t>Also a structure database and</a:t>
            </a: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mall </a:t>
            </a:r>
            <a:r>
              <a:rPr lang="en-US" dirty="0" smtClean="0"/>
              <a:t>collection of metabolomics analysis </a:t>
            </a:r>
            <a:r>
              <a:rPr lang="en-US" dirty="0" smtClean="0"/>
              <a:t>tools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" y="5446367"/>
            <a:ext cx="6670040" cy="108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7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Metabolomics Workbench Import to  Pathway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Mapping compound identifiers from study data to </a:t>
            </a:r>
            <a:r>
              <a:rPr lang="en-US" dirty="0" err="1" smtClean="0"/>
              <a:t>MetaCyc</a:t>
            </a:r>
            <a:r>
              <a:rPr lang="en-US" dirty="0" smtClean="0"/>
              <a:t> identifiers</a:t>
            </a:r>
          </a:p>
          <a:p>
            <a:pPr lvl="2"/>
            <a:r>
              <a:rPr lang="en-US" dirty="0" smtClean="0"/>
              <a:t>Used MOL files from Workbench Compound Database to generate </a:t>
            </a:r>
            <a:r>
              <a:rPr lang="en-US" dirty="0" err="1" smtClean="0"/>
              <a:t>InChI</a:t>
            </a:r>
            <a:r>
              <a:rPr lang="en-US" dirty="0" smtClean="0"/>
              <a:t> strings for </a:t>
            </a:r>
            <a:r>
              <a:rPr lang="en-US" dirty="0" err="1" smtClean="0"/>
              <a:t>RefMet</a:t>
            </a:r>
            <a:r>
              <a:rPr lang="en-US" dirty="0" smtClean="0"/>
              <a:t> terms to match against </a:t>
            </a:r>
            <a:r>
              <a:rPr lang="en-US" dirty="0" err="1" smtClean="0"/>
              <a:t>MetaCyc</a:t>
            </a:r>
            <a:endParaRPr lang="en-US" dirty="0" smtClean="0"/>
          </a:p>
          <a:p>
            <a:pPr lvl="1"/>
            <a:r>
              <a:rPr lang="en-US" dirty="0" smtClean="0"/>
              <a:t>Many complex clinical studies</a:t>
            </a:r>
          </a:p>
          <a:p>
            <a:pPr lvl="2"/>
            <a:r>
              <a:rPr lang="en-US" dirty="0" smtClean="0"/>
              <a:t>Replicates</a:t>
            </a:r>
          </a:p>
          <a:p>
            <a:pPr lvl="2"/>
            <a:r>
              <a:rPr lang="en-US" dirty="0" smtClean="0"/>
              <a:t>Multiple treatment levels/factors</a:t>
            </a:r>
          </a:p>
          <a:p>
            <a:r>
              <a:rPr lang="en-US" dirty="0" smtClean="0"/>
              <a:t>Uses </a:t>
            </a:r>
            <a:r>
              <a:rPr lang="en-US" dirty="0"/>
              <a:t>Metabolomics Workbench REST API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Chronic Fatigue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Naviaux, et al. Metabolic features of chronic fatigue syndrome. PNAS </a:t>
            </a:r>
            <a:r>
              <a:rPr lang="is-IS" dirty="0"/>
              <a:t>2016 September, 113 (37) E5472-E5480</a:t>
            </a:r>
            <a:r>
              <a:rPr lang="is-IS" dirty="0" smtClean="0"/>
              <a:t>.</a:t>
            </a:r>
          </a:p>
          <a:p>
            <a:r>
              <a:rPr lang="is-IS" dirty="0" smtClean="0"/>
              <a:t>Metabolite comparison across:</a:t>
            </a:r>
          </a:p>
          <a:p>
            <a:pPr lvl="1"/>
            <a:r>
              <a:rPr lang="is-IS" dirty="0" smtClean="0"/>
              <a:t>CFS female (n=23)</a:t>
            </a:r>
          </a:p>
          <a:p>
            <a:pPr lvl="1"/>
            <a:r>
              <a:rPr lang="is-IS" dirty="0" smtClean="0"/>
              <a:t>CFS male (n=22)</a:t>
            </a:r>
          </a:p>
          <a:p>
            <a:pPr lvl="1"/>
            <a:r>
              <a:rPr lang="en-US" dirty="0" smtClean="0"/>
              <a:t>N</a:t>
            </a:r>
            <a:r>
              <a:rPr lang="is-IS" dirty="0" smtClean="0"/>
              <a:t>o disease female (n=21)</a:t>
            </a:r>
          </a:p>
          <a:p>
            <a:pPr lvl="1"/>
            <a:r>
              <a:rPr lang="is-IS" dirty="0" smtClean="0"/>
              <a:t>No </a:t>
            </a:r>
            <a:r>
              <a:rPr lang="is-IS" smtClean="0"/>
              <a:t>disease male (n=18)</a:t>
            </a:r>
            <a:endParaRPr lang="is-IS" dirty="0" smtClean="0"/>
          </a:p>
          <a:p>
            <a:r>
              <a:rPr lang="is-IS" dirty="0" smtClean="0"/>
              <a:t>449 metabolites reported, 131 recognized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74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3" y="491490"/>
            <a:ext cx="9048687" cy="5655429"/>
          </a:xfrm>
        </p:spPr>
      </p:pic>
      <p:sp>
        <p:nvSpPr>
          <p:cNvPr id="5" name="Left Arrow 4"/>
          <p:cNvSpPr/>
          <p:nvPr/>
        </p:nvSpPr>
        <p:spPr>
          <a:xfrm>
            <a:off x="3252470" y="1360170"/>
            <a:ext cx="629920" cy="274320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278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1" y="560070"/>
            <a:ext cx="8814816" cy="5509260"/>
          </a:xfrm>
        </p:spPr>
      </p:pic>
    </p:spTree>
    <p:extLst>
      <p:ext uri="{BB962C8B-B14F-4D97-AF65-F5344CB8AC3E}">
        <p14:creationId xmlns:p14="http://schemas.microsoft.com/office/powerpoint/2010/main" val="191798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88" y="1443857"/>
            <a:ext cx="8229600" cy="4675137"/>
          </a:xfrm>
        </p:spPr>
      </p:pic>
    </p:spTree>
    <p:extLst>
      <p:ext uri="{BB962C8B-B14F-4D97-AF65-F5344CB8AC3E}">
        <p14:creationId xmlns:p14="http://schemas.microsoft.com/office/powerpoint/2010/main" val="191744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980" y="1436688"/>
            <a:ext cx="5912816" cy="4689475"/>
          </a:xfrm>
        </p:spPr>
      </p:pic>
    </p:spTree>
    <p:extLst>
      <p:ext uri="{BB962C8B-B14F-4D97-AF65-F5344CB8AC3E}">
        <p14:creationId xmlns:p14="http://schemas.microsoft.com/office/powerpoint/2010/main" val="135744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9&quot;/&gt;&lt;/object&gt;&lt;object type=&quot;3&quot; unique_id=&quot;10005&quot;&gt;&lt;property id=&quot;20148&quot; value=&quot;5&quot;/&gt;&lt;property id=&quot;20300&quot; value=&quot;Slide 2 - &amp;quot;An Overview of SRI International&amp;#x0D;&amp;#x0A;We are a community of innovation&amp;quot;&quot;/&gt;&lt;property id=&quot;20307&quot; value=&quot;260&quot;/&gt;&lt;/object&gt;&lt;object type=&quot;3&quot; unique_id=&quot;10006&quot;&gt;&lt;property id=&quot;20148&quot; value=&quot;5&quot;/&gt;&lt;property id=&quot;20300&quot; value=&quot;Slide 3 - &amp;quot;A Period of Great Change…&amp;#x0D;&amp;#x0A;Tremendous opportunities for innovation&amp;quot;&quot;/&gt;&lt;property id=&quot;20307&quot; value=&quot;261&quot;/&gt;&lt;/object&gt;&lt;object type=&quot;3&quot; unique_id=&quot;10007&quot;&gt;&lt;property id=&quot;20148&quot; value=&quot;5&quot;/&gt;&lt;property id=&quot;20300&quot; value=&quot;Slide 4 - &amp;quot;… and the Challenges Are Increasing&amp;#x0D;&amp;#x0A;Keeping up with accelerating rates of change&amp;quot;&quot;/&gt;&lt;property id=&quot;20307&quot; value=&quot;262&quot;/&gt;&lt;/object&gt;&lt;object type=&quot;3&quot; unique_id=&quot;10008&quot;&gt;&lt;property id=&quot;20148&quot; value=&quot;5&quot;/&gt;&lt;property id=&quot;20300&quot; value=&quot;Slide 5 - &amp;quot;Essential Ingredients for Innovation &amp;#x0D;&amp;#x0A;SRI provides you with all three&amp;quot;&quot;/&gt;&lt;property id=&quot;20307&quot; value=&quot;263&quot;/&gt;&lt;/object&gt;&lt;object type=&quot;3&quot; unique_id=&quot;10009&quot;&gt;&lt;property id=&quot;20148&quot; value=&quot;5&quot;/&gt;&lt;property id=&quot;20300&quot; value=&quot;Slide 6 - &amp;quot;SRI International Profile&amp;#x0D;&amp;#x0A;&amp;quot;&quot;/&gt;&lt;property id=&quot;20307&quot; value=&quot;264&quot;/&gt;&lt;/object&gt;&lt;object type=&quot;3&quot; unique_id=&quot;10010&quot;&gt;&lt;property id=&quot;20148&quot; value=&quot;5&quot;/&gt;&lt;property id=&quot;20300&quot; value=&quot;Slide 7 - &amp;quot;Who We Are&amp;#x0D;&amp;#x0A;SRI is a world-leading independent R&amp;amp;D organization&amp;quot;&quot;/&gt;&lt;property id=&quot;20307&quot; value=&quot;265&quot;/&gt;&lt;/object&gt;&lt;object type=&quot;3&quot; unique_id=&quot;10011&quot;&gt;&lt;property id=&quot;20148&quot; value=&quot;5&quot;/&gt;&lt;property id=&quot;20300&quot; value=&quot;Slide 8 - &amp;quot;Our Mission &amp;#x0D;&amp;#x0A;Dedicated to client success and lasting value&amp;quot;&quot;/&gt;&lt;property id=&quot;20307&quot; value=&quot;266&quot;/&gt;&lt;/object&gt;&lt;object type=&quot;3&quot; unique_id=&quot;10012&quot;&gt;&lt;property id=&quot;20148&quot; value=&quot;5&quot;/&gt;&lt;property id=&quot;20300&quot; value=&quot;Slide 9 - &amp;quot;What We Do&amp;#x0D;&amp;#x0A;We create solutions that address your needs&amp;quot;&quot;/&gt;&lt;property id=&quot;20307&quot; value=&quot;267&quot;/&gt;&lt;/object&gt;&lt;object type=&quot;3&quot; unique_id=&quot;10013&quot;&gt;&lt;property id=&quot;20148&quot; value=&quot;5&quot;/&gt;&lt;property id=&quot;20300&quot; value=&quot;Slide 10 - &amp;quot;Our Focus Areas&amp;#x0D;&amp;#x0A;Multidisciplinary teams leverage core technology and research areas&amp;quot;&quot;/&gt;&lt;property id=&quot;20307&quot; value=&quot;268&quot;/&gt;&lt;/object&gt;&lt;object type=&quot;3&quot; unique_id=&quot;10014&quot;&gt;&lt;property id=&quot;20148&quot; value=&quot;5&quot;/&gt;&lt;property id=&quot;20300&quot; value=&quot;Slide 11 - &amp;quot;Clients throughout the World&amp;#x0D;&amp;#x0A;Providing value from Silicon Valley to our clients worldwide  &amp;quot;&quot;/&gt;&lt;property id=&quot;20307&quot; value=&quot;269&quot;/&gt;&lt;/object&gt;&lt;object type=&quot;3&quot; unique_id=&quot;10018&quot;&gt;&lt;property id=&quot;20148&quot; value=&quot;5&quot;/&gt;&lt;property id=&quot;20300&quot; value=&quot;Slide 15 - &amp;quot;SRI and Sarnoff Technology Spin-off Ventures&amp;#x0D;&amp;#x0A;Growth opportunities that bring innovations to market&amp;quot;&quot;/&gt;&lt;property id=&quot;20307&quot; value=&quot;273&quot;/&gt;&lt;/object&gt;&lt;object type=&quot;3&quot; unique_id=&quot;10019&quot;&gt;&lt;property id=&quot;20148&quot; value=&quot;5&quot;/&gt;&lt;property id=&quot;20300&quot; value=&quot;Slide 16 - &amp;quot;Senior Management Team&amp;#x0D;&amp;#x0A;Leaders of customer-centric teams&amp;quot;&quot;/&gt;&lt;property id=&quot;20307&quot; value=&quot;274&quot;/&gt;&lt;/object&gt;&lt;object type=&quot;3&quot; unique_id=&quot;10020&quot;&gt;&lt;property id=&quot;20148&quot; value=&quot;5&quot;/&gt;&lt;property id=&quot;20300&quot; value=&quot;Slide 17 - &amp;quot;Distinguished Innovations&amp;#x0D;&amp;#x0A;&amp;quot;&quot;/&gt;&lt;property id=&quot;20307&quot; value=&quot;275&quot;/&gt;&lt;/object&gt;&lt;object type=&quot;3&quot; unique_id=&quot;10021&quot;&gt;&lt;property id=&quot;20148&quot; value=&quot;5&quot;/&gt;&lt;property id=&quot;20300&quot; value=&quot;Slide 18 - &amp;quot;SRI Innovations Have Changed the World&amp;#x0D;&amp;#x0A;More than 60 years of contributions to government, industry, and society&amp;quot;&quot;/&gt;&lt;property id=&quot;20307&quot; value=&quot;276&quot;/&gt;&lt;/object&gt;&lt;object type=&quot;3&quot; unique_id=&quot;10022&quot;&gt;&lt;property id=&quot;20148&quot; value=&quot;5&quot;/&gt;&lt;property id=&quot;20300&quot; value=&quot;Slide 19 - &amp;quot;Computing&amp;#x0D;&amp;#x0A;SRI invented the foundations of personal computing&amp;quot;&quot;/&gt;&lt;property id=&quot;20307&quot; value=&quot;277&quot;/&gt;&lt;/object&gt;&lt;object type=&quot;3&quot; unique_id=&quot;10023&quot;&gt;&lt;property id=&quot;20148&quot; value=&quot;5&quot;/&gt;&lt;property id=&quot;20300&quot; value=&quot;Slide 20 - &amp;quot;Intelligent Robotics&amp;#x0D;&amp;#x0A;SRI has pioneered robotics for more than 40 years&amp;quot;&quot;/&gt;&lt;property id=&quot;20307&quot; value=&quot;278&quot;/&gt;&lt;/object&gt;&lt;object type=&quot;3&quot; unique_id=&quot;10024&quot;&gt;&lt;property id=&quot;20148&quot; value=&quot;5&quot;/&gt;&lt;property id=&quot;20300&quot; value=&quot;Slide 21 - &amp;quot;Internet and Networks&amp;#x0D;&amp;#x0A;SRI was there “before the beginning”&amp;quot;&quot;/&gt;&lt;property id=&quot;20307&quot; value=&quot;279&quot;/&gt;&lt;/object&gt;&lt;object type=&quot;3&quot; unique_id=&quot;10025&quot;&gt;&lt;property id=&quot;20148&quot; value=&quot;5&quot;/&gt;&lt;property id=&quot;20300&quot; value=&quot;Slide 22 - &amp;quot;Wireless Communications&amp;#x0D;&amp;#x0A;SRI made possible a new way to communicate&amp;quot;&quot;/&gt;&lt;property id=&quot;20307&quot; value=&quot;280&quot;/&gt;&lt;/object&gt;&lt;object type=&quot;3&quot; unique_id=&quot;10027&quot;&gt;&lt;property id=&quot;20148&quot; value=&quot;5&quot;/&gt;&lt;property id=&quot;20300&quot; value=&quot;Slide 23 - &amp;quot;National Defense&amp;#x0D;&amp;#x0A;SRI has helped our nation meet mission-critical needs for decades&amp;quot;&quot;/&gt;&lt;property id=&quot;20307&quot; value=&quot;282&quot;/&gt;&lt;/object&gt;&lt;object type=&quot;3&quot; unique_id=&quot;10028&quot;&gt;&lt;property id=&quot;20148&quot; value=&quot;5&quot;/&gt;&lt;property id=&quot;20300&quot; value=&quot;Slide 24 - &amp;quot;Penetrating Radars&amp;#x0D;&amp;#x0A;SRI technology pinpoints concealed items of interest &amp;quot;&quot;/&gt;&lt;property id=&quot;20307&quot; value=&quot;283&quot;/&gt;&lt;/object&gt;&lt;object type=&quot;3&quot; unique_id=&quot;10029&quot;&gt;&lt;property id=&quot;20148&quot; value=&quot;5&quot;/&gt;&lt;property id=&quot;20300&quot; value=&quot;Slide 25 - &amp;quot;Aerospace&amp;#x0D;&amp;#x0A;SRI innovations take flight&amp;quot;&quot;/&gt;&lt;property id=&quot;20307&quot; value=&quot;284&quot;/&gt;&lt;/object&gt;&lt;object type=&quot;3&quot; unique_id=&quot;10030&quot;&gt;&lt;property id=&quot;20148&quot; value=&quot;5&quot;/&gt;&lt;property id=&quot;20300&quot; value=&quot;Slide 26 - &amp;quot;Satellite Communications&amp;#x0D;&amp;#x0A;SRI designs, deploys, and operates complex systems &amp;quot;&quot;/&gt;&lt;property id=&quot;20307&quot; value=&quot;285&quot;/&gt;&lt;/object&gt;&lt;object type=&quot;3&quot; unique_id=&quot;10031&quot;&gt;&lt;property id=&quot;20148&quot; value=&quot;5&quot;/&gt;&lt;property id=&quot;20300&quot; value=&quot;Slide 27 - &amp;quot;Banking&amp;#x0D;&amp;#x0A;SRI revolutionized how money is moved and used&amp;quot;&quot;/&gt;&lt;property id=&quot;20307&quot; value=&quot;286&quot;/&gt;&lt;/object&gt;&lt;object type=&quot;3&quot; unique_id=&quot;10032&quot;&gt;&lt;property id=&quot;20148&quot; value=&quot;5&quot;/&gt;&lt;property id=&quot;20300&quot; value=&quot;Slide 28 - &amp;quot;Automation&amp;#x0D;&amp;#x0A;SRI technologies speed delivery of vital information&amp;quot;&quot;/&gt;&lt;property id=&quot;20307&quot; value=&quot;287&quot;/&gt;&lt;/object&gt;&lt;object type=&quot;3&quot; unique_id=&quot;10033&quot;&gt;&lt;property id=&quot;20148&quot; value=&quot;5&quot;/&gt;&lt;property id=&quot;20300&quot; value=&quot;Slide 29 - &amp;quot;Natural Language Speech Recognition&amp;#x0D;&amp;#x0A;SRI innovations give voice to customer transactions &amp;quot;&quot;/&gt;&lt;property id=&quot;20307&quot; value=&quot;288&quot;/&gt;&lt;/object&gt;&lt;object type=&quot;3&quot; unique_id=&quot;10034&quot;&gt;&lt;property id=&quot;20148&quot; value=&quot;5&quot;/&gt;&lt;property id=&quot;20300&quot; value=&quot;Slide 30 - &amp;quot;Energy and Environment&amp;#x0D;&amp;#x0A;SRI is developing and licensing technologies for a sustainable future&amp;quot;&quot;/&gt;&lt;property id=&quot;20307&quot; value=&quot;289&quot;/&gt;&lt;/object&gt;&lt;object type=&quot;3&quot; unique_id=&quot;10035&quot;&gt;&lt;property id=&quot;20148&quot; value=&quot;5&quot;/&gt;&lt;property id=&quot;20300&quot; value=&quot;Slide 31 - &amp;quot;Artificial Muscle&amp;#x0D;&amp;#x0A;“Shape-shifting plastics” offer advanced automation, power generation&amp;quot;&quot;/&gt;&lt;property id=&quot;20307&quot; value=&quot;290&quot;/&gt;&lt;/object&gt;&lt;object type=&quot;3&quot; unique_id=&quot;10036&quot;&gt;&lt;property id=&quot;20148&quot; value=&quot;5&quot;/&gt;&lt;property id=&quot;20300&quot; value=&quot;Slide 32 - &amp;quot;Drug Discovery&amp;#x0D;&amp;#x0A;SRI helps save lives through new drugs for cancer and infectious disease&amp;quot;&quot;/&gt;&lt;property id=&quot;20307&quot; value=&quot;291&quot;/&gt;&lt;/object&gt;&lt;object type=&quot;3&quot; unique_id=&quot;10037&quot;&gt;&lt;property id=&quot;20148&quot; value=&quot;5&quot;/&gt;&lt;property id=&quot;20300&quot; value=&quot;Slide 33 - &amp;quot;Medical Systems&amp;#x0D;&amp;#x0A;SRI innovations help patients recover faster, with fewer complications&amp;quot;&quot;/&gt;&lt;property id=&quot;20307&quot; value=&quot;292&quot;/&gt;&lt;/object&gt;&lt;object type=&quot;3&quot; unique_id=&quot;10038&quot;&gt;&lt;property id=&quot;20148&quot; value=&quot;5&quot;/&gt;&lt;property id=&quot;20300&quot; value=&quot;Slide 34 - &amp;quot;Education&amp;#x0D;&amp;#x0A;SRI helps improve how teachers teach and students learn&amp;quot;&quot;/&gt;&lt;property id=&quot;20307&quot; value=&quot;293&quot;/&gt;&lt;/object&gt;&lt;object type=&quot;3&quot; unique_id=&quot;10039&quot;&gt;&lt;property id=&quot;20148&quot; value=&quot;5&quot;/&gt;&lt;property id=&quot;20300&quot; value=&quot;Slide 35 - &amp;quot;Economic Development&amp;#x0D;&amp;#x0A;SRI helps enhance competitiveness around the globe&amp;quot;&quot;/&gt;&lt;property id=&quot;20307&quot; value=&quot;294&quot;/&gt;&lt;/object&gt;&lt;object type=&quot;3&quot; unique_id=&quot;10040&quot;&gt;&lt;property id=&quot;20148&quot; value=&quot;5&quot;/&gt;&lt;property id=&quot;20300&quot; value=&quot;Slide 36 - &amp;quot;Tourism&amp;#x0D;&amp;#x0A;SRI puts new destinations on the map&amp;quot;&quot;/&gt;&lt;property id=&quot;20307&quot; value=&quot;295&quot;/&gt;&lt;/object&gt;&lt;object type=&quot;3&quot; unique_id=&quot;10041&quot;&gt;&lt;property id=&quot;20148&quot; value=&quot;5&quot;/&gt;&lt;property id=&quot;20300&quot; value=&quot;Slide 37 - &amp;quot;Entertainment &amp;#x0D;&amp;#x0A;SRI and Sarnoff have changed how we see movies and television&amp;quot;&quot;/&gt;&lt;property id=&quot;20307&quot; value=&quot;296&quot;/&gt;&lt;/object&gt;&lt;object type=&quot;3&quot; unique_id=&quot;10042&quot;&gt;&lt;property id=&quot;20148&quot; value=&quot;5&quot;/&gt;&lt;property id=&quot;20300&quot; value=&quot;Slide 38 - &amp;quot;Capabilities Matched to Market Needs&amp;quot;&quot;/&gt;&lt;property id=&quot;20307&quot; value=&quot;297&quot;/&gt;&lt;/object&gt;&lt;object type=&quot;3&quot; unique_id=&quot;10043&quot;&gt;&lt;property id=&quot;20148&quot; value=&quot;5&quot;/&gt;&lt;property id=&quot;20300&quot; value=&quot;Slide 39 - &amp;quot;Deep Technical Capabilities &amp;#x0D;&amp;#x0A;SRI applies interdisciplinary skills to provide solutions to your needs&amp;quot;&quot;/&gt;&lt;property id=&quot;20307&quot; value=&quot;298&quot;/&gt;&lt;/object&gt;&lt;object type=&quot;3&quot; unique_id=&quot;10044&quot;&gt;&lt;property id=&quot;20148&quot; value=&quot;5&quot;/&gt;&lt;property id=&quot;20300&quot; value=&quot;Slide 40 - &amp;quot;Information and Computing &amp;#x0D;&amp;#x0A;Pioneering next-generation, disruptive technologies&amp;quot;&quot;/&gt;&lt;property id=&quot;20307&quot; value=&quot;299&quot;/&gt;&lt;/object&gt;&lt;object type=&quot;3&quot; unique_id=&quot;10045&quot;&gt;&lt;property id=&quot;20148&quot; value=&quot;5&quot;/&gt;&lt;property id=&quot;20300&quot; value=&quot;Slide 41 - &amp;quot;Networks and Communication&amp;#x0D;&amp;#x0A;Operationally effective systems for government and commercial clients&amp;quot;&quot;/&gt;&lt;property id=&quot;20307&quot; value=&quot;300&quot;/&gt;&lt;/object&gt;&lt;object type=&quot;3&quot; unique_id=&quot;10046&quot;&gt;&lt;property id=&quot;20148&quot; value=&quot;5&quot;/&gt;&lt;property id=&quot;20300&quot; value=&quot;Slide 42 - &amp;quot;Automation and Robotics&amp;#x0D;&amp;#x0A;From the world’s first reasoning robot to the latest advances&amp;quot;&quot;/&gt;&lt;property id=&quot;20307&quot; value=&quot;301&quot;/&gt;&lt;/object&gt;&lt;object type=&quot;3&quot; unique_id=&quot;10047&quot;&gt;&lt;property id=&quot;20148&quot; value=&quot;5&quot;/&gt;&lt;property id=&quot;20300&quot; value=&quot;Slide 43 - &amp;quot;Intelligence Systems &amp;#x0D;&amp;#x0A;From field support to end-to-end, secure information management systems&amp;quot;&quot;/&gt;&lt;property id=&quot;20307&quot; value=&quot;302&quot;/&gt;&lt;/object&gt;&lt;object type=&quot;3&quot; unique_id=&quot;10048&quot;&gt;&lt;property id=&quot;20148&quot; value=&quot;5&quot;/&gt;&lt;property id=&quot;20300&quot; value=&quot;Slide 44 - &amp;quot;Data Collection and Measurement&amp;#x0D;&amp;#x0A;State-of-the-art sensing and information processing&amp;quot;&quot;/&gt;&lt;property id=&quot;20307&quot; value=&quot;303&quot;/&gt;&lt;/object&gt;&lt;object type=&quot;3&quot; unique_id=&quot;10049&quot;&gt;&lt;property id=&quot;20148&quot; value=&quot;5&quot;/&gt;&lt;property id=&quot;20300&quot; value=&quot;Slide 45 - &amp;quot;Homeland Security &amp;#x0D;&amp;#x0A;SRI contributes to our nation’s preparedness&amp;quot;&quot;/&gt;&lt;property id=&quot;20307&quot; value=&quot;304&quot;/&gt;&lt;/object&gt;&lt;object type=&quot;3&quot; unique_id=&quot;10050&quot;&gt;&lt;property id=&quot;20148&quot; value=&quot;5&quot;/&gt;&lt;property id=&quot;20300&quot; value=&quot;Slide 46 - &amp;quot;Automotive&amp;#x0D;&amp;#x0A;Improving safety, comfort, cost, and environmental impact&amp;quot;&quot;/&gt;&lt;property id=&quot;20307&quot; value=&quot;305&quot;/&gt;&lt;/object&gt;&lt;object type=&quot;3&quot; unique_id=&quot;10051&quot;&gt;&lt;property id=&quot;20148&quot; value=&quot;5&quot;/&gt;&lt;property id=&quot;20300&quot; value=&quot;Slide 47 - &amp;quot;Energy and Environment&amp;#x0D;&amp;#x0A;From basic research to pilot tests and commercialization&amp;quot;&quot;/&gt;&lt;property id=&quot;20307&quot; value=&quot;306&quot;/&gt;&lt;/object&gt;&lt;object type=&quot;3&quot; unique_id=&quot;10052&quot;&gt;&lt;property id=&quot;20148&quot; value=&quot;5&quot;/&gt;&lt;property id=&quot;20300&quot; value=&quot;Slide 48 - &amp;quot;Marine Science and Technology&amp;#x0D;&amp;#x0A;Taking SRI’s capabilities to the water&amp;quot;&quot;/&gt;&lt;property id=&quot;20307&quot; value=&quot;307&quot;/&gt;&lt;/object&gt;&lt;object type=&quot;3&quot; unique_id=&quot;10053&quot;&gt;&lt;property id=&quot;20148&quot; value=&quot;5&quot;/&gt;&lt;property id=&quot;20300&quot; value=&quot;Slide 49 - &amp;quot;Advanced Materials and Structures&amp;#x0D;&amp;#x0A;From basic research to pilot tests and commercialization&amp;quot;&quot;/&gt;&lt;property id=&quot;20307&quot; value=&quot;308&quot;/&gt;&lt;/object&gt;&lt;object type=&quot;3&quot; unique_id=&quot;10054&quot;&gt;&lt;property id=&quot;20148&quot; value=&quot;5&quot;/&gt;&lt;property id=&quot;20300&quot; value=&quot;Slide 50 - &amp;quot;Medical and Surgical Devices&amp;#x0D;&amp;#x0A;Advancing new ideas from initial design to working prototype&amp;quot;&quot;/&gt;&lt;property id=&quot;20307&quot; value=&quot;309&quot;/&gt;&lt;/object&gt;&lt;object type=&quot;3&quot; unique_id=&quot;10055&quot;&gt;&lt;property id=&quot;20148&quot; value=&quot;5&quot;/&gt;&lt;property id=&quot;20300&quot; value=&quot;Slide 51 - &amp;quot;Computational Biology&amp;#x0D;&amp;#x0A;Opportunities for drug discovery, agriculture, and biotech&amp;quot;&quot;/&gt;&lt;property id=&quot;20307&quot; value=&quot;310&quot;/&gt;&lt;/object&gt;&lt;object type=&quot;3&quot; unique_id=&quot;10056&quot;&gt;&lt;property id=&quot;20148&quot; value=&quot;5&quot;/&gt;&lt;property id=&quot;20300&quot; value=&quot;Slide 52 - &amp;quot;Biosciences &amp;#x0D;&amp;#x0A;Complete drug discovery and preclinical development services&amp;quot;&quot;/&gt;&lt;property id=&quot;20307&quot; value=&quot;311&quot;/&gt;&lt;/object&gt;&lt;object type=&quot;3&quot; unique_id=&quot;10057&quot;&gt;&lt;property id=&quot;20148&quot; value=&quot;5&quot;/&gt;&lt;property id=&quot;20300&quot; value=&quot;Slide 53 - &amp;quot;Product Development&amp;#x0D;&amp;#x0A;From technology concepts to working product prototypes&amp;quot;&quot;/&gt;&lt;property id=&quot;20307&quot; value=&quot;312&quot;/&gt;&lt;/object&gt;&lt;object type=&quot;3&quot; unique_id=&quot;10058&quot;&gt;&lt;property id=&quot;20148&quot; value=&quot;5&quot;/&gt;&lt;property id=&quot;20300&quot; value=&quot;Slide 54 - &amp;quot;Public Policy&amp;#x0D;&amp;#x0A;Addressing challenges caused by technological, social, and economic change&amp;quot;&quot;/&gt;&lt;property id=&quot;20307&quot; value=&quot;313&quot;/&gt;&lt;/object&gt;&lt;object type=&quot;3&quot; unique_id=&quot;10059&quot;&gt;&lt;property id=&quot;20148&quot; value=&quot;5&quot;/&gt;&lt;property id=&quot;20300&quot; value=&quot;Slide 55 - &amp;quot;Sarnoff Corporation, an SRI Subsidiary &amp;#x0D;&amp;#x0A;Complementary capabilities to meet client needs&amp;quot;&quot;/&gt;&lt;property id=&quot;20307&quot; value=&quot;314&quot;/&gt;&lt;/object&gt;&lt;object type=&quot;3&quot; unique_id=&quot;10060&quot;&gt;&lt;property id=&quot;20148&quot; value=&quot;5&quot;/&gt;&lt;property id=&quot;20300&quot; value=&quot;Slide 56 - &amp;quot;SRI’s Value Creation Process™&amp;quot;&quot;/&gt;&lt;property id=&quot;20307&quot; value=&quot;315&quot;/&gt;&lt;/object&gt;&lt;object type=&quot;3&quot; unique_id=&quot;10061&quot;&gt;&lt;property id=&quot;20148&quot; value=&quot;5&quot;/&gt;&lt;property id=&quot;20300&quot; value=&quot;Slide 57 - &amp;quot;The Innovation Life Cycle&amp;#x0D;&amp;#x0A;Creation and delivery of new products and services in the marketplace&amp;quot;&quot;/&gt;&lt;property id=&quot;20307&quot; value=&quot;316&quot;/&gt;&lt;/object&gt;&lt;object type=&quot;3&quot; unique_id=&quot;10062&quot;&gt;&lt;property id=&quot;20148&quot; value=&quot;5&quot;/&gt;&lt;property id=&quot;20300&quot; value=&quot;Slide 58 - &amp;quot;SRI’s Process for Creating Customer Value&amp;#x0D;&amp;#x0A;Rigorously applying SRI’s Five Disciplines of Innovation™&amp;quot;&quot;/&gt;&lt;property id=&quot;20307&quot; value=&quot;317&quot;/&gt;&lt;/object&gt;&lt;object type=&quot;3&quot; unique_id=&quot;10063&quot;&gt;&lt;property id=&quot;20148&quot; value=&quot;5&quot;/&gt;&lt;property id=&quot;20300&quot; value=&quot;Slide 59 - &amp;quot;SRI’s “NABC” Approach&amp;#x0D;&amp;#x0A;Used to develop a quantitative value proposition—the first step in value creation&amp;quot;&quot;/&gt;&lt;property id=&quot;20307&quot; value=&quot;318&quot;/&gt;&lt;/object&gt;&lt;object type=&quot;3&quot; unique_id=&quot;10064&quot;&gt;&lt;property id=&quot;20148&quot; value=&quot;5&quot;/&gt;&lt;property id=&quot;20300&quot; value=&quot;Slide 60 - &amp;quot;SRI’s Model &amp;#x0D;&amp;#x0A;We have a vested interest in your success&amp;quot;&quot;/&gt;&lt;property id=&quot;20307&quot; value=&quot;319&quot;/&gt;&lt;/object&gt;&lt;object type=&quot;3&quot; unique_id=&quot;10065&quot;&gt;&lt;property id=&quot;20148&quot; value=&quot;5&quot;/&gt;&lt;property id=&quot;20300&quot; value=&quot;Slide 61 - &amp;quot;SRI’s Process for Creating New Ventures&amp;#x0D;&amp;#x0A;Disciplined and milestone-based&amp;quot;&quot;/&gt;&lt;property id=&quot;20307&quot; value=&quot;320&quot;/&gt;&lt;/object&gt;&lt;object type=&quot;3&quot; unique_id=&quot;10066&quot;&gt;&lt;property id=&quot;20148&quot; value=&quot;5&quot;/&gt;&lt;property id=&quot;20300&quot; value=&quot;Slide 62 - &amp;quot;Innovation Partnership Programs&amp;quot;&quot;/&gt;&lt;property id=&quot;20307&quot; value=&quot;321&quot;/&gt;&lt;/object&gt;&lt;object type=&quot;3&quot; unique_id=&quot;10067&quot;&gt;&lt;property id=&quot;20148&quot; value=&quot;5&quot;/&gt;&lt;property id=&quot;20300&quot; value=&quot;Slide 63 - &amp;quot;SRI Innovation Partnership Programs&amp;#x0D;&amp;#x0A;Helping organizations turn ideas into high-value products and services&amp;quot;&quot;/&gt;&lt;property id=&quot;20307&quot; value=&quot;322&quot;/&gt;&lt;/object&gt;&lt;object type=&quot;3&quot; unique_id=&quot;10068&quot;&gt;&lt;property id=&quot;20148&quot; value=&quot;5&quot;/&gt;&lt;property id=&quot;20300&quot; value=&quot;Slide 64 - &amp;quot;SRI Five Disciplines of Innovation™ Program&amp;#x0D;&amp;#x0A;For an organizational culture that consistently provides compelling va&quot;/&gt;&lt;property id=&quot;20307&quot; value=&quot;323&quot;/&gt;&lt;/object&gt;&lt;object type=&quot;3&quot; unique_id=&quot;10069&quot;&gt;&lt;property id=&quot;20148&quot; value=&quot;5&quot;/&gt;&lt;property id=&quot;20300&quot; value=&quot;Slide 65 - &amp;quot;Technology for Innovative Products Workshop &amp;#x0D;&amp;#x0A;New products and services for growth&amp;quot;&quot;/&gt;&lt;property id=&quot;20307&quot; value=&quot;324&quot;/&gt;&lt;/object&gt;&lt;object type=&quot;3&quot; unique_id=&quot;10070&quot;&gt;&lt;property id=&quot;20148&quot; value=&quot;5&quot;/&gt;&lt;property id=&quot;20300&quot; value=&quot;Slide 66 - &amp;quot;Ways We Can Work Together&amp;#x0D;&amp;#x0A;Flexible working arrangements to meet your needs&amp;quot;&quot;/&gt;&lt;property id=&quot;20307&quot; value=&quot;325&quot;/&gt;&lt;/object&gt;&lt;object type=&quot;3&quot; unique_id=&quot;10072&quot;&gt;&lt;property id=&quot;20148&quot; value=&quot;5&quot;/&gt;&lt;property id=&quot;20300&quot; value=&quot;Slide 67&quot;/&gt;&lt;property id=&quot;20307&quot; value=&quot;258&quot;/&gt;&lt;/object&gt;&lt;object type=&quot;3&quot; unique_id=&quot;98176&quot;&gt;&lt;property id=&quot;20148&quot; value=&quot;5&quot;/&gt;&lt;property id=&quot;20300&quot; value=&quot;Slide 12 - &amp;quot;Representative Clients and Partners&amp;#x0D;&amp;#x0A;SRI delivers innovation to governments&amp;quot;&quot;/&gt;&lt;property id=&quot;20307&quot; value=&quot;326&quot;/&gt;&lt;/object&gt;&lt;object type=&quot;3&quot; unique_id=&quot;98177&quot;&gt;&lt;property id=&quot;20148&quot; value=&quot;5&quot;/&gt;&lt;property id=&quot;20300&quot; value=&quot;Slide 13 - &amp;quot;Representative Clients and Partners&amp;#x0D;&amp;#x0A;SRI delivers innovation to established and start-up businesses&amp;quot;&quot;/&gt;&lt;property id=&quot;20307&quot; value=&quot;327&quot;/&gt;&lt;/object&gt;&lt;object type=&quot;3&quot; unique_id=&quot;98178&quot;&gt;&lt;property id=&quot;20148&quot; value=&quot;5&quot;/&gt;&lt;property id=&quot;20300&quot; value=&quot;Slide 14 - &amp;quot;Representative Clients and Partners&amp;#x0D;&amp;#x0A;SRI delivers innovation to foundations and industry&amp;quot;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Custom 15">
      <a:dk1>
        <a:srgbClr val="4E4E4E"/>
      </a:dk1>
      <a:lt1>
        <a:srgbClr val="FFFFFF"/>
      </a:lt1>
      <a:dk2>
        <a:srgbClr val="4E4E4E"/>
      </a:dk2>
      <a:lt2>
        <a:srgbClr val="FFFFFF"/>
      </a:lt2>
      <a:accent1>
        <a:srgbClr val="0070C0"/>
      </a:accent1>
      <a:accent2>
        <a:srgbClr val="8C92BB"/>
      </a:accent2>
      <a:accent3>
        <a:srgbClr val="CF7646"/>
      </a:accent3>
      <a:accent4>
        <a:srgbClr val="E8A333"/>
      </a:accent4>
      <a:accent5>
        <a:srgbClr val="7030A0"/>
      </a:accent5>
      <a:accent6>
        <a:srgbClr val="2D2D8A"/>
      </a:accent6>
      <a:hlink>
        <a:srgbClr val="00408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57162</TotalTime>
  <Words>292</Words>
  <Application>Microsoft Macintosh PowerPoint</Application>
  <PresentationFormat>On-screen Show (4:3)</PresentationFormat>
  <Paragraphs>55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Calibri</vt:lpstr>
      <vt:lpstr>Mangal</vt:lpstr>
      <vt:lpstr>ＭＳ Ｐゴシック</vt:lpstr>
      <vt:lpstr>Arial</vt:lpstr>
      <vt:lpstr>Office Theme</vt:lpstr>
      <vt:lpstr>PowerPoint Presentation</vt:lpstr>
      <vt:lpstr>Overview</vt:lpstr>
      <vt:lpstr>What is the Metabolomics Workbench?</vt:lpstr>
      <vt:lpstr>Adding Metabolomics Workbench Import to  Pathway Tools</vt:lpstr>
      <vt:lpstr>Example: Chronic Fatigue Syndrome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Dashboard?</vt:lpstr>
      <vt:lpstr>PowerPoint Presentation</vt:lpstr>
      <vt:lpstr>Acknowledgements</vt:lpstr>
    </vt:vector>
  </TitlesOfParts>
  <Company>SRI International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SRI International</dc:creator>
  <cp:lastModifiedBy>Peter E. Midford</cp:lastModifiedBy>
  <cp:revision>1097</cp:revision>
  <cp:lastPrinted>2010-12-10T21:21:47Z</cp:lastPrinted>
  <dcterms:created xsi:type="dcterms:W3CDTF">2010-12-20T17:54:08Z</dcterms:created>
  <dcterms:modified xsi:type="dcterms:W3CDTF">2018-02-12T20:12:42Z</dcterms:modified>
</cp:coreProperties>
</file>