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3" r:id="rId4"/>
    <p:sldId id="261" r:id="rId5"/>
    <p:sldId id="262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2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6428" initials="LP" lastIdx="17" clrIdx="0"/>
  <p:cmAuthor id="1" name="Peter Karp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AD8FF"/>
    <a:srgbClr val="FF86F9"/>
    <a:srgbClr val="91A09D"/>
    <a:srgbClr val="76908C"/>
    <a:srgbClr val="000000"/>
    <a:srgbClr val="4E4E4E"/>
    <a:srgbClr val="0A4191"/>
    <a:srgbClr val="184A91"/>
    <a:srgbClr val="1B509D"/>
    <a:srgbClr val="325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5" autoAdjust="0"/>
    <p:restoredTop sz="50000" autoAdjust="0"/>
  </p:normalViewPr>
  <p:slideViewPr>
    <p:cSldViewPr snapToGrid="0" showGuides="1">
      <p:cViewPr varScale="1">
        <p:scale>
          <a:sx n="126" d="100"/>
          <a:sy n="126" d="100"/>
        </p:scale>
        <p:origin x="992" y="200"/>
      </p:cViewPr>
      <p:guideLst>
        <p:guide orient="horz" pos="1207"/>
        <p:guide pos="277"/>
      </p:guideLst>
    </p:cSldViewPr>
  </p:slideViewPr>
  <p:outlineViewPr>
    <p:cViewPr>
      <p:scale>
        <a:sx n="33" d="100"/>
        <a:sy n="33" d="100"/>
      </p:scale>
      <p:origin x="0" y="16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52"/>
    </p:cViewPr>
  </p:sorterViewPr>
  <p:notesViewPr>
    <p:cSldViewPr snapToGrid="0" snapToObjects="1">
      <p:cViewPr varScale="1">
        <p:scale>
          <a:sx n="82" d="100"/>
          <a:sy n="82" d="100"/>
        </p:scale>
        <p:origin x="-2936" y="-11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6-24D4-5E4E-A8C1-F953489EDBB1}" type="datetimeFigureOut">
              <a:rPr lang="en-US" smtClean="0"/>
              <a:pPr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5B831-52CE-EF42-8EE7-75F6221E4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EDD8B026-26FF-7545-AB19-912D0D0B60BD}" type="datetimeFigureOut">
              <a:rPr lang="en-US"/>
              <a:pPr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65" charset="0"/>
              </a:defRPr>
            </a:lvl1pPr>
          </a:lstStyle>
          <a:p>
            <a:fld id="{0FE6934C-9CFB-7B48-A6D0-7C600C119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8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lum bright="10000" contrast="20000"/>
          </a:blip>
          <a:srcRect/>
          <a:stretch>
            <a:fillRect/>
          </a:stretch>
        </p:blipFill>
        <p:spPr>
          <a:xfrm>
            <a:off x="-7950" y="390782"/>
            <a:ext cx="4397070" cy="1514162"/>
          </a:xfrm>
          <a:prstGeom prst="rect">
            <a:avLst/>
          </a:prstGeom>
        </p:spPr>
      </p:pic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82588" y="2436556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513263" y="1"/>
            <a:ext cx="1405466" cy="412749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6034088" y="1"/>
            <a:ext cx="3109911" cy="412749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387850" cy="409575"/>
          </a:xfrm>
          <a:prstGeom prst="rect">
            <a:avLst/>
          </a:prstGeom>
          <a:solidFill>
            <a:srgbClr val="7171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ri international_wht.ai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11666" y="-110501"/>
            <a:ext cx="2482102" cy="6700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7917" y="414865"/>
            <a:ext cx="3513666" cy="154562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lum bright="10000" contrast="20000"/>
            <a:alphaModFix/>
          </a:blip>
          <a:srcRect l="534"/>
          <a:stretch>
            <a:fillRect/>
          </a:stretch>
        </p:blipFill>
        <p:spPr>
          <a:xfrm>
            <a:off x="0" y="0"/>
            <a:ext cx="4392246" cy="15012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5608" y="2872709"/>
            <a:ext cx="7772400" cy="717435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rgbClr val="1E56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4577C"/>
              </a:buClr>
              <a:defRPr>
                <a:solidFill>
                  <a:srgbClr val="000000"/>
                </a:solidFill>
              </a:defRPr>
            </a:lvl1pPr>
            <a:lvl2pPr>
              <a:buClr>
                <a:srgbClr val="44577C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44577C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44577C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44577C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86FE33-7CC4-FA4C-BF26-2AD52AA43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25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D4E545-8550-1F4C-87FE-68D69155D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62230"/>
            <a:ext cx="82296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05E294-9D3F-AF49-9CD2-D723A19B1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14899-6511-1B40-B675-C28D8AF131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09030" y="0"/>
            <a:ext cx="1405466" cy="407988"/>
          </a:xfrm>
          <a:prstGeom prst="rect">
            <a:avLst/>
          </a:prstGeom>
          <a:solidFill>
            <a:srgbClr val="E8A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34088" y="0"/>
            <a:ext cx="3109911" cy="407988"/>
          </a:xfrm>
          <a:prstGeom prst="rect">
            <a:avLst/>
          </a:prstGeom>
          <a:solidFill>
            <a:srgbClr val="7690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79310" cy="407988"/>
          </a:xfrm>
          <a:prstGeom prst="rect">
            <a:avLst/>
          </a:prstGeom>
          <a:solidFill>
            <a:srgbClr val="0A41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25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2588" y="1436688"/>
            <a:ext cx="82296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8663" y="6553201"/>
            <a:ext cx="795337" cy="304800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itchFamily="-65" charset="0"/>
              </a:defRPr>
            </a:lvl1pPr>
          </a:lstStyle>
          <a:p>
            <a:fld id="{B6B458F9-9C5A-D94F-A853-7378C04DD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 txBox="1">
            <a:spLocks noGrp="1"/>
          </p:cNvSpPr>
          <p:nvPr userDrawn="1"/>
        </p:nvSpPr>
        <p:spPr>
          <a:xfrm>
            <a:off x="-337910" y="6547796"/>
            <a:ext cx="2143990" cy="35680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© 2014 SRI International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457200" rtl="0" fontAlgn="base">
        <a:lnSpc>
          <a:spcPct val="80000"/>
        </a:lnSpc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Calibri" pitchFamily="-65" charset="0"/>
        </a:defRPr>
      </a:lvl9pPr>
    </p:titleStyle>
    <p:bodyStyle>
      <a:lvl1pPr marL="230188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75" indent="-2301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20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2pPr>
      <a:lvl3pPr marL="627063" indent="-16668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•"/>
        <a:defRPr sz="18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3pPr>
      <a:lvl4pPr marL="798513" indent="-171450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–"/>
        <a:defRPr sz="16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4pPr>
      <a:lvl5pPr marL="971550" indent="-173038" algn="l" defTabSz="457200" rtl="0" fontAlgn="base">
        <a:spcBef>
          <a:spcPct val="20000"/>
        </a:spcBef>
        <a:spcAft>
          <a:spcPct val="0"/>
        </a:spcAft>
        <a:buClr>
          <a:srgbClr val="E8A333"/>
        </a:buClr>
        <a:buFont typeface="Arial" pitchFamily="-65" charset="0"/>
        <a:buChar char="»"/>
        <a:defRPr sz="1400" kern="1200">
          <a:solidFill>
            <a:srgbClr val="000000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66562" y="2626578"/>
            <a:ext cx="8817382" cy="12180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n-US" sz="3600" b="1" noProof="0" dirty="0" err="1"/>
              <a:t>BioCyc</a:t>
            </a:r>
            <a:r>
              <a:rPr lang="en-US" sz="3600" b="1" dirty="0"/>
              <a:t> Omics </a:t>
            </a:r>
            <a:r>
              <a:rPr lang="en-US" sz="3600" b="1" noProof="0" dirty="0"/>
              <a:t>Analysis Service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42902" y="3718739"/>
            <a:ext cx="8801098" cy="21842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lnSpc>
                <a:spcPts val="2400"/>
              </a:lnSpc>
            </a:pPr>
            <a:r>
              <a:rPr lang="en-US" sz="2800" dirty="0"/>
              <a:t>Peter E. Midford									</a:t>
            </a:r>
            <a:r>
              <a:rPr lang="en-US" sz="2800" dirty="0" err="1"/>
              <a:t>ecocyc.org</a:t>
            </a:r>
            <a:endParaRPr lang="en-US" sz="2800" dirty="0"/>
          </a:p>
          <a:p>
            <a:pPr>
              <a:lnSpc>
                <a:spcPts val="2400"/>
              </a:lnSpc>
            </a:pPr>
            <a:r>
              <a:rPr lang="en-US" sz="2800" dirty="0"/>
              <a:t>SRI International									</a:t>
            </a:r>
            <a:r>
              <a:rPr lang="en-US" sz="2800" dirty="0" err="1"/>
              <a:t>biocyc.org</a:t>
            </a:r>
            <a:endParaRPr lang="en-US" sz="2800" dirty="0"/>
          </a:p>
          <a:p>
            <a:pPr>
              <a:lnSpc>
                <a:spcPts val="2400"/>
              </a:lnSpc>
            </a:pPr>
            <a:r>
              <a:rPr lang="en-US" sz="2800" dirty="0"/>
              <a:t>														</a:t>
            </a:r>
            <a:r>
              <a:rPr lang="en-US" sz="2800" dirty="0" err="1"/>
              <a:t>metacyc.org</a:t>
            </a:r>
            <a:endParaRPr lang="en-US" sz="2800" dirty="0"/>
          </a:p>
          <a:p>
            <a:pPr>
              <a:lnSpc>
                <a:spcPts val="2400"/>
              </a:lnSpc>
              <a:spcBef>
                <a:spcPct val="0"/>
              </a:spcBef>
            </a:pPr>
            <a:endParaRPr lang="en-US" sz="2800" dirty="0"/>
          </a:p>
          <a:p>
            <a:pPr>
              <a:lnSpc>
                <a:spcPts val="2400"/>
              </a:lnSpc>
              <a:spcBef>
                <a:spcPct val="0"/>
              </a:spcBef>
            </a:pPr>
            <a:endParaRPr lang="en-US" sz="2800" dirty="0"/>
          </a:p>
          <a:p>
            <a:pPr marL="230188" lvl="0" indent="-230188">
              <a:spcBef>
                <a:spcPct val="20000"/>
              </a:spcBef>
              <a:buClr>
                <a:schemeClr val="accent1"/>
              </a:buClr>
              <a:defRPr/>
            </a:pPr>
            <a:endParaRPr lang="en-US" sz="2800" dirty="0"/>
          </a:p>
          <a:p>
            <a:pPr marL="230188" lvl="0" indent="-230188">
              <a:spcBef>
                <a:spcPct val="20000"/>
              </a:spcBef>
              <a:buClr>
                <a:schemeClr val="accent1"/>
              </a:buClr>
              <a:defRPr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2" name="Picture 1" descr="2012BioCy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70" y="5635182"/>
            <a:ext cx="2145887" cy="1658186"/>
          </a:xfrm>
          <a:prstGeom prst="rect">
            <a:avLst/>
          </a:prstGeom>
        </p:spPr>
      </p:pic>
      <p:pic>
        <p:nvPicPr>
          <p:cNvPr id="3" name="Picture 2" descr="2012EcoCy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7" y="5321880"/>
            <a:ext cx="2423916" cy="187302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BioCyc</a:t>
            </a:r>
            <a:r>
              <a:rPr lang="en-US" dirty="0"/>
              <a:t> Omics Data Analysis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BioCyc</a:t>
            </a:r>
            <a:r>
              <a:rPr lang="en-US" dirty="0"/>
              <a:t> Strengths</a:t>
            </a:r>
          </a:p>
          <a:p>
            <a:pPr lvl="1"/>
            <a:r>
              <a:rPr lang="en-US" dirty="0"/>
              <a:t>Visualization</a:t>
            </a:r>
          </a:p>
          <a:p>
            <a:pPr lvl="1"/>
            <a:r>
              <a:rPr lang="en-US" dirty="0"/>
              <a:t>Putting Gene Expression and Metabolite concentrations in context</a:t>
            </a:r>
          </a:p>
          <a:p>
            <a:r>
              <a:rPr lang="en-US" dirty="0"/>
              <a:t>Challenge: From raw expression data to Analysis using Pathway Tools</a:t>
            </a:r>
          </a:p>
          <a:p>
            <a:pPr lvl="1"/>
            <a:r>
              <a:rPr lang="en-US" dirty="0"/>
              <a:t>Dashboard</a:t>
            </a:r>
          </a:p>
          <a:p>
            <a:pPr lvl="1"/>
            <a:r>
              <a:rPr lang="en-US" dirty="0"/>
              <a:t>Smart Tables</a:t>
            </a:r>
          </a:p>
          <a:p>
            <a:pPr lvl="1"/>
            <a:r>
              <a:rPr lang="en-US" dirty="0"/>
              <a:t>Cellular Overview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SRI will provide an analysis service from raw transcriptomics data to cleaned, analyzed results</a:t>
            </a:r>
          </a:p>
          <a:p>
            <a:pPr lvl="1"/>
            <a:r>
              <a:rPr lang="en-US" dirty="0"/>
              <a:t>Results will be presented using both </a:t>
            </a:r>
            <a:r>
              <a:rPr lang="en-US" dirty="0" err="1"/>
              <a:t>BioCyc</a:t>
            </a:r>
            <a:r>
              <a:rPr lang="en-US" dirty="0"/>
              <a:t> and other tools (e.g., R/Bioconductor)</a:t>
            </a:r>
          </a:p>
          <a:p>
            <a:pPr lvl="1"/>
            <a:r>
              <a:rPr lang="en-US" dirty="0"/>
              <a:t>This is not a service for power users, focus is towards wet lab users that want to get data into </a:t>
            </a:r>
            <a:r>
              <a:rPr lang="en-US" dirty="0" err="1"/>
              <a:t>BioCyc</a:t>
            </a:r>
            <a:r>
              <a:rPr lang="en-US" dirty="0"/>
              <a:t> tools.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3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Analysis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 offer analysis of RNA-</a:t>
            </a:r>
            <a:r>
              <a:rPr lang="en-US" dirty="0" err="1"/>
              <a:t>seq</a:t>
            </a:r>
            <a:r>
              <a:rPr lang="en-US" dirty="0"/>
              <a:t> expression data</a:t>
            </a:r>
          </a:p>
          <a:p>
            <a:r>
              <a:rPr lang="en-US" dirty="0"/>
              <a:t>Re-format provided data, translate to appropriate identifiers</a:t>
            </a:r>
          </a:p>
          <a:p>
            <a:r>
              <a:rPr lang="en-US" dirty="0"/>
              <a:t>Data normalization, cleaning, significance calculations using open source tools</a:t>
            </a:r>
          </a:p>
          <a:p>
            <a:pPr lvl="1"/>
            <a:r>
              <a:rPr lang="en-US" dirty="0"/>
              <a:t>E.g. Salmon (or alignment if necessary), DeSeq2, </a:t>
            </a:r>
            <a:r>
              <a:rPr lang="en-US" dirty="0" err="1"/>
              <a:t>edgeR</a:t>
            </a:r>
            <a:r>
              <a:rPr lang="en-US" dirty="0"/>
              <a:t> etc.</a:t>
            </a:r>
          </a:p>
          <a:p>
            <a:pPr lvl="1"/>
            <a:r>
              <a:rPr lang="en-US" dirty="0"/>
              <a:t>Will check for common problems (e.g., batch effects)</a:t>
            </a:r>
          </a:p>
          <a:p>
            <a:r>
              <a:rPr lang="en-US" dirty="0"/>
              <a:t>Filtered data visualized with appropriate Pathway Tools components:</a:t>
            </a:r>
          </a:p>
          <a:p>
            <a:pPr lvl="1"/>
            <a:r>
              <a:rPr lang="en-US" dirty="0" err="1"/>
              <a:t>SmartTable</a:t>
            </a:r>
            <a:r>
              <a:rPr lang="en-US" dirty="0"/>
              <a:t>(s) containing expression data</a:t>
            </a:r>
          </a:p>
          <a:p>
            <a:pPr lvl="1"/>
            <a:r>
              <a:rPr lang="en-US" dirty="0"/>
              <a:t>Analyze using Dashboard, Cellular Overview, table of expressed pathways, enrichment analysis</a:t>
            </a:r>
          </a:p>
          <a:p>
            <a:r>
              <a:rPr lang="en-US" dirty="0"/>
              <a:t>Final report outlining significant results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this useful </a:t>
            </a:r>
            <a:r>
              <a:rPr lang="en-US"/>
              <a:t>to </a:t>
            </a:r>
            <a:r>
              <a:rPr lang="en-US" smtClean="0"/>
              <a:t>you?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processing metabolite data</a:t>
            </a:r>
          </a:p>
          <a:p>
            <a:r>
              <a:rPr lang="en-US" dirty="0"/>
              <a:t>Other gene expression technologies</a:t>
            </a:r>
          </a:p>
          <a:p>
            <a:r>
              <a:rPr lang="en-US" dirty="0"/>
              <a:t>Other ways of packaging archiving results</a:t>
            </a:r>
          </a:p>
          <a:p>
            <a:pPr lvl="1"/>
            <a:r>
              <a:rPr lang="en-US" dirty="0"/>
              <a:t>Example: save all data and analysis as a (Docker) container</a:t>
            </a:r>
          </a:p>
          <a:p>
            <a:r>
              <a:rPr lang="en-US"/>
              <a:t>Contribute </a:t>
            </a:r>
            <a:r>
              <a:rPr lang="en-US" dirty="0"/>
              <a:t>to your outputs (e.g</a:t>
            </a:r>
            <a:r>
              <a:rPr lang="en-US"/>
              <a:t>., publications)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2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 - &amp;quot;An Overview of SRI International&amp;#x0D;&amp;#x0A;We are a community of innovation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A Period of Great Change…&amp;#x0D;&amp;#x0A;Tremendous opportunities for innovation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… and the Challenges Are Increasing&amp;#x0D;&amp;#x0A;Keeping up with accelerating rates of change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Essential Ingredients for Innovation &amp;#x0D;&amp;#x0A;SRI provides you with all three&amp;quot;&quot;/&gt;&lt;property id=&quot;20307&quot; value=&quot;263&quot;/&gt;&lt;/object&gt;&lt;object type=&quot;3&quot; unique_id=&quot;10009&quot;&gt;&lt;property id=&quot;20148&quot; value=&quot;5&quot;/&gt;&lt;property id=&quot;20300&quot; value=&quot;Slide 6 - &amp;quot;SRI International Profile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Slide 7 - &amp;quot;Who We Are&amp;#x0D;&amp;#x0A;SRI is a world-leading independent R&amp;amp;D organization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Our Mission &amp;#x0D;&amp;#x0A;Dedicated to client success and lasting value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What We Do&amp;#x0D;&amp;#x0A;We create solutions that address your needs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Our Focus Areas&amp;#x0D;&amp;#x0A;Multidisciplinary teams leverage core technology and research areas&amp;quot;&quot;/&gt;&lt;property id=&quot;20307&quot; value=&quot;268&quot;/&gt;&lt;/object&gt;&lt;object type=&quot;3&quot; unique_id=&quot;10014&quot;&gt;&lt;property id=&quot;20148&quot; value=&quot;5&quot;/&gt;&lt;property id=&quot;20300&quot; value=&quot;Slide 11 - &amp;quot;Clients throughout the World&amp;#x0D;&amp;#x0A;Providing value from Silicon Valley to our clients worldwide 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SRI and Sarnoff Technology Spin-off Ventures&amp;#x0D;&amp;#x0A;Growth opportunities that bring innovations to market&amp;quot;&quot;/&gt;&lt;property id=&quot;20307&quot; value=&quot;273&quot;/&gt;&lt;/object&gt;&lt;object type=&quot;3&quot; unique_id=&quot;10019&quot;&gt;&lt;property id=&quot;20148&quot; value=&quot;5&quot;/&gt;&lt;property id=&quot;20300&quot; value=&quot;Slide 16 - &amp;quot;Senior Management Team&amp;#x0D;&amp;#x0A;Leaders of customer-centric teams&amp;quot;&quot;/&gt;&lt;property id=&quot;20307&quot; value=&quot;274&quot;/&gt;&lt;/object&gt;&lt;object type=&quot;3&quot; unique_id=&quot;10020&quot;&gt;&lt;property id=&quot;20148&quot; value=&quot;5&quot;/&gt;&lt;property id=&quot;20300&quot; value=&quot;Slide 17 - &amp;quot;Distinguished Innovations&amp;#x0D;&amp;#x0A;&amp;quot;&quot;/&gt;&lt;property id=&quot;20307&quot; value=&quot;275&quot;/&gt;&lt;/object&gt;&lt;object type=&quot;3&quot; unique_id=&quot;10021&quot;&gt;&lt;property id=&quot;20148&quot; value=&quot;5&quot;/&gt;&lt;property id=&quot;20300&quot; value=&quot;Slide 18 - &amp;quot;SRI Innovations Have Changed the World&amp;#x0D;&amp;#x0A;More than 60 years of contributions to government, industry, and society&amp;quot;&quot;/&gt;&lt;property id=&quot;20307&quot; value=&quot;276&quot;/&gt;&lt;/object&gt;&lt;object type=&quot;3&quot; unique_id=&quot;10022&quot;&gt;&lt;property id=&quot;20148&quot; value=&quot;5&quot;/&gt;&lt;property id=&quot;20300&quot; value=&quot;Slide 19 - &amp;quot;Computing&amp;#x0D;&amp;#x0A;SRI invented the foundations of personal computing&amp;quot;&quot;/&gt;&lt;property id=&quot;20307&quot; value=&quot;277&quot;/&gt;&lt;/object&gt;&lt;object type=&quot;3&quot; unique_id=&quot;10023&quot;&gt;&lt;property id=&quot;20148&quot; value=&quot;5&quot;/&gt;&lt;property id=&quot;20300&quot; value=&quot;Slide 20 - &amp;quot;Intelligent Robotics&amp;#x0D;&amp;#x0A;SRI has pioneered robotics for more than 40 years&amp;quot;&quot;/&gt;&lt;property id=&quot;20307&quot; value=&quot;278&quot;/&gt;&lt;/object&gt;&lt;object type=&quot;3&quot; unique_id=&quot;10024&quot;&gt;&lt;property id=&quot;20148&quot; value=&quot;5&quot;/&gt;&lt;property id=&quot;20300&quot; value=&quot;Slide 21 - &amp;quot;Internet and Networks&amp;#x0D;&amp;#x0A;SRI was there “before the beginning”&amp;quot;&quot;/&gt;&lt;property id=&quot;20307&quot; value=&quot;279&quot;/&gt;&lt;/object&gt;&lt;object type=&quot;3&quot; unique_id=&quot;10025&quot;&gt;&lt;property id=&quot;20148&quot; value=&quot;5&quot;/&gt;&lt;property id=&quot;20300&quot; value=&quot;Slide 22 - &amp;quot;Wireless Communications&amp;#x0D;&amp;#x0A;SRI made possible a new way to communicate&amp;quot;&quot;/&gt;&lt;property id=&quot;20307&quot; value=&quot;280&quot;/&gt;&lt;/object&gt;&lt;object type=&quot;3&quot; unique_id=&quot;10027&quot;&gt;&lt;property id=&quot;20148&quot; value=&quot;5&quot;/&gt;&lt;property id=&quot;20300&quot; value=&quot;Slide 23 - &amp;quot;National Defense&amp;#x0D;&amp;#x0A;SRI has helped our nation meet mission-critical needs for decades&amp;quot;&quot;/&gt;&lt;property id=&quot;20307&quot; value=&quot;282&quot;/&gt;&lt;/object&gt;&lt;object type=&quot;3&quot; unique_id=&quot;10028&quot;&gt;&lt;property id=&quot;20148&quot; value=&quot;5&quot;/&gt;&lt;property id=&quot;20300&quot; value=&quot;Slide 24 - &amp;quot;Penetrating Radars&amp;#x0D;&amp;#x0A;SRI technology pinpoints concealed items of interest &amp;quot;&quot;/&gt;&lt;property id=&quot;20307&quot; value=&quot;283&quot;/&gt;&lt;/object&gt;&lt;object type=&quot;3&quot; unique_id=&quot;10029&quot;&gt;&lt;property id=&quot;20148&quot; value=&quot;5&quot;/&gt;&lt;property id=&quot;20300&quot; value=&quot;Slide 25 - &amp;quot;Aerospace&amp;#x0D;&amp;#x0A;SRI innovations take flight&amp;quot;&quot;/&gt;&lt;property id=&quot;20307&quot; value=&quot;284&quot;/&gt;&lt;/object&gt;&lt;object type=&quot;3&quot; unique_id=&quot;10030&quot;&gt;&lt;property id=&quot;20148&quot; value=&quot;5&quot;/&gt;&lt;property id=&quot;20300&quot; value=&quot;Slide 26 - &amp;quot;Satellite Communications&amp;#x0D;&amp;#x0A;SRI designs, deploys, and operates complex systems &amp;quot;&quot;/&gt;&lt;property id=&quot;20307&quot; value=&quot;285&quot;/&gt;&lt;/object&gt;&lt;object type=&quot;3&quot; unique_id=&quot;10031&quot;&gt;&lt;property id=&quot;20148&quot; value=&quot;5&quot;/&gt;&lt;property id=&quot;20300&quot; value=&quot;Slide 27 - &amp;quot;Banking&amp;#x0D;&amp;#x0A;SRI revolutionized how money is moved and used&amp;quot;&quot;/&gt;&lt;property id=&quot;20307&quot; value=&quot;286&quot;/&gt;&lt;/object&gt;&lt;object type=&quot;3&quot; unique_id=&quot;10032&quot;&gt;&lt;property id=&quot;20148&quot; value=&quot;5&quot;/&gt;&lt;property id=&quot;20300&quot; value=&quot;Slide 28 - &amp;quot;Automation&amp;#x0D;&amp;#x0A;SRI technologies speed delivery of vital information&amp;quot;&quot;/&gt;&lt;property id=&quot;20307&quot; value=&quot;287&quot;/&gt;&lt;/object&gt;&lt;object type=&quot;3&quot; unique_id=&quot;10033&quot;&gt;&lt;property id=&quot;20148&quot; value=&quot;5&quot;/&gt;&lt;property id=&quot;20300&quot; value=&quot;Slide 29 - &amp;quot;Natural Language Speech Recognition&amp;#x0D;&amp;#x0A;SRI innovations give voice to customer transactions &amp;quot;&quot;/&gt;&lt;property id=&quot;20307&quot; value=&quot;288&quot;/&gt;&lt;/object&gt;&lt;object type=&quot;3&quot; unique_id=&quot;10034&quot;&gt;&lt;property id=&quot;20148&quot; value=&quot;5&quot;/&gt;&lt;property id=&quot;20300&quot; value=&quot;Slide 30 - &amp;quot;Energy and Environment&amp;#x0D;&amp;#x0A;SRI is developing and licensing technologies for a sustainable future&amp;quot;&quot;/&gt;&lt;property id=&quot;20307&quot; value=&quot;289&quot;/&gt;&lt;/object&gt;&lt;object type=&quot;3&quot; unique_id=&quot;10035&quot;&gt;&lt;property id=&quot;20148&quot; value=&quot;5&quot;/&gt;&lt;property id=&quot;20300&quot; value=&quot;Slide 31 - &amp;quot;Artificial Muscle&amp;#x0D;&amp;#x0A;“Shape-shifting plastics” offer advanced automation, power generation&amp;quot;&quot;/&gt;&lt;property id=&quot;20307&quot; value=&quot;290&quot;/&gt;&lt;/object&gt;&lt;object type=&quot;3&quot; unique_id=&quot;10036&quot;&gt;&lt;property id=&quot;20148&quot; value=&quot;5&quot;/&gt;&lt;property id=&quot;20300&quot; value=&quot;Slide 32 - &amp;quot;Drug Discovery&amp;#x0D;&amp;#x0A;SRI helps save lives through new drugs for cancer and infectious disease&amp;quot;&quot;/&gt;&lt;property id=&quot;20307&quot; value=&quot;291&quot;/&gt;&lt;/object&gt;&lt;object type=&quot;3&quot; unique_id=&quot;10037&quot;&gt;&lt;property id=&quot;20148&quot; value=&quot;5&quot;/&gt;&lt;property id=&quot;20300&quot; value=&quot;Slide 33 - &amp;quot;Medical Systems&amp;#x0D;&amp;#x0A;SRI innovations help patients recover faster, with fewer complications&amp;quot;&quot;/&gt;&lt;property id=&quot;20307&quot; value=&quot;292&quot;/&gt;&lt;/object&gt;&lt;object type=&quot;3&quot; unique_id=&quot;10038&quot;&gt;&lt;property id=&quot;20148&quot; value=&quot;5&quot;/&gt;&lt;property id=&quot;20300&quot; value=&quot;Slide 34 - &amp;quot;Education&amp;#x0D;&amp;#x0A;SRI helps improve how teachers teach and students learn&amp;quot;&quot;/&gt;&lt;property id=&quot;20307&quot; value=&quot;293&quot;/&gt;&lt;/object&gt;&lt;object type=&quot;3&quot; unique_id=&quot;10039&quot;&gt;&lt;property id=&quot;20148&quot; value=&quot;5&quot;/&gt;&lt;property id=&quot;20300&quot; value=&quot;Slide 35 - &amp;quot;Economic Development&amp;#x0D;&amp;#x0A;SRI helps enhance competitiveness around the globe&amp;quot;&quot;/&gt;&lt;property id=&quot;20307&quot; value=&quot;294&quot;/&gt;&lt;/object&gt;&lt;object type=&quot;3&quot; unique_id=&quot;10040&quot;&gt;&lt;property id=&quot;20148&quot; value=&quot;5&quot;/&gt;&lt;property id=&quot;20300&quot; value=&quot;Slide 36 - &amp;quot;Tourism&amp;#x0D;&amp;#x0A;SRI puts new destinations on the map&amp;quot;&quot;/&gt;&lt;property id=&quot;20307&quot; value=&quot;295&quot;/&gt;&lt;/object&gt;&lt;object type=&quot;3&quot; unique_id=&quot;10041&quot;&gt;&lt;property id=&quot;20148&quot; value=&quot;5&quot;/&gt;&lt;property id=&quot;20300&quot; value=&quot;Slide 37 - &amp;quot;Entertainment &amp;#x0D;&amp;#x0A;SRI and Sarnoff have changed how we see movies and television&amp;quot;&quot;/&gt;&lt;property id=&quot;20307&quot; value=&quot;296&quot;/&gt;&lt;/object&gt;&lt;object type=&quot;3&quot; unique_id=&quot;10042&quot;&gt;&lt;property id=&quot;20148&quot; value=&quot;5&quot;/&gt;&lt;property id=&quot;20300&quot; value=&quot;Slide 38 - &amp;quot;Capabilities Matched to Market Needs&amp;quot;&quot;/&gt;&lt;property id=&quot;20307&quot; value=&quot;297&quot;/&gt;&lt;/object&gt;&lt;object type=&quot;3&quot; unique_id=&quot;10043&quot;&gt;&lt;property id=&quot;20148&quot; value=&quot;5&quot;/&gt;&lt;property id=&quot;20300&quot; value=&quot;Slide 39 - &amp;quot;Deep Technical Capabilities &amp;#x0D;&amp;#x0A;SRI applies interdisciplinary skills to provide solutions to your needs&amp;quot;&quot;/&gt;&lt;property id=&quot;20307&quot; value=&quot;298&quot;/&gt;&lt;/object&gt;&lt;object type=&quot;3&quot; unique_id=&quot;10044&quot;&gt;&lt;property id=&quot;20148&quot; value=&quot;5&quot;/&gt;&lt;property id=&quot;20300&quot; value=&quot;Slide 40 - &amp;quot;Information and Computing &amp;#x0D;&amp;#x0A;Pioneering next-generation, disruptive technologies&amp;quot;&quot;/&gt;&lt;property id=&quot;20307&quot; value=&quot;299&quot;/&gt;&lt;/object&gt;&lt;object type=&quot;3&quot; unique_id=&quot;10045&quot;&gt;&lt;property id=&quot;20148&quot; value=&quot;5&quot;/&gt;&lt;property id=&quot;20300&quot; value=&quot;Slide 41 - &amp;quot;Networks and Communication&amp;#x0D;&amp;#x0A;Operationally effective systems for government and commercial clients&amp;quot;&quot;/&gt;&lt;property id=&quot;20307&quot; value=&quot;300&quot;/&gt;&lt;/object&gt;&lt;object type=&quot;3&quot; unique_id=&quot;10046&quot;&gt;&lt;property id=&quot;20148&quot; value=&quot;5&quot;/&gt;&lt;property id=&quot;20300&quot; value=&quot;Slide 42 - &amp;quot;Automation and Robotics&amp;#x0D;&amp;#x0A;From the world’s first reasoning robot to the latest advances&amp;quot;&quot;/&gt;&lt;property id=&quot;20307&quot; value=&quot;301&quot;/&gt;&lt;/object&gt;&lt;object type=&quot;3&quot; unique_id=&quot;10047&quot;&gt;&lt;property id=&quot;20148&quot; value=&quot;5&quot;/&gt;&lt;property id=&quot;20300&quot; value=&quot;Slide 43 - &amp;quot;Intelligence Systems &amp;#x0D;&amp;#x0A;From field support to end-to-end, secure information management systems&amp;quot;&quot;/&gt;&lt;property id=&quot;20307&quot; value=&quot;302&quot;/&gt;&lt;/object&gt;&lt;object type=&quot;3&quot; unique_id=&quot;10048&quot;&gt;&lt;property id=&quot;20148&quot; value=&quot;5&quot;/&gt;&lt;property id=&quot;20300&quot; value=&quot;Slide 44 - &amp;quot;Data Collection and Measurement&amp;#x0D;&amp;#x0A;State-of-the-art sensing and information processing&amp;quot;&quot;/&gt;&lt;property id=&quot;20307&quot; value=&quot;303&quot;/&gt;&lt;/object&gt;&lt;object type=&quot;3&quot; unique_id=&quot;10049&quot;&gt;&lt;property id=&quot;20148&quot; value=&quot;5&quot;/&gt;&lt;property id=&quot;20300&quot; value=&quot;Slide 45 - &amp;quot;Homeland Security &amp;#x0D;&amp;#x0A;SRI contributes to our nation’s preparedness&amp;quot;&quot;/&gt;&lt;property id=&quot;20307&quot; value=&quot;304&quot;/&gt;&lt;/object&gt;&lt;object type=&quot;3&quot; unique_id=&quot;10050&quot;&gt;&lt;property id=&quot;20148&quot; value=&quot;5&quot;/&gt;&lt;property id=&quot;20300&quot; value=&quot;Slide 46 - &amp;quot;Automotive&amp;#x0D;&amp;#x0A;Improving safety, comfort, cost, and environmental impact&amp;quot;&quot;/&gt;&lt;property id=&quot;20307&quot; value=&quot;305&quot;/&gt;&lt;/object&gt;&lt;object type=&quot;3&quot; unique_id=&quot;10051&quot;&gt;&lt;property id=&quot;20148&quot; value=&quot;5&quot;/&gt;&lt;property id=&quot;20300&quot; value=&quot;Slide 47 - &amp;quot;Energy and Environment&amp;#x0D;&amp;#x0A;From basic research to pilot tests and commercialization&amp;quot;&quot;/&gt;&lt;property id=&quot;20307&quot; value=&quot;306&quot;/&gt;&lt;/object&gt;&lt;object type=&quot;3&quot; unique_id=&quot;10052&quot;&gt;&lt;property id=&quot;20148&quot; value=&quot;5&quot;/&gt;&lt;property id=&quot;20300&quot; value=&quot;Slide 48 - &amp;quot;Marine Science and Technology&amp;#x0D;&amp;#x0A;Taking SRI’s capabilities to the water&amp;quot;&quot;/&gt;&lt;property id=&quot;20307&quot; value=&quot;307&quot;/&gt;&lt;/object&gt;&lt;object type=&quot;3&quot; unique_id=&quot;10053&quot;&gt;&lt;property id=&quot;20148&quot; value=&quot;5&quot;/&gt;&lt;property id=&quot;20300&quot; value=&quot;Slide 49 - &amp;quot;Advanced Materials and Structures&amp;#x0D;&amp;#x0A;From basic research to pilot tests and commercialization&amp;quot;&quot;/&gt;&lt;property id=&quot;20307&quot; value=&quot;308&quot;/&gt;&lt;/object&gt;&lt;object type=&quot;3&quot; unique_id=&quot;10054&quot;&gt;&lt;property id=&quot;20148&quot; value=&quot;5&quot;/&gt;&lt;property id=&quot;20300&quot; value=&quot;Slide 50 - &amp;quot;Medical and Surgical Devices&amp;#x0D;&amp;#x0A;Advancing new ideas from initial design to working prototype&amp;quot;&quot;/&gt;&lt;property id=&quot;20307&quot; value=&quot;309&quot;/&gt;&lt;/object&gt;&lt;object type=&quot;3&quot; unique_id=&quot;10055&quot;&gt;&lt;property id=&quot;20148&quot; value=&quot;5&quot;/&gt;&lt;property id=&quot;20300&quot; value=&quot;Slide 51 - &amp;quot;Computational Biology&amp;#x0D;&amp;#x0A;Opportunities for drug discovery, agriculture, and biotech&amp;quot;&quot;/&gt;&lt;property id=&quot;20307&quot; value=&quot;310&quot;/&gt;&lt;/object&gt;&lt;object type=&quot;3&quot; unique_id=&quot;10056&quot;&gt;&lt;property id=&quot;20148&quot; value=&quot;5&quot;/&gt;&lt;property id=&quot;20300&quot; value=&quot;Slide 52 - &amp;quot;Biosciences &amp;#x0D;&amp;#x0A;Complete drug discovery and preclinical development services&amp;quot;&quot;/&gt;&lt;property id=&quot;20307&quot; value=&quot;311&quot;/&gt;&lt;/object&gt;&lt;object type=&quot;3&quot; unique_id=&quot;10057&quot;&gt;&lt;property id=&quot;20148&quot; value=&quot;5&quot;/&gt;&lt;property id=&quot;20300&quot; value=&quot;Slide 53 - &amp;quot;Product Development&amp;#x0D;&amp;#x0A;From technology concepts to working product prototypes&amp;quot;&quot;/&gt;&lt;property id=&quot;20307&quot; value=&quot;312&quot;/&gt;&lt;/object&gt;&lt;object type=&quot;3&quot; unique_id=&quot;10058&quot;&gt;&lt;property id=&quot;20148&quot; value=&quot;5&quot;/&gt;&lt;property id=&quot;20300&quot; value=&quot;Slide 54 - &amp;quot;Public Policy&amp;#x0D;&amp;#x0A;Addressing challenges caused by technological, social, and economic change&amp;quot;&quot;/&gt;&lt;property id=&quot;20307&quot; value=&quot;313&quot;/&gt;&lt;/object&gt;&lt;object type=&quot;3&quot; unique_id=&quot;10059&quot;&gt;&lt;property id=&quot;20148&quot; value=&quot;5&quot;/&gt;&lt;property id=&quot;20300&quot; value=&quot;Slide 55 - &amp;quot;Sarnoff Corporation, an SRI Subsidiary &amp;#x0D;&amp;#x0A;Complementary capabilities to meet client needs&amp;quot;&quot;/&gt;&lt;property id=&quot;20307&quot; value=&quot;314&quot;/&gt;&lt;/object&gt;&lt;object type=&quot;3&quot; unique_id=&quot;10060&quot;&gt;&lt;property id=&quot;20148&quot; value=&quot;5&quot;/&gt;&lt;property id=&quot;20300&quot; value=&quot;Slide 56 - &amp;quot;SRI’s Value Creation Process™&amp;quot;&quot;/&gt;&lt;property id=&quot;20307&quot; value=&quot;315&quot;/&gt;&lt;/object&gt;&lt;object type=&quot;3&quot; unique_id=&quot;10061&quot;&gt;&lt;property id=&quot;20148&quot; value=&quot;5&quot;/&gt;&lt;property id=&quot;20300&quot; value=&quot;Slide 57 - &amp;quot;The Innovation Life Cycle&amp;#x0D;&amp;#x0A;Creation and delivery of new products and services in the marketplace&amp;quot;&quot;/&gt;&lt;property id=&quot;20307&quot; value=&quot;316&quot;/&gt;&lt;/object&gt;&lt;object type=&quot;3&quot; unique_id=&quot;10062&quot;&gt;&lt;property id=&quot;20148&quot; value=&quot;5&quot;/&gt;&lt;property id=&quot;20300&quot; value=&quot;Slide 58 - &amp;quot;SRI’s Process for Creating Customer Value&amp;#x0D;&amp;#x0A;Rigorously applying SRI’s Five Disciplines of Innovation™&amp;quot;&quot;/&gt;&lt;property id=&quot;20307&quot; value=&quot;317&quot;/&gt;&lt;/object&gt;&lt;object type=&quot;3&quot; unique_id=&quot;10063&quot;&gt;&lt;property id=&quot;20148&quot; value=&quot;5&quot;/&gt;&lt;property id=&quot;20300&quot; value=&quot;Slide 59 - &amp;quot;SRI’s “NABC” Approach&amp;#x0D;&amp;#x0A;Used to develop a quantitative value proposition—the first step in value creation&amp;quot;&quot;/&gt;&lt;property id=&quot;20307&quot; value=&quot;318&quot;/&gt;&lt;/object&gt;&lt;object type=&quot;3&quot; unique_id=&quot;10064&quot;&gt;&lt;property id=&quot;20148&quot; value=&quot;5&quot;/&gt;&lt;property id=&quot;20300&quot; value=&quot;Slide 60 - &amp;quot;SRI’s Model &amp;#x0D;&amp;#x0A;We have a vested interest in your success&amp;quot;&quot;/&gt;&lt;property id=&quot;20307&quot; value=&quot;319&quot;/&gt;&lt;/object&gt;&lt;object type=&quot;3&quot; unique_id=&quot;10065&quot;&gt;&lt;property id=&quot;20148&quot; value=&quot;5&quot;/&gt;&lt;property id=&quot;20300&quot; value=&quot;Slide 61 - &amp;quot;SRI’s Process for Creating New Ventures&amp;#x0D;&amp;#x0A;Disciplined and milestone-based&amp;quot;&quot;/&gt;&lt;property id=&quot;20307&quot; value=&quot;320&quot;/&gt;&lt;/object&gt;&lt;object type=&quot;3&quot; unique_id=&quot;10066&quot;&gt;&lt;property id=&quot;20148&quot; value=&quot;5&quot;/&gt;&lt;property id=&quot;20300&quot; value=&quot;Slide 62 - &amp;quot;Innovation Partnership Programs&amp;quot;&quot;/&gt;&lt;property id=&quot;20307&quot; value=&quot;321&quot;/&gt;&lt;/object&gt;&lt;object type=&quot;3&quot; unique_id=&quot;10067&quot;&gt;&lt;property id=&quot;20148&quot; value=&quot;5&quot;/&gt;&lt;property id=&quot;20300&quot; value=&quot;Slide 63 - &amp;quot;SRI Innovation Partnership Programs&amp;#x0D;&amp;#x0A;Helping organizations turn ideas into high-value products and services&amp;quot;&quot;/&gt;&lt;property id=&quot;20307&quot; value=&quot;322&quot;/&gt;&lt;/object&gt;&lt;object type=&quot;3&quot; unique_id=&quot;10068&quot;&gt;&lt;property id=&quot;20148&quot; value=&quot;5&quot;/&gt;&lt;property id=&quot;20300&quot; value=&quot;Slide 64 - &amp;quot;SRI Five Disciplines of Innovation™ Program&amp;#x0D;&amp;#x0A;For an organizational culture that consistently provides compelling va&quot;/&gt;&lt;property id=&quot;20307&quot; value=&quot;323&quot;/&gt;&lt;/object&gt;&lt;object type=&quot;3&quot; unique_id=&quot;10069&quot;&gt;&lt;property id=&quot;20148&quot; value=&quot;5&quot;/&gt;&lt;property id=&quot;20300&quot; value=&quot;Slide 65 - &amp;quot;Technology for Innovative Products Workshop &amp;#x0D;&amp;#x0A;New products and services for growth&amp;quot;&quot;/&gt;&lt;property id=&quot;20307&quot; value=&quot;324&quot;/&gt;&lt;/object&gt;&lt;object type=&quot;3&quot; unique_id=&quot;10070&quot;&gt;&lt;property id=&quot;20148&quot; value=&quot;5&quot;/&gt;&lt;property id=&quot;20300&quot; value=&quot;Slide 66 - &amp;quot;Ways We Can Work Together&amp;#x0D;&amp;#x0A;Flexible working arrangements to meet your needs&amp;quot;&quot;/&gt;&lt;property id=&quot;20307&quot; value=&quot;325&quot;/&gt;&lt;/object&gt;&lt;object type=&quot;3&quot; unique_id=&quot;10072&quot;&gt;&lt;property id=&quot;20148&quot; value=&quot;5&quot;/&gt;&lt;property id=&quot;20300&quot; value=&quot;Slide 67&quot;/&gt;&lt;property id=&quot;20307&quot; value=&quot;258&quot;/&gt;&lt;/object&gt;&lt;object type=&quot;3&quot; unique_id=&quot;98176&quot;&gt;&lt;property id=&quot;20148&quot; value=&quot;5&quot;/&gt;&lt;property id=&quot;20300&quot; value=&quot;Slide 12 - &amp;quot;Representative Clients and Partners&amp;#x0D;&amp;#x0A;SRI delivers innovation to governments&amp;quot;&quot;/&gt;&lt;property id=&quot;20307&quot; value=&quot;326&quot;/&gt;&lt;/object&gt;&lt;object type=&quot;3&quot; unique_id=&quot;98177&quot;&gt;&lt;property id=&quot;20148&quot; value=&quot;5&quot;/&gt;&lt;property id=&quot;20300&quot; value=&quot;Slide 13 - &amp;quot;Representative Clients and Partners&amp;#x0D;&amp;#x0A;SRI delivers innovation to established and start-up businesses&amp;quot;&quot;/&gt;&lt;property id=&quot;20307&quot; value=&quot;327&quot;/&gt;&lt;/object&gt;&lt;object type=&quot;3&quot; unique_id=&quot;98178&quot;&gt;&lt;property id=&quot;20148&quot; value=&quot;5&quot;/&gt;&lt;property id=&quot;20300&quot; value=&quot;Slide 14 - &amp;quot;Representative Clients and Partners&amp;#x0D;&amp;#x0A;SRI delivers innovation to foundations and industry&amp;quot;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5">
      <a:dk1>
        <a:srgbClr val="4E4E4E"/>
      </a:dk1>
      <a:lt1>
        <a:srgbClr val="FFFFFF"/>
      </a:lt1>
      <a:dk2>
        <a:srgbClr val="4E4E4E"/>
      </a:dk2>
      <a:lt2>
        <a:srgbClr val="FFFFFF"/>
      </a:lt2>
      <a:accent1>
        <a:srgbClr val="0070C0"/>
      </a:accent1>
      <a:accent2>
        <a:srgbClr val="8C92BB"/>
      </a:accent2>
      <a:accent3>
        <a:srgbClr val="CF7646"/>
      </a:accent3>
      <a:accent4>
        <a:srgbClr val="E8A333"/>
      </a:accent4>
      <a:accent5>
        <a:srgbClr val="7030A0"/>
      </a:accent5>
      <a:accent6>
        <a:srgbClr val="2D2D8A"/>
      </a:accent6>
      <a:hlink>
        <a:srgbClr val="00408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57334</TotalTime>
  <Words>231</Words>
  <Application>Microsoft Macintosh PowerPoint</Application>
  <PresentationFormat>On-screen Show (4:3)</PresentationFormat>
  <Paragraphs>43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PowerPoint Presentation</vt:lpstr>
      <vt:lpstr>BioCyc Omics Data Analysis Service</vt:lpstr>
      <vt:lpstr>Proposed Solution</vt:lpstr>
      <vt:lpstr>Initial Analysis Proposal</vt:lpstr>
      <vt:lpstr>How can we make this useful to you? </vt:lpstr>
    </vt:vector>
  </TitlesOfParts>
  <Company>SRI International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 International</dc:creator>
  <cp:lastModifiedBy>Peter E. Midford</cp:lastModifiedBy>
  <cp:revision>1110</cp:revision>
  <cp:lastPrinted>2010-12-10T21:21:47Z</cp:lastPrinted>
  <dcterms:created xsi:type="dcterms:W3CDTF">2010-12-20T17:54:08Z</dcterms:created>
  <dcterms:modified xsi:type="dcterms:W3CDTF">2018-02-13T23:11:49Z</dcterms:modified>
</cp:coreProperties>
</file>