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675" r:id="rId2"/>
  </p:sldMasterIdLst>
  <p:notesMasterIdLst>
    <p:notesMasterId r:id="rId13"/>
  </p:notesMasterIdLst>
  <p:sldIdLst>
    <p:sldId id="268" r:id="rId3"/>
    <p:sldId id="271" r:id="rId4"/>
    <p:sldId id="270" r:id="rId5"/>
    <p:sldId id="269" r:id="rId6"/>
    <p:sldId id="272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11" d="100"/>
          <a:sy n="111" d="100"/>
        </p:scale>
        <p:origin x="16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35537-FC35-064F-954D-80DA096C03EC}" type="datetimeFigureOut">
              <a:rPr lang="en-US" smtClean="0"/>
              <a:t>2/8/18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AE670-422D-1E4B-85E1-E7129A743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-7950" y="390782"/>
            <a:ext cx="4397070" cy="1514162"/>
          </a:xfrm>
          <a:prstGeom prst="rect">
            <a:avLst/>
          </a:prstGeom>
        </p:spPr>
      </p:pic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2588" y="2436556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4513263" y="1"/>
            <a:ext cx="1405466" cy="412749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6034088" y="1"/>
            <a:ext cx="3109911" cy="412749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387850" cy="409575"/>
          </a:xfrm>
          <a:prstGeom prst="rect">
            <a:avLst/>
          </a:prstGeom>
          <a:solidFill>
            <a:srgbClr val="7171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ri international_wht.ai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1666" y="-110501"/>
            <a:ext cx="2482102" cy="6700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7917" y="414865"/>
            <a:ext cx="3513666" cy="15456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1066800"/>
            <a:ext cx="6400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7800" y="3733800"/>
            <a:ext cx="6400800" cy="3810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8D8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23813" y="6607175"/>
            <a:ext cx="457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836E4BA7-B825-7B43-9F8F-C52433042C78}" type="slidenum">
              <a:rPr lang="en-US" sz="1200" b="0">
                <a:solidFill>
                  <a:srgbClr val="000000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5105400" y="6553200"/>
            <a:ext cx="2743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SRI International Bioinformatics</a:t>
            </a:r>
          </a:p>
        </p:txBody>
      </p:sp>
      <p:pic>
        <p:nvPicPr>
          <p:cNvPr id="122893" name="Picture 1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blackWhite">
          <a:xfrm>
            <a:off x="1828800" y="6478588"/>
            <a:ext cx="1143000" cy="379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1317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005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796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005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02DF-2340-B14D-9C12-5D21536A9F40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A37C-E007-B54F-B4F6-B3299C02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98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02DF-2340-B14D-9C12-5D21536A9F40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A37C-E007-B54F-B4F6-B3299C02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5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02DF-2340-B14D-9C12-5D21536A9F40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A37C-E007-B54F-B4F6-B3299C02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9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02DF-2340-B14D-9C12-5D21536A9F40}" type="datetimeFigureOut">
              <a:rPr lang="en-US" smtClean="0"/>
              <a:t>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A37C-E007-B54F-B4F6-B3299C02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6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02DF-2340-B14D-9C12-5D21536A9F40}" type="datetimeFigureOut">
              <a:rPr lang="en-US" smtClean="0"/>
              <a:t>2/8/18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A37C-E007-B54F-B4F6-B3299C02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5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02DF-2340-B14D-9C12-5D21536A9F40}" type="datetimeFigureOut">
              <a:rPr lang="en-US" smtClean="0"/>
              <a:t>2/8/18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A37C-E007-B54F-B4F6-B3299C02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40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02DF-2340-B14D-9C12-5D21536A9F40}" type="datetimeFigureOut">
              <a:rPr lang="en-US" smtClean="0"/>
              <a:t>2/8/18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A37C-E007-B54F-B4F6-B3299C02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8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lum bright="10000" contrast="20000"/>
            <a:alphaModFix/>
          </a:blip>
          <a:srcRect l="534"/>
          <a:stretch>
            <a:fillRect/>
          </a:stretch>
        </p:blipFill>
        <p:spPr>
          <a:xfrm>
            <a:off x="0" y="0"/>
            <a:ext cx="4392246" cy="150126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5608" y="2872709"/>
            <a:ext cx="7772400" cy="717435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1E56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02DF-2340-B14D-9C12-5D21536A9F40}" type="datetimeFigureOut">
              <a:rPr lang="en-US" smtClean="0"/>
              <a:t>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A37C-E007-B54F-B4F6-B3299C02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89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02DF-2340-B14D-9C12-5D21536A9F40}" type="datetimeFigureOut">
              <a:rPr lang="en-US" smtClean="0"/>
              <a:t>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A37C-E007-B54F-B4F6-B3299C02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12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02DF-2340-B14D-9C12-5D21536A9F40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A37C-E007-B54F-B4F6-B3299C02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11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02DF-2340-B14D-9C12-5D21536A9F40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A37C-E007-B54F-B4F6-B3299C02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8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D4E545-8550-1F4C-87FE-68D69155DA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62230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5E294-9D3F-AF49-9CD2-D723A19B1C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C14899-6511-1B40-B675-C28D8AF131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847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7011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524000"/>
            <a:ext cx="77724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25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2588" y="1436688"/>
            <a:ext cx="8229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553201"/>
            <a:ext cx="795337" cy="3048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itchFamily="-65" charset="0"/>
              </a:defRPr>
            </a:lvl1pPr>
          </a:lstStyle>
          <a:p>
            <a:fld id="{B6B458F9-9C5A-D94F-A853-7378C04DD7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 txBox="1">
            <a:spLocks noGrp="1"/>
          </p:cNvSpPr>
          <p:nvPr userDrawn="1"/>
        </p:nvSpPr>
        <p:spPr>
          <a:xfrm>
            <a:off x="-337910" y="6547796"/>
            <a:ext cx="2143990" cy="35680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© 2014 SRI International</a:t>
            </a:r>
          </a:p>
        </p:txBody>
      </p:sp>
    </p:spTree>
    <p:extLst>
      <p:ext uri="{BB962C8B-B14F-4D97-AF65-F5344CB8AC3E}">
        <p14:creationId xmlns:p14="http://schemas.microsoft.com/office/powerpoint/2010/main" val="20721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9pPr>
    </p:titleStyle>
    <p:bodyStyle>
      <a:lvl1pPr marL="230188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460375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20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2pPr>
      <a:lvl3pPr marL="627063" indent="-1666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18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3pPr>
      <a:lvl4pPr marL="798513" indent="-171450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16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4pPr>
      <a:lvl5pPr marL="971550" indent="-17303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»"/>
        <a:defRPr sz="14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902DF-2340-B14D-9C12-5D21536A9F40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5A37C-E007-B54F-B4F6-B3299C02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5186" y="2876394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New </a:t>
            </a:r>
            <a:r>
              <a:rPr lang="en-US" dirty="0" err="1" smtClean="0"/>
              <a:t>BioCyc</a:t>
            </a:r>
            <a:r>
              <a:rPr lang="en-US" dirty="0" smtClean="0"/>
              <a:t> Search </a:t>
            </a:r>
            <a:r>
              <a:rPr lang="en-US" dirty="0" smtClean="0"/>
              <a:t>Tools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Suzanne </a:t>
            </a:r>
            <a:r>
              <a:rPr lang="en-US" sz="2000" dirty="0" smtClean="0"/>
              <a:t>Paley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Pathway Tools Workshop 2018</a:t>
            </a:r>
            <a:endParaRPr lang="en-US" sz="2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3171463" y="4754301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Organism Properties</a:t>
            </a:r>
          </a:p>
          <a:p>
            <a:pPr algn="l"/>
            <a:r>
              <a:rPr lang="en-US" dirty="0" smtClean="0"/>
              <a:t>DNA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8928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site types must be curated or imported manually (exception: </a:t>
            </a:r>
            <a:r>
              <a:rPr lang="en-US" dirty="0" err="1" smtClean="0"/>
              <a:t>RegTransBase</a:t>
            </a:r>
            <a:r>
              <a:rPr lang="en-US" dirty="0" smtClean="0"/>
              <a:t> imports)</a:t>
            </a:r>
          </a:p>
          <a:p>
            <a:r>
              <a:rPr lang="en-US" dirty="0" smtClean="0"/>
              <a:t>For most Tier 3 databases, only available site type will be Transcription-Units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15" y="590484"/>
            <a:ext cx="4361441" cy="617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9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Organism Properties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Parsed from Genome Annotation </a:t>
            </a:r>
            <a:r>
              <a:rPr lang="en-US" dirty="0" err="1" smtClean="0"/>
              <a:t>GenBank</a:t>
            </a:r>
            <a:r>
              <a:rPr lang="en-US" dirty="0" smtClean="0"/>
              <a:t> File</a:t>
            </a:r>
          </a:p>
          <a:p>
            <a:r>
              <a:rPr lang="en-US" dirty="0" smtClean="0"/>
              <a:t>Imported from NCBI </a:t>
            </a:r>
            <a:r>
              <a:rPr lang="en-US" dirty="0" err="1" smtClean="0"/>
              <a:t>BioSample</a:t>
            </a:r>
            <a:r>
              <a:rPr lang="en-US" dirty="0" smtClean="0"/>
              <a:t> or other DB</a:t>
            </a:r>
          </a:p>
          <a:p>
            <a:r>
              <a:rPr lang="en-US" dirty="0" smtClean="0"/>
              <a:t>Computed from PGDB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Organism Properties represented in Pathway Tools are a hand-picked subset of MIGS properties </a:t>
            </a:r>
            <a:r>
              <a:rPr lang="mr-IN" dirty="0" smtClean="0"/>
              <a:t>–</a:t>
            </a:r>
            <a:r>
              <a:rPr lang="en-US" dirty="0" smtClean="0"/>
              <a:t> not intended to be comprehensive.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9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Organism Property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Properties of Organism itself</a:t>
            </a:r>
          </a:p>
          <a:p>
            <a:pPr lvl="1"/>
            <a:r>
              <a:rPr lang="en-US" dirty="0" smtClean="0"/>
              <a:t>Genome size</a:t>
            </a:r>
          </a:p>
          <a:p>
            <a:pPr lvl="1"/>
            <a:r>
              <a:rPr lang="en-US" dirty="0" smtClean="0"/>
              <a:t>Relationship to Oxygen (aerobe, anaerobe,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Temperature Range (</a:t>
            </a:r>
            <a:r>
              <a:rPr lang="en-US" dirty="0" err="1" smtClean="0"/>
              <a:t>mesophile</a:t>
            </a:r>
            <a:r>
              <a:rPr lang="en-US" dirty="0" smtClean="0"/>
              <a:t>, thermophile, </a:t>
            </a:r>
            <a:r>
              <a:rPr lang="en-US" dirty="0" err="1" smtClean="0"/>
              <a:t>psychrophile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Properties of Sample</a:t>
            </a:r>
          </a:p>
          <a:p>
            <a:pPr lvl="1"/>
            <a:r>
              <a:rPr lang="en-US" dirty="0" smtClean="0"/>
              <a:t>Collection Date, Location</a:t>
            </a:r>
          </a:p>
          <a:p>
            <a:pPr lvl="1"/>
            <a:r>
              <a:rPr lang="en-US" dirty="0" smtClean="0"/>
              <a:t>Human Microbiome Body Site</a:t>
            </a:r>
          </a:p>
          <a:p>
            <a:r>
              <a:rPr lang="en-US" dirty="0" smtClean="0"/>
              <a:t>Properties of Database</a:t>
            </a:r>
          </a:p>
          <a:p>
            <a:pPr lvl="1"/>
            <a:r>
              <a:rPr lang="en-US" dirty="0" smtClean="0"/>
              <a:t># Pathways</a:t>
            </a:r>
          </a:p>
          <a:p>
            <a:pPr lvl="1"/>
            <a:r>
              <a:rPr lang="en-US" dirty="0" smtClean="0"/>
              <a:t># GO Terms</a:t>
            </a:r>
          </a:p>
          <a:p>
            <a:pPr lvl="1"/>
            <a:r>
              <a:rPr lang="en-US" dirty="0" smtClean="0"/>
              <a:t># Transcriptional Regulatory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0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3" y="195977"/>
            <a:ext cx="8694634" cy="6366868"/>
          </a:xfrm>
        </p:spPr>
      </p:pic>
      <p:sp>
        <p:nvSpPr>
          <p:cNvPr id="5" name="Oval 4"/>
          <p:cNvSpPr/>
          <p:nvPr/>
        </p:nvSpPr>
        <p:spPr bwMode="auto">
          <a:xfrm>
            <a:off x="7141580" y="381965"/>
            <a:ext cx="1643605" cy="32409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79269" y="937550"/>
            <a:ext cx="1875099" cy="50928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Numbers next to property type and value count organisms w/ data for that property or w/ that value</a:t>
            </a:r>
          </a:p>
          <a:p>
            <a:r>
              <a:rPr lang="en-US" dirty="0" smtClean="0"/>
              <a:t>Select by specific value(s) or any that have value (or the reverse)</a:t>
            </a:r>
          </a:p>
          <a:p>
            <a:r>
              <a:rPr lang="en-US" dirty="0" smtClean="0"/>
              <a:t>Different selection options for numeric, CV, free text properties</a:t>
            </a:r>
          </a:p>
          <a:p>
            <a:r>
              <a:rPr lang="en-US" dirty="0" smtClean="0"/>
              <a:t>Combine multiple constraints w/ AND or OR</a:t>
            </a:r>
          </a:p>
          <a:p>
            <a:endParaRPr lang="en-US" dirty="0" smtClean="0"/>
          </a:p>
          <a:p>
            <a:r>
              <a:rPr lang="en-US" dirty="0" smtClean="0"/>
              <a:t>Same interface for selecting single organism vs selecting multiple organisms for comparison 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6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or mRNA Site 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3" y="1175717"/>
            <a:ext cx="6644991" cy="5387128"/>
          </a:xfrm>
        </p:spPr>
      </p:pic>
      <p:sp>
        <p:nvSpPr>
          <p:cNvPr id="5" name="Oval 4"/>
          <p:cNvSpPr/>
          <p:nvPr/>
        </p:nvSpPr>
        <p:spPr bwMode="auto">
          <a:xfrm>
            <a:off x="1608882" y="2673752"/>
            <a:ext cx="1539433" cy="32409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4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Options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5" y="1180618"/>
            <a:ext cx="8179442" cy="5324354"/>
          </a:xfrm>
        </p:spPr>
      </p:pic>
    </p:spTree>
    <p:extLst>
      <p:ext uri="{BB962C8B-B14F-4D97-AF65-F5344CB8AC3E}">
        <p14:creationId xmlns:p14="http://schemas.microsoft.com/office/powerpoint/2010/main" val="203861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71" y="1185086"/>
            <a:ext cx="7035023" cy="5250437"/>
          </a:xfrm>
        </p:spPr>
      </p:pic>
    </p:spTree>
    <p:extLst>
      <p:ext uri="{BB962C8B-B14F-4D97-AF65-F5344CB8AC3E}">
        <p14:creationId xmlns:p14="http://schemas.microsoft.com/office/powerpoint/2010/main" val="86176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Search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0" y="1436688"/>
            <a:ext cx="8203756" cy="4689475"/>
          </a:xfrm>
        </p:spPr>
      </p:pic>
    </p:spTree>
    <p:extLst>
      <p:ext uri="{BB962C8B-B14F-4D97-AF65-F5344CB8AC3E}">
        <p14:creationId xmlns:p14="http://schemas.microsoft.com/office/powerpoint/2010/main" val="102650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5">
      <a:dk1>
        <a:srgbClr val="4E4E4E"/>
      </a:dk1>
      <a:lt1>
        <a:srgbClr val="FFFFFF"/>
      </a:lt1>
      <a:dk2>
        <a:srgbClr val="4E4E4E"/>
      </a:dk2>
      <a:lt2>
        <a:srgbClr val="FFFFFF"/>
      </a:lt2>
      <a:accent1>
        <a:srgbClr val="0070C0"/>
      </a:accent1>
      <a:accent2>
        <a:srgbClr val="8C92BB"/>
      </a:accent2>
      <a:accent3>
        <a:srgbClr val="CF7646"/>
      </a:accent3>
      <a:accent4>
        <a:srgbClr val="E8A333"/>
      </a:accent4>
      <a:accent5>
        <a:srgbClr val="7030A0"/>
      </a:accent5>
      <a:accent6>
        <a:srgbClr val="2D2D8A"/>
      </a:accent6>
      <a:hlink>
        <a:srgbClr val="00408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PTools.thmx</Template>
  <TotalTime>5265</TotalTime>
  <Words>210</Words>
  <Application>Microsoft Macintosh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Calibri Light</vt:lpstr>
      <vt:lpstr>Helvetica</vt:lpstr>
      <vt:lpstr>Mangal</vt:lpstr>
      <vt:lpstr>ＭＳ Ｐゴシック</vt:lpstr>
      <vt:lpstr>Wingdings</vt:lpstr>
      <vt:lpstr>Arial</vt:lpstr>
      <vt:lpstr>Office Theme</vt:lpstr>
      <vt:lpstr>Custom Design</vt:lpstr>
      <vt:lpstr>New BioCyc Search Tools  Suzanne Paley  Pathway Tools Workshop 2018</vt:lpstr>
      <vt:lpstr>Source of Organism Properties Data</vt:lpstr>
      <vt:lpstr>Organism Property Types</vt:lpstr>
      <vt:lpstr>PowerPoint Presentation</vt:lpstr>
      <vt:lpstr>Constructing Queries</vt:lpstr>
      <vt:lpstr>DNA or mRNA Site Search</vt:lpstr>
      <vt:lpstr>Search Options</vt:lpstr>
      <vt:lpstr>Example Search</vt:lpstr>
      <vt:lpstr>Example Search Results</vt:lpstr>
      <vt:lpstr>Caveats</vt:lpstr>
    </vt:vector>
  </TitlesOfParts>
  <Company>SRI International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Notification Subscriptions</dc:title>
  <dc:creator>Suzanne Paley</dc:creator>
  <cp:lastModifiedBy>Microsoft Office User</cp:lastModifiedBy>
  <cp:revision>40</cp:revision>
  <dcterms:created xsi:type="dcterms:W3CDTF">2016-05-20T14:50:12Z</dcterms:created>
  <dcterms:modified xsi:type="dcterms:W3CDTF">2018-02-11T18:17:56Z</dcterms:modified>
</cp:coreProperties>
</file>