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834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2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7E021DAB-3864-4197-B19E-E9E7A59BB75A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7ACF9C73-A6B3-4A5F-8A85-5CE34BD31B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E25124DB-B21A-4653-A559-B598503DB7D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878FADB8-DB85-4496-B69A-08759FF275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9388">
              <a:defRPr/>
            </a:pPr>
            <a:r>
              <a:rPr lang="de-DE" sz="1300" dirty="0" smtClean="0"/>
              <a:t>Orders </a:t>
            </a:r>
            <a:r>
              <a:rPr lang="de-DE" sz="1300" dirty="0" err="1" smtClean="0"/>
              <a:t>Capnodiales</a:t>
            </a:r>
            <a:r>
              <a:rPr lang="de-DE" sz="1300" dirty="0" smtClean="0"/>
              <a:t>, </a:t>
            </a:r>
            <a:r>
              <a:rPr lang="de-DE" sz="1300" dirty="0" err="1" smtClean="0"/>
              <a:t>Dothideales</a:t>
            </a:r>
            <a:r>
              <a:rPr lang="de-DE" sz="1300" dirty="0" smtClean="0"/>
              <a:t>, </a:t>
            </a:r>
            <a:r>
              <a:rPr lang="de-DE" sz="1300" dirty="0" err="1" smtClean="0"/>
              <a:t>Pleosporales</a:t>
            </a:r>
            <a:r>
              <a:rPr lang="de-DE" sz="1300" dirty="0" smtClean="0"/>
              <a:t> (</a:t>
            </a:r>
            <a:r>
              <a:rPr lang="de-DE" sz="1300" dirty="0" err="1" smtClean="0"/>
              <a:t>class</a:t>
            </a:r>
            <a:r>
              <a:rPr lang="de-DE" sz="1300" dirty="0" smtClean="0"/>
              <a:t> </a:t>
            </a:r>
            <a:r>
              <a:rPr lang="de-DE" sz="1300" dirty="0" err="1" smtClean="0"/>
              <a:t>Dothideomycetes</a:t>
            </a:r>
            <a:r>
              <a:rPr lang="de-DE" sz="1300" dirty="0" smtClean="0"/>
              <a:t>), </a:t>
            </a:r>
            <a:r>
              <a:rPr lang="de-DE" sz="1300" dirty="0" err="1" smtClean="0"/>
              <a:t>Chaetothyriales</a:t>
            </a:r>
            <a:r>
              <a:rPr lang="de-DE" sz="1300" dirty="0" smtClean="0"/>
              <a:t> (</a:t>
            </a:r>
            <a:r>
              <a:rPr lang="de-DE" sz="1300" dirty="0" err="1" smtClean="0"/>
              <a:t>class</a:t>
            </a:r>
            <a:r>
              <a:rPr lang="de-DE" sz="1300" dirty="0" smtClean="0"/>
              <a:t> </a:t>
            </a:r>
            <a:r>
              <a:rPr lang="de-DE" sz="1300" dirty="0" err="1" smtClean="0"/>
              <a:t>Eurotiomycetes</a:t>
            </a:r>
            <a:r>
              <a:rPr lang="de-DE" sz="1300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300" dirty="0" smtClean="0"/>
              <a:t>Fig. 6B from Nai et al.: </a:t>
            </a:r>
            <a:r>
              <a:rPr lang="en-GB" sz="1300" dirty="0" err="1" smtClean="0"/>
              <a:t>thiophosphate</a:t>
            </a:r>
            <a:r>
              <a:rPr lang="en-GB" sz="1300" dirty="0" smtClean="0"/>
              <a:t> and </a:t>
            </a:r>
            <a:r>
              <a:rPr lang="en-GB" sz="1300" dirty="0" err="1" smtClean="0"/>
              <a:t>dithiophosphate</a:t>
            </a:r>
            <a:r>
              <a:rPr lang="en-GB" sz="1300" dirty="0" smtClean="0"/>
              <a:t> (wells B1-2) toxic to A95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Utilization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nutrient</a:t>
            </a:r>
            <a:r>
              <a:rPr lang="de-DE" dirty="0" smtClean="0"/>
              <a:t>: C </a:t>
            </a:r>
            <a:r>
              <a:rPr lang="de-DE" dirty="0" err="1" smtClean="0"/>
              <a:t>sources</a:t>
            </a:r>
            <a:r>
              <a:rPr lang="de-DE" dirty="0" smtClean="0"/>
              <a:t> ca. 33%,</a:t>
            </a:r>
            <a:r>
              <a:rPr lang="de-DE" baseline="0" dirty="0" smtClean="0"/>
              <a:t> P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ca. 51% N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ca. 75%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ADB8-DB85-4496-B69A-08759FF275E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15C7-DC10-439D-BDCA-E0828EE51270}" type="datetimeFigureOut">
              <a:rPr lang="de-DE" smtClean="0"/>
              <a:pPr/>
              <a:t>28.02.2013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99FA-7B9D-4852-8125-78203759C4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97165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Characterization of a Rock-Inhabiting </a:t>
            </a:r>
            <a:r>
              <a:rPr lang="en-US" sz="3000" b="1" dirty="0" err="1" smtClean="0"/>
              <a:t>Microcolonial</a:t>
            </a:r>
            <a:r>
              <a:rPr lang="en-US" sz="3000" b="1" dirty="0" smtClean="0"/>
              <a:t> (Black) Fungus with the </a:t>
            </a:r>
            <a:r>
              <a:rPr lang="en-US" sz="3000" b="1" dirty="0" err="1" smtClean="0"/>
              <a:t>Biolog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3000" b="1" i="1" dirty="0" smtClean="0"/>
              <a:t>Restrictions, Solutions, Results</a:t>
            </a:r>
            <a:endParaRPr lang="en-US" sz="3000" b="1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6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Corrado Nai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PhD candidate at the Free University of Berlin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BAM Federal Institute of Material Research and Testing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Department 4 (Materials &amp; Environment)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Prof. Dr. Anna A. Gorbushina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758" y="438584"/>
            <a:ext cx="2866730" cy="758168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232248" cy="1127285"/>
          </a:xfrm>
          <a:prstGeom prst="rect">
            <a:avLst/>
          </a:prstGeom>
          <a:noFill/>
        </p:spPr>
      </p:pic>
      <p:pic>
        <p:nvPicPr>
          <p:cNvPr id="1026" name="Picture 2" descr="C:\Dokumente und Einstellungen\cnai\Desktop\SRI-bann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5112568" cy="133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Introduction: Our research </a:t>
            </a:r>
            <a:br>
              <a:rPr lang="en-US" sz="3500" b="1" dirty="0" smtClean="0"/>
            </a:br>
            <a:r>
              <a:rPr lang="en-US" sz="2800" b="1" dirty="0" smtClean="0"/>
              <a:t> (and why it is relevant)</a:t>
            </a:r>
            <a:endParaRPr lang="en-US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2420888"/>
            <a:ext cx="3600400" cy="1800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Black fungi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(a.k.a. black yeasts, a.k.a. </a:t>
            </a:r>
            <a:r>
              <a:rPr lang="en-US" sz="1600" b="1" dirty="0" err="1" smtClean="0">
                <a:solidFill>
                  <a:schemeClr val="tx1"/>
                </a:solidFill>
              </a:rPr>
              <a:t>microcolonial</a:t>
            </a:r>
            <a:r>
              <a:rPr lang="en-US" sz="1600" b="1" dirty="0" smtClean="0">
                <a:solidFill>
                  <a:schemeClr val="tx1"/>
                </a:solidFill>
              </a:rPr>
              <a:t> fungi, a.k.a. </a:t>
            </a:r>
            <a:r>
              <a:rPr lang="en-US" sz="1600" b="1" dirty="0" err="1" smtClean="0">
                <a:solidFill>
                  <a:schemeClr val="tx1"/>
                </a:solidFill>
              </a:rPr>
              <a:t>dematiaceous</a:t>
            </a:r>
            <a:r>
              <a:rPr lang="en-US" sz="1600" b="1" dirty="0" smtClean="0">
                <a:solidFill>
                  <a:schemeClr val="tx1"/>
                </a:solidFill>
              </a:rPr>
              <a:t> fungi, a.k.a. </a:t>
            </a:r>
            <a:r>
              <a:rPr lang="en-US" sz="1600" b="1" dirty="0" err="1" smtClean="0">
                <a:solidFill>
                  <a:schemeClr val="tx1"/>
                </a:solidFill>
              </a:rPr>
              <a:t>meristematic</a:t>
            </a:r>
            <a:r>
              <a:rPr lang="en-US" sz="1600" b="1" dirty="0" smtClean="0">
                <a:solidFill>
                  <a:schemeClr val="tx1"/>
                </a:solidFill>
              </a:rPr>
              <a:t> fungi) </a:t>
            </a:r>
          </a:p>
          <a:p>
            <a:pPr algn="l"/>
            <a:r>
              <a:rPr lang="en-US" sz="1200" dirty="0" err="1" smtClean="0">
                <a:solidFill>
                  <a:schemeClr val="tx1"/>
                </a:solidFill>
              </a:rPr>
              <a:t>Krumbein</a:t>
            </a:r>
            <a:r>
              <a:rPr lang="en-US" sz="1200" dirty="0" smtClean="0">
                <a:solidFill>
                  <a:schemeClr val="tx1"/>
                </a:solidFill>
              </a:rPr>
              <a:t> &amp; Jens (1981) </a:t>
            </a:r>
            <a:r>
              <a:rPr lang="en-US" sz="1200" i="1" dirty="0" err="1" smtClean="0">
                <a:solidFill>
                  <a:schemeClr val="tx1"/>
                </a:solidFill>
              </a:rPr>
              <a:t>Oecologia</a:t>
            </a:r>
            <a:r>
              <a:rPr lang="en-US" sz="1200" dirty="0" smtClean="0">
                <a:solidFill>
                  <a:schemeClr val="tx1"/>
                </a:solidFill>
              </a:rPr>
              <a:t>; </a:t>
            </a:r>
            <a:r>
              <a:rPr lang="en-US" sz="1200" dirty="0" err="1" smtClean="0">
                <a:solidFill>
                  <a:schemeClr val="tx1"/>
                </a:solidFill>
              </a:rPr>
              <a:t>Friedmann</a:t>
            </a:r>
            <a:r>
              <a:rPr lang="en-US" sz="1200" dirty="0" smtClean="0">
                <a:solidFill>
                  <a:schemeClr val="tx1"/>
                </a:solidFill>
              </a:rPr>
              <a:t> (1982), </a:t>
            </a:r>
            <a:r>
              <a:rPr lang="en-US" sz="1200" i="1" dirty="0" smtClean="0">
                <a:solidFill>
                  <a:schemeClr val="tx1"/>
                </a:solidFill>
              </a:rPr>
              <a:t>Science</a:t>
            </a:r>
            <a:r>
              <a:rPr lang="en-US" sz="1200" dirty="0" smtClean="0">
                <a:solidFill>
                  <a:schemeClr val="tx1"/>
                </a:solidFill>
              </a:rPr>
              <a:t>; Staley </a:t>
            </a:r>
            <a:r>
              <a:rPr lang="en-US" sz="1200" i="1" dirty="0" smtClean="0">
                <a:solidFill>
                  <a:schemeClr val="tx1"/>
                </a:solidFill>
              </a:rPr>
              <a:t>et al. </a:t>
            </a:r>
            <a:r>
              <a:rPr lang="en-US" sz="1200" dirty="0" smtClean="0">
                <a:solidFill>
                  <a:schemeClr val="tx1"/>
                </a:solidFill>
              </a:rPr>
              <a:t>(1982), </a:t>
            </a:r>
            <a:r>
              <a:rPr lang="en-US" sz="1200" i="1" dirty="0" smtClean="0">
                <a:solidFill>
                  <a:schemeClr val="tx1"/>
                </a:solidFill>
              </a:rPr>
              <a:t>Science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52" name="Ellipse 51"/>
          <p:cNvSpPr/>
          <p:nvPr/>
        </p:nvSpPr>
        <p:spPr>
          <a:xfrm>
            <a:off x="6660232" y="3645024"/>
            <a:ext cx="2304256" cy="504056"/>
          </a:xfrm>
          <a:prstGeom prst="ellipse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3347864" y="1268760"/>
            <a:ext cx="2160240" cy="360040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/>
          <p:cNvGrpSpPr/>
          <p:nvPr/>
        </p:nvGrpSpPr>
        <p:grpSpPr>
          <a:xfrm>
            <a:off x="4427984" y="4177890"/>
            <a:ext cx="2016224" cy="1411350"/>
            <a:chOff x="4427984" y="4177890"/>
            <a:chExt cx="2016224" cy="1411350"/>
          </a:xfrm>
        </p:grpSpPr>
        <p:sp>
          <p:nvSpPr>
            <p:cNvPr id="34" name="Untertitel 2"/>
            <p:cNvSpPr txBox="1">
              <a:spLocks/>
            </p:cNvSpPr>
            <p:nvPr/>
          </p:nvSpPr>
          <p:spPr>
            <a:xfrm>
              <a:off x="4427984" y="4824536"/>
              <a:ext cx="183569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Astrobiology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Untertitel 2"/>
            <p:cNvSpPr txBox="1">
              <a:spLocks/>
            </p:cNvSpPr>
            <p:nvPr/>
          </p:nvSpPr>
          <p:spPr>
            <a:xfrm>
              <a:off x="4644008" y="5112568"/>
              <a:ext cx="1800200" cy="4766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e.g.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0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Onofri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al. 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(2008), 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Stud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Mycol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Pfeil nach rechts 55"/>
            <p:cNvSpPr/>
            <p:nvPr/>
          </p:nvSpPr>
          <p:spPr>
            <a:xfrm rot="4847680">
              <a:off x="5123173" y="4285902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5796136" y="1395536"/>
            <a:ext cx="3456384" cy="2033464"/>
            <a:chOff x="5796136" y="1395536"/>
            <a:chExt cx="3456384" cy="2033464"/>
          </a:xfrm>
        </p:grpSpPr>
        <p:sp>
          <p:nvSpPr>
            <p:cNvPr id="35" name="Untertitel 2"/>
            <p:cNvSpPr txBox="1">
              <a:spLocks/>
            </p:cNvSpPr>
            <p:nvPr/>
          </p:nvSpPr>
          <p:spPr>
            <a:xfrm>
              <a:off x="5796136" y="1844824"/>
              <a:ext cx="1656184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Biofiltration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" name="Picture 6" descr="biofilt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239"/>
            <a:stretch/>
          </p:blipFill>
          <p:spPr bwMode="auto">
            <a:xfrm>
              <a:off x="7308304" y="1395536"/>
              <a:ext cx="1691680" cy="130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Untertitel 2"/>
            <p:cNvSpPr txBox="1">
              <a:spLocks/>
            </p:cNvSpPr>
            <p:nvPr/>
          </p:nvSpPr>
          <p:spPr>
            <a:xfrm>
              <a:off x="7128792" y="2619672"/>
              <a:ext cx="2123728" cy="4492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© </a:t>
              </a:r>
              <a:r>
                <a:rPr kumimoji="0" lang="de-DE" sz="1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Sybren</a:t>
              </a: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de </a:t>
              </a:r>
              <a:r>
                <a:rPr kumimoji="0" lang="de-DE" sz="1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Hoog</a:t>
              </a:r>
              <a:r>
                <a:rPr lang="de-DE" sz="1200" dirty="0" smtClean="0"/>
                <a:t>, </a:t>
              </a: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CBS-KNAW</a:t>
              </a:r>
              <a:endParaRPr kumimoji="0" lang="de-DE" sz="1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Untertitel 2"/>
            <p:cNvSpPr txBox="1">
              <a:spLocks/>
            </p:cNvSpPr>
            <p:nvPr/>
          </p:nvSpPr>
          <p:spPr>
            <a:xfrm>
              <a:off x="7199784" y="2852936"/>
              <a:ext cx="1979712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defRPr/>
              </a:pPr>
              <a:r>
                <a:rPr lang="en-US" sz="1200" dirty="0" smtClean="0"/>
                <a:t>Prenafeta-</a:t>
              </a:r>
              <a:r>
                <a:rPr lang="en-US" sz="1200" dirty="0" err="1" smtClean="0"/>
                <a:t>Boldú</a:t>
              </a:r>
              <a:r>
                <a:rPr lang="en-US" sz="1200" dirty="0" smtClean="0"/>
                <a:t> </a:t>
              </a:r>
              <a:r>
                <a:rPr lang="en-US" sz="1200" i="1" dirty="0" smtClean="0"/>
                <a:t>et al. </a:t>
              </a:r>
              <a:r>
                <a:rPr lang="en-US" sz="1200" dirty="0" smtClean="0"/>
                <a:t>(2006), </a:t>
              </a:r>
              <a:r>
                <a:rPr lang="en-US" sz="1200" i="1" dirty="0" smtClean="0"/>
                <a:t>FEMS </a:t>
              </a:r>
              <a:r>
                <a:rPr lang="en-US" sz="1200" i="1" dirty="0" err="1" smtClean="0"/>
                <a:t>Microbiol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Lett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Pfeil nach rechts 56"/>
            <p:cNvSpPr/>
            <p:nvPr/>
          </p:nvSpPr>
          <p:spPr>
            <a:xfrm rot="19320377">
              <a:off x="6149999" y="2300420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2627784" y="1268760"/>
            <a:ext cx="3600400" cy="1183027"/>
            <a:chOff x="2627784" y="1268760"/>
            <a:chExt cx="3600400" cy="1183027"/>
          </a:xfrm>
        </p:grpSpPr>
        <p:sp>
          <p:nvSpPr>
            <p:cNvPr id="47" name="Untertitel 2"/>
            <p:cNvSpPr txBox="1">
              <a:spLocks/>
            </p:cNvSpPr>
            <p:nvPr/>
          </p:nvSpPr>
          <p:spPr>
            <a:xfrm>
              <a:off x="2987824" y="1800200"/>
              <a:ext cx="2880320" cy="4766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Gostincar</a:t>
              </a: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al. </a:t>
              </a: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(2010),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FEMS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Microbiol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Ecol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Untertitel 2"/>
            <p:cNvSpPr txBox="1">
              <a:spLocks/>
            </p:cNvSpPr>
            <p:nvPr/>
          </p:nvSpPr>
          <p:spPr>
            <a:xfrm>
              <a:off x="2627784" y="1268760"/>
              <a:ext cx="3600400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Extremotolerance</a:t>
              </a:r>
            </a:p>
            <a:p>
              <a:pPr lvl="0" algn="ctr"/>
              <a:r>
                <a:rPr lang="en-US" sz="1400" dirty="0" smtClean="0"/>
                <a:t>(UV, salinity, </a:t>
              </a:r>
              <a:r>
                <a:rPr lang="en-US" sz="1400" dirty="0" err="1" smtClean="0"/>
                <a:t>oligotrophy</a:t>
              </a:r>
              <a:r>
                <a:rPr lang="en-US" sz="1400" dirty="0" smtClean="0"/>
                <a:t>, ionizing radiation,…)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Pfeil nach rechts 57"/>
            <p:cNvSpPr/>
            <p:nvPr/>
          </p:nvSpPr>
          <p:spPr>
            <a:xfrm rot="16200000">
              <a:off x="4337551" y="2199759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35496" y="1584176"/>
            <a:ext cx="2794830" cy="1988840"/>
            <a:chOff x="35496" y="1584176"/>
            <a:chExt cx="2794830" cy="19888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4" y="2761562"/>
              <a:ext cx="1944216" cy="40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1872208"/>
              <a:ext cx="1800200" cy="97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Untertitel 2"/>
            <p:cNvSpPr txBox="1">
              <a:spLocks/>
            </p:cNvSpPr>
            <p:nvPr/>
          </p:nvSpPr>
          <p:spPr>
            <a:xfrm>
              <a:off x="107504" y="3096344"/>
              <a:ext cx="2232248" cy="4766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Gorbushina (2007),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Environm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Microbiol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Untertitel 2"/>
            <p:cNvSpPr txBox="1">
              <a:spLocks/>
            </p:cNvSpPr>
            <p:nvPr/>
          </p:nvSpPr>
          <p:spPr>
            <a:xfrm>
              <a:off x="323528" y="2520280"/>
              <a:ext cx="504056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SABs</a:t>
              </a:r>
              <a:endPara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Untertitel 2"/>
            <p:cNvSpPr txBox="1">
              <a:spLocks/>
            </p:cNvSpPr>
            <p:nvPr/>
          </p:nvSpPr>
          <p:spPr>
            <a:xfrm>
              <a:off x="35496" y="1584176"/>
              <a:ext cx="216024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Microbial ecology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Pfeil nach rechts 58"/>
            <p:cNvSpPr/>
            <p:nvPr/>
          </p:nvSpPr>
          <p:spPr>
            <a:xfrm rot="11891078">
              <a:off x="2470286" y="2368303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6286514" y="3717032"/>
            <a:ext cx="2966006" cy="2952328"/>
            <a:chOff x="6286514" y="3717032"/>
            <a:chExt cx="2966006" cy="295232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4" y="4248472"/>
              <a:ext cx="2503212" cy="195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Untertitel 2"/>
            <p:cNvSpPr txBox="1">
              <a:spLocks/>
            </p:cNvSpPr>
            <p:nvPr/>
          </p:nvSpPr>
          <p:spPr>
            <a:xfrm>
              <a:off x="7092280" y="5920510"/>
              <a:ext cx="1440160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Cologne (Germany)</a:t>
              </a:r>
              <a:endPara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Untertitel 2"/>
            <p:cNvSpPr txBox="1">
              <a:spLocks/>
            </p:cNvSpPr>
            <p:nvPr/>
          </p:nvSpPr>
          <p:spPr>
            <a:xfrm>
              <a:off x="6588224" y="6192688"/>
              <a:ext cx="2664296" cy="4766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Warscheid</a:t>
              </a: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&amp; </a:t>
              </a:r>
              <a:r>
                <a:rPr kumimoji="0" lang="en-US" sz="1200" i="0" u="none" strike="noStrike" kern="1200" cap="none" spc="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Braams</a:t>
              </a:r>
              <a:r>
                <a:rPr kumimoji="0" lang="en-US" sz="120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(2000),</a:t>
              </a:r>
              <a:r>
                <a:rPr kumimoji="0" lang="en-US" sz="120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Int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Biodet</a:t>
              </a:r>
              <a:r>
                <a:rPr kumimoji="0" lang="en-US" sz="120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200" i="1" u="none" strike="noStrike" kern="1200" cap="none" spc="0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Biodegr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7668344" y="5128422"/>
              <a:ext cx="360040" cy="144016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Untertitel 2"/>
            <p:cNvSpPr txBox="1">
              <a:spLocks/>
            </p:cNvSpPr>
            <p:nvPr/>
          </p:nvSpPr>
          <p:spPr>
            <a:xfrm>
              <a:off x="7596335" y="5344446"/>
              <a:ext cx="496753" cy="20865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113y</a:t>
              </a:r>
            </a:p>
          </p:txBody>
        </p:sp>
        <p:sp>
          <p:nvSpPr>
            <p:cNvPr id="26" name="Untertitel 2"/>
            <p:cNvSpPr txBox="1">
              <a:spLocks/>
            </p:cNvSpPr>
            <p:nvPr/>
          </p:nvSpPr>
          <p:spPr>
            <a:xfrm>
              <a:off x="6516216" y="3717032"/>
              <a:ext cx="252028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Material colonization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Pfeil nach rechts 60"/>
            <p:cNvSpPr/>
            <p:nvPr/>
          </p:nvSpPr>
          <p:spPr>
            <a:xfrm rot="1155920">
              <a:off x="6286514" y="3733676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2195736" y="4162100"/>
            <a:ext cx="2232248" cy="2435252"/>
            <a:chOff x="2195736" y="4162100"/>
            <a:chExt cx="2232248" cy="2435252"/>
          </a:xfrm>
        </p:grpSpPr>
        <p:sp>
          <p:nvSpPr>
            <p:cNvPr id="39" name="Untertitel 2"/>
            <p:cNvSpPr txBox="1">
              <a:spLocks/>
            </p:cNvSpPr>
            <p:nvPr/>
          </p:nvSpPr>
          <p:spPr>
            <a:xfrm>
              <a:off x="2771800" y="6148064"/>
              <a:ext cx="1440160" cy="4492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© </a:t>
              </a:r>
              <a:r>
                <a:rPr kumimoji="0" lang="de-DE" sz="1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Sybren</a:t>
              </a: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de </a:t>
              </a:r>
              <a:r>
                <a:rPr kumimoji="0" lang="de-DE" sz="1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Hoog</a:t>
              </a:r>
              <a:endParaRPr lang="de-DE" sz="1200" noProof="0" dirty="0" smtClean="0"/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CBS-KNAW</a:t>
              </a:r>
              <a:endParaRPr kumimoji="0" lang="de-DE" sz="1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Untertitel 2"/>
            <p:cNvSpPr txBox="1">
              <a:spLocks/>
            </p:cNvSpPr>
            <p:nvPr/>
          </p:nvSpPr>
          <p:spPr>
            <a:xfrm>
              <a:off x="2195736" y="4509120"/>
              <a:ext cx="223224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Fungal pathogenesis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2915816" y="4869160"/>
              <a:ext cx="876653" cy="1301424"/>
              <a:chOff x="1043608" y="5085184"/>
              <a:chExt cx="876653" cy="1301424"/>
            </a:xfrm>
          </p:grpSpPr>
          <p:pic>
            <p:nvPicPr>
              <p:cNvPr id="40" name="Picture 2" descr="chromo-Libiya1758c-02-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43608" y="5085184"/>
                <a:ext cx="876653" cy="13014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1" name="Rectangle 4"/>
              <p:cNvSpPr/>
              <p:nvPr/>
            </p:nvSpPr>
            <p:spPr>
              <a:xfrm>
                <a:off x="1043608" y="5517232"/>
                <a:ext cx="864096" cy="2160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2" name="Pfeil nach rechts 61"/>
            <p:cNvSpPr/>
            <p:nvPr/>
          </p:nvSpPr>
          <p:spPr>
            <a:xfrm rot="7029770">
              <a:off x="3530118" y="4270112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Ellipse 52"/>
          <p:cNvSpPr/>
          <p:nvPr/>
        </p:nvSpPr>
        <p:spPr>
          <a:xfrm>
            <a:off x="179512" y="3789040"/>
            <a:ext cx="1800200" cy="360040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5" name="Gruppieren 74"/>
          <p:cNvGrpSpPr/>
          <p:nvPr/>
        </p:nvGrpSpPr>
        <p:grpSpPr>
          <a:xfrm>
            <a:off x="-36512" y="3718193"/>
            <a:ext cx="6120680" cy="3239199"/>
            <a:chOff x="-36512" y="3718193"/>
            <a:chExt cx="6120680" cy="3239199"/>
          </a:xfrm>
        </p:grpSpPr>
        <p:sp>
          <p:nvSpPr>
            <p:cNvPr id="48" name="Untertitel 2"/>
            <p:cNvSpPr txBox="1">
              <a:spLocks/>
            </p:cNvSpPr>
            <p:nvPr/>
          </p:nvSpPr>
          <p:spPr>
            <a:xfrm>
              <a:off x="251520" y="4653136"/>
              <a:ext cx="2592288" cy="11521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Untertitel 2"/>
            <p:cNvSpPr txBox="1">
              <a:spLocks/>
            </p:cNvSpPr>
            <p:nvPr/>
          </p:nvSpPr>
          <p:spPr>
            <a:xfrm>
              <a:off x="2195736" y="6580112"/>
              <a:ext cx="3888432" cy="3772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sz="1400" b="1" dirty="0" smtClean="0"/>
                <a:t>Black </a:t>
              </a:r>
              <a:r>
                <a:rPr lang="de-DE" sz="1400" b="1" dirty="0" err="1" smtClean="0"/>
                <a:t>Yeasts</a:t>
              </a:r>
              <a:r>
                <a:rPr lang="de-DE" sz="1400" b="1" dirty="0" smtClean="0"/>
                <a:t> Database </a:t>
              </a:r>
              <a:r>
                <a:rPr lang="de-DE" sz="1400" dirty="0" err="1" smtClean="0"/>
                <a:t>at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the</a:t>
              </a:r>
              <a:r>
                <a:rPr lang="de-DE" sz="1400" dirty="0" smtClean="0"/>
                <a:t> </a:t>
              </a:r>
              <a:r>
                <a:rPr lang="de-DE" sz="1400" b="1" dirty="0" err="1" smtClean="0"/>
                <a:t>Broad</a:t>
              </a:r>
              <a:r>
                <a:rPr lang="de-DE" sz="1400" b="1" dirty="0" smtClean="0"/>
                <a:t>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Untertitel 2"/>
            <p:cNvSpPr txBox="1">
              <a:spLocks/>
            </p:cNvSpPr>
            <p:nvPr/>
          </p:nvSpPr>
          <p:spPr>
            <a:xfrm>
              <a:off x="107504" y="6408712"/>
              <a:ext cx="2376264" cy="4766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defRPr/>
              </a:pPr>
              <a:r>
                <a:rPr lang="en-US" sz="1200" baseline="0" dirty="0" smtClean="0"/>
                <a:t>Gueidan </a:t>
              </a:r>
              <a:r>
                <a:rPr lang="en-US" sz="1200" i="1" baseline="0" dirty="0" smtClean="0"/>
                <a:t>et al. </a:t>
              </a:r>
              <a:r>
                <a:rPr lang="en-US" sz="1200" baseline="0" dirty="0" smtClean="0"/>
                <a:t>(2008), </a:t>
              </a:r>
              <a:r>
                <a:rPr lang="en-US" sz="1200" i="1" baseline="0" dirty="0" smtClean="0"/>
                <a:t>Stud </a:t>
              </a:r>
              <a:r>
                <a:rPr lang="en-US" sz="1200" i="1" baseline="0" dirty="0" err="1" smtClean="0"/>
                <a:t>Mycol</a:t>
              </a:r>
              <a:r>
                <a:rPr lang="en-US" sz="1200" dirty="0" smtClean="0"/>
                <a:t>; </a:t>
              </a:r>
              <a:r>
                <a:rPr lang="en-US" sz="1200" dirty="0" err="1" smtClean="0"/>
                <a:t>Ruibal</a:t>
              </a:r>
              <a:r>
                <a:rPr lang="en-US" sz="1200" dirty="0" smtClean="0"/>
                <a:t> </a:t>
              </a:r>
              <a:r>
                <a:rPr lang="en-US" sz="1200" i="1" dirty="0" smtClean="0"/>
                <a:t>et al. </a:t>
              </a:r>
              <a:r>
                <a:rPr lang="en-US" sz="1200" dirty="0" smtClean="0"/>
                <a:t>(2009), </a:t>
              </a:r>
              <a:r>
                <a:rPr lang="en-US" sz="1200" i="1" dirty="0" smtClean="0"/>
                <a:t>Stud </a:t>
              </a:r>
              <a:r>
                <a:rPr lang="en-US" sz="1200" i="1" dirty="0" err="1" smtClean="0"/>
                <a:t>Mycol</a:t>
              </a:r>
              <a:endParaRPr kumimoji="0" lang="en-US" sz="1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Pfeil nach rechts 59"/>
            <p:cNvSpPr/>
            <p:nvPr/>
          </p:nvSpPr>
          <p:spPr>
            <a:xfrm rot="9199067">
              <a:off x="2470603" y="3718193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 descr="A95v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4509120"/>
              <a:ext cx="1794856" cy="179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Untertitel 2"/>
            <p:cNvSpPr txBox="1">
              <a:spLocks/>
            </p:cNvSpPr>
            <p:nvPr/>
          </p:nvSpPr>
          <p:spPr>
            <a:xfrm>
              <a:off x="144016" y="6237312"/>
              <a:ext cx="1475656" cy="2606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© Cécile </a:t>
              </a:r>
              <a:r>
                <a:rPr kumimoji="0" lang="de-DE" sz="1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Guiedan</a:t>
              </a:r>
              <a:endParaRPr kumimoji="0" lang="de-DE" sz="1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Untertitel 2"/>
            <p:cNvSpPr txBox="1">
              <a:spLocks/>
            </p:cNvSpPr>
            <p:nvPr/>
          </p:nvSpPr>
          <p:spPr>
            <a:xfrm>
              <a:off x="-36512" y="3789040"/>
              <a:ext cx="2195736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Fungal genetics</a:t>
              </a:r>
            </a:p>
            <a:p>
              <a:pPr algn="ctr"/>
              <a:r>
                <a:rPr lang="en-US" sz="1400" dirty="0" smtClean="0"/>
                <a:t>(biodiversity, evolution, </a:t>
              </a:r>
              <a:r>
                <a:rPr lang="en-US" sz="1400" dirty="0" err="1" smtClean="0"/>
                <a:t>phylogenetics</a:t>
              </a:r>
              <a:r>
                <a:rPr lang="en-US" sz="1400" dirty="0" smtClean="0"/>
                <a:t>) </a:t>
              </a:r>
              <a:r>
                <a:rPr lang="de-DE" sz="1400" dirty="0" smtClean="0"/>
                <a:t> </a:t>
              </a:r>
              <a:endPara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" name="Ellipse 49"/>
          <p:cNvSpPr/>
          <p:nvPr/>
        </p:nvSpPr>
        <p:spPr>
          <a:xfrm>
            <a:off x="179512" y="1484784"/>
            <a:ext cx="1944216" cy="504056"/>
          </a:xfrm>
          <a:prstGeom prst="ellipse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3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Introduction: Our research </a:t>
            </a:r>
            <a:br>
              <a:rPr lang="en-US" sz="3500" b="1" dirty="0" smtClean="0"/>
            </a:br>
            <a:r>
              <a:rPr lang="en-US" sz="2800" b="1" dirty="0" smtClean="0"/>
              <a:t> (how we contribute)</a:t>
            </a:r>
            <a:endParaRPr lang="en-US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379375"/>
            <a:ext cx="8280920" cy="8254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Black fungi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(a.k.a. black yeasts, a.k.a. </a:t>
            </a:r>
            <a:r>
              <a:rPr lang="en-US" sz="1600" dirty="0" err="1" smtClean="0">
                <a:solidFill>
                  <a:schemeClr val="tx1"/>
                </a:solidFill>
              </a:rPr>
              <a:t>microcolonial</a:t>
            </a:r>
            <a:r>
              <a:rPr lang="en-US" sz="1600" dirty="0" smtClean="0">
                <a:solidFill>
                  <a:schemeClr val="tx1"/>
                </a:solidFill>
              </a:rPr>
              <a:t> fungi, a.k.a. </a:t>
            </a:r>
            <a:r>
              <a:rPr lang="en-US" sz="1600" dirty="0" err="1" smtClean="0">
                <a:solidFill>
                  <a:schemeClr val="tx1"/>
                </a:solidFill>
              </a:rPr>
              <a:t>dematiaceous</a:t>
            </a:r>
            <a:r>
              <a:rPr lang="en-US" sz="1600" dirty="0" smtClean="0">
                <a:solidFill>
                  <a:schemeClr val="tx1"/>
                </a:solidFill>
              </a:rPr>
              <a:t> fungi, a.k.a. </a:t>
            </a:r>
            <a:r>
              <a:rPr lang="en-US" sz="1600" dirty="0" err="1" smtClean="0">
                <a:solidFill>
                  <a:schemeClr val="tx1"/>
                </a:solidFill>
              </a:rPr>
              <a:t>meristematic</a:t>
            </a:r>
            <a:r>
              <a:rPr lang="en-US" sz="1600" dirty="0" smtClean="0">
                <a:solidFill>
                  <a:schemeClr val="tx1"/>
                </a:solidFill>
              </a:rPr>
              <a:t> fungi) </a:t>
            </a:r>
          </a:p>
          <a:p>
            <a:pPr>
              <a:spcBef>
                <a:spcPts val="0"/>
              </a:spcBef>
            </a:pP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33" name="Untertitel 2"/>
          <p:cNvSpPr txBox="1">
            <a:spLocks/>
          </p:cNvSpPr>
          <p:nvPr/>
        </p:nvSpPr>
        <p:spPr>
          <a:xfrm>
            <a:off x="2411760" y="5373216"/>
            <a:ext cx="202522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Extremotolerance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Untertitel 2"/>
          <p:cNvSpPr txBox="1">
            <a:spLocks/>
          </p:cNvSpPr>
          <p:nvPr/>
        </p:nvSpPr>
        <p:spPr>
          <a:xfrm>
            <a:off x="-108520" y="5373216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Fungal genetics</a:t>
            </a:r>
            <a:r>
              <a:rPr lang="de-DE" sz="1400" dirty="0" smtClean="0"/>
              <a:t> 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Untertitel 2"/>
          <p:cNvSpPr txBox="1">
            <a:spLocks/>
          </p:cNvSpPr>
          <p:nvPr/>
        </p:nvSpPr>
        <p:spPr>
          <a:xfrm>
            <a:off x="0" y="2348880"/>
            <a:ext cx="52200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err="1" smtClean="0"/>
              <a:t>Knufia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petricola</a:t>
            </a:r>
            <a:r>
              <a:rPr lang="en-US" b="1" i="1" dirty="0" smtClean="0"/>
              <a:t> </a:t>
            </a:r>
            <a:r>
              <a:rPr lang="en-US" b="1" dirty="0" smtClean="0"/>
              <a:t>A95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(former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Sarcinomyces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petricola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/>
              <a:t>+ other black fungi (e.g. </a:t>
            </a:r>
            <a:r>
              <a:rPr lang="en-US" sz="1400" b="1" i="1" baseline="0" dirty="0" err="1" smtClean="0"/>
              <a:t>Coniosporium</a:t>
            </a:r>
            <a:r>
              <a:rPr lang="en-US" sz="1400" b="1" i="1" dirty="0" smtClean="0"/>
              <a:t> </a:t>
            </a:r>
            <a:r>
              <a:rPr lang="en-US" sz="1400" b="1" i="1" baseline="0" dirty="0" err="1" smtClean="0"/>
              <a:t>apollinis</a:t>
            </a:r>
            <a:r>
              <a:rPr lang="en-US" sz="1400" dirty="0" smtClean="0"/>
              <a:t>)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Untertitel 2"/>
          <p:cNvSpPr txBox="1">
            <a:spLocks/>
          </p:cNvSpPr>
          <p:nvPr/>
        </p:nvSpPr>
        <p:spPr>
          <a:xfrm>
            <a:off x="2483768" y="5661248"/>
            <a:ext cx="21602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(mechanisms of </a:t>
            </a:r>
            <a:r>
              <a:rPr lang="en-US" sz="1400" dirty="0" err="1" smtClean="0"/>
              <a:t>oligotrophy</a:t>
            </a:r>
            <a:r>
              <a:rPr lang="en-US" sz="1400" dirty="0" smtClean="0"/>
              <a:t>, melanin synthesis, secondary metabolites)   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Untertitel 2"/>
          <p:cNvSpPr txBox="1">
            <a:spLocks/>
          </p:cNvSpPr>
          <p:nvPr/>
        </p:nvSpPr>
        <p:spPr>
          <a:xfrm>
            <a:off x="35496" y="5661248"/>
            <a:ext cx="2520280" cy="11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(DNA isolation, first-runs of </a:t>
            </a:r>
            <a:r>
              <a:rPr lang="en-US" sz="1400" dirty="0" err="1" smtClean="0"/>
              <a:t>pyrosequencing</a:t>
            </a:r>
            <a:r>
              <a:rPr lang="en-US" sz="1400" dirty="0" smtClean="0"/>
              <a:t>, generation of </a:t>
            </a:r>
            <a:r>
              <a:rPr lang="en-US" sz="1400" dirty="0" err="1" smtClean="0"/>
              <a:t>cDNA</a:t>
            </a:r>
            <a:r>
              <a:rPr lang="en-US" sz="1400" dirty="0" smtClean="0"/>
              <a:t>, </a:t>
            </a:r>
            <a:r>
              <a:rPr lang="en-US" sz="1400" dirty="0" err="1" smtClean="0"/>
              <a:t>karyotyping</a:t>
            </a:r>
            <a:r>
              <a:rPr lang="en-US" sz="1400" dirty="0" smtClean="0"/>
              <a:t> by PFGE)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with Dr. Christina Cuomo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(Broad Institute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" name="Content Placeholder 4" descr="FigA95vCa.jpg"/>
          <p:cNvPicPr>
            <a:picLocks noChangeAspect="1"/>
          </p:cNvPicPr>
          <p:nvPr/>
        </p:nvPicPr>
        <p:blipFill>
          <a:blip r:embed="rId5" cstate="print"/>
          <a:srcRect l="50930" t="2260" r="1738" b="1709"/>
          <a:stretch>
            <a:fillRect/>
          </a:stretch>
        </p:blipFill>
        <p:spPr>
          <a:xfrm rot="16200000">
            <a:off x="1933026" y="1870146"/>
            <a:ext cx="1389514" cy="3600401"/>
          </a:xfrm>
          <a:prstGeom prst="rect">
            <a:avLst/>
          </a:prstGeom>
        </p:spPr>
      </p:pic>
      <p:grpSp>
        <p:nvGrpSpPr>
          <p:cNvPr id="12" name="Gruppieren 91"/>
          <p:cNvGrpSpPr/>
          <p:nvPr/>
        </p:nvGrpSpPr>
        <p:grpSpPr>
          <a:xfrm>
            <a:off x="1259632" y="4869160"/>
            <a:ext cx="144016" cy="432048"/>
            <a:chOff x="2843808" y="4077072"/>
            <a:chExt cx="144016" cy="504056"/>
          </a:xfrm>
          <a:scene3d>
            <a:camera prst="orthographicFront">
              <a:rot lat="0" lon="0" rev="20099999"/>
            </a:camera>
            <a:lightRig rig="threePt" dir="t"/>
          </a:scene3d>
        </p:grpSpPr>
        <p:sp>
          <p:nvSpPr>
            <p:cNvPr id="93" name="Pfeil nach rechts 92"/>
            <p:cNvSpPr/>
            <p:nvPr/>
          </p:nvSpPr>
          <p:spPr>
            <a:xfrm rot="16200000">
              <a:off x="2735796" y="4185084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Pfeil nach rechts 93"/>
            <p:cNvSpPr/>
            <p:nvPr/>
          </p:nvSpPr>
          <p:spPr>
            <a:xfrm rot="5400000">
              <a:off x="2735796" y="4329100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5" name="Untertitel 2"/>
          <p:cNvSpPr txBox="1">
            <a:spLocks/>
          </p:cNvSpPr>
          <p:nvPr/>
        </p:nvSpPr>
        <p:spPr>
          <a:xfrm>
            <a:off x="755576" y="4365104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A model rock-inhabiting black fungus</a:t>
            </a:r>
            <a:endParaRPr lang="en-US" b="1" dirty="0" smtClean="0"/>
          </a:p>
        </p:txBody>
      </p:sp>
      <p:grpSp>
        <p:nvGrpSpPr>
          <p:cNvPr id="13" name="Gruppieren 95"/>
          <p:cNvGrpSpPr/>
          <p:nvPr/>
        </p:nvGrpSpPr>
        <p:grpSpPr>
          <a:xfrm>
            <a:off x="2915816" y="4869160"/>
            <a:ext cx="144016" cy="432048"/>
            <a:chOff x="2843808" y="4077072"/>
            <a:chExt cx="144016" cy="504056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97" name="Pfeil nach rechts 96"/>
            <p:cNvSpPr/>
            <p:nvPr/>
          </p:nvSpPr>
          <p:spPr>
            <a:xfrm rot="16200000">
              <a:off x="2735796" y="4185084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Pfeil nach rechts 97"/>
            <p:cNvSpPr/>
            <p:nvPr/>
          </p:nvSpPr>
          <p:spPr>
            <a:xfrm rot="5400000">
              <a:off x="2735796" y="4329100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98"/>
          <p:cNvGrpSpPr/>
          <p:nvPr/>
        </p:nvGrpSpPr>
        <p:grpSpPr>
          <a:xfrm>
            <a:off x="4499992" y="4869160"/>
            <a:ext cx="144016" cy="432048"/>
            <a:chOff x="2843808" y="4077072"/>
            <a:chExt cx="144016" cy="504056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100" name="Pfeil nach rechts 99"/>
            <p:cNvSpPr/>
            <p:nvPr/>
          </p:nvSpPr>
          <p:spPr>
            <a:xfrm rot="16200000">
              <a:off x="2735796" y="4185084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Pfeil nach rechts 100"/>
            <p:cNvSpPr/>
            <p:nvPr/>
          </p:nvSpPr>
          <p:spPr>
            <a:xfrm rot="5400000">
              <a:off x="2735796" y="4329100"/>
              <a:ext cx="360040" cy="144016"/>
            </a:xfrm>
            <a:prstGeom prst="rightArrow">
              <a:avLst/>
            </a:prstGeom>
            <a:solidFill>
              <a:srgbClr val="008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Untertitel 2"/>
          <p:cNvSpPr txBox="1">
            <a:spLocks/>
          </p:cNvSpPr>
          <p:nvPr/>
        </p:nvSpPr>
        <p:spPr>
          <a:xfrm>
            <a:off x="4139952" y="537321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Microbial ecology</a:t>
            </a:r>
          </a:p>
        </p:txBody>
      </p:sp>
      <p:sp>
        <p:nvSpPr>
          <p:cNvPr id="83" name="Untertitel 2"/>
          <p:cNvSpPr txBox="1">
            <a:spLocks/>
          </p:cNvSpPr>
          <p:nvPr/>
        </p:nvSpPr>
        <p:spPr>
          <a:xfrm>
            <a:off x="4499992" y="5661248"/>
            <a:ext cx="2520280" cy="11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(establishment of SABs, interactions with </a:t>
            </a:r>
            <a:r>
              <a:rPr lang="en-US" sz="1400" dirty="0" err="1" smtClean="0"/>
              <a:t>phototrophs</a:t>
            </a:r>
            <a:r>
              <a:rPr lang="en-US" sz="1400" dirty="0" smtClean="0"/>
              <a:t>, analysis of natural </a:t>
            </a:r>
            <a:r>
              <a:rPr lang="en-US" sz="1400" dirty="0" err="1" smtClean="0"/>
              <a:t>biofilm</a:t>
            </a:r>
            <a:r>
              <a:rPr lang="en-US" sz="1400" dirty="0" smtClean="0"/>
              <a:t> communities by DGGE)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Steffi Noack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5076056" y="2492896"/>
            <a:ext cx="4248472" cy="4392488"/>
            <a:chOff x="5076056" y="2492896"/>
            <a:chExt cx="4248472" cy="4392488"/>
          </a:xfrm>
        </p:grpSpPr>
        <p:sp>
          <p:nvSpPr>
            <p:cNvPr id="84" name="Untertitel 2"/>
            <p:cNvSpPr txBox="1">
              <a:spLocks/>
            </p:cNvSpPr>
            <p:nvPr/>
          </p:nvSpPr>
          <p:spPr>
            <a:xfrm>
              <a:off x="6804248" y="5661248"/>
              <a:ext cx="2520280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400" dirty="0" smtClean="0"/>
                <a:t>(colonization of solar panels, simulation of degradation of stone material with flow through-chambers)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Dr. Steffi Noack, Franz Seiffert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Untertitel 2"/>
            <p:cNvSpPr txBox="1">
              <a:spLocks/>
            </p:cNvSpPr>
            <p:nvPr/>
          </p:nvSpPr>
          <p:spPr>
            <a:xfrm>
              <a:off x="6660232" y="5373216"/>
              <a:ext cx="252028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Material colonization</a:t>
              </a:r>
            </a:p>
          </p:txBody>
        </p:sp>
        <p:grpSp>
          <p:nvGrpSpPr>
            <p:cNvPr id="6" name="Gruppieren 63"/>
            <p:cNvGrpSpPr/>
            <p:nvPr/>
          </p:nvGrpSpPr>
          <p:grpSpPr>
            <a:xfrm flipH="1">
              <a:off x="5868144" y="2996952"/>
              <a:ext cx="2080936" cy="1368152"/>
              <a:chOff x="2313807" y="2852936"/>
              <a:chExt cx="4490441" cy="2952328"/>
            </a:xfrm>
          </p:grpSpPr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2313807" y="2852936"/>
                <a:ext cx="2246462" cy="2952328"/>
              </a:xfrm>
              <a:custGeom>
                <a:avLst/>
                <a:gdLst/>
                <a:ahLst/>
                <a:cxnLst>
                  <a:cxn ang="0">
                    <a:pos x="1218" y="1158"/>
                  </a:cxn>
                  <a:cxn ang="0">
                    <a:pos x="1228" y="1038"/>
                  </a:cxn>
                  <a:cxn ang="0">
                    <a:pos x="1250" y="920"/>
                  </a:cxn>
                  <a:cxn ang="0">
                    <a:pos x="1284" y="806"/>
                  </a:cxn>
                  <a:cxn ang="0">
                    <a:pos x="1328" y="698"/>
                  </a:cxn>
                  <a:cxn ang="0">
                    <a:pos x="1380" y="596"/>
                  </a:cxn>
                  <a:cxn ang="0">
                    <a:pos x="1444" y="498"/>
                  </a:cxn>
                  <a:cxn ang="0">
                    <a:pos x="1516" y="408"/>
                  </a:cxn>
                  <a:cxn ang="0">
                    <a:pos x="1594" y="326"/>
                  </a:cxn>
                  <a:cxn ang="0">
                    <a:pos x="1682" y="252"/>
                  </a:cxn>
                  <a:cxn ang="0">
                    <a:pos x="1776" y="186"/>
                  </a:cxn>
                  <a:cxn ang="0">
                    <a:pos x="1776" y="146"/>
                  </a:cxn>
                  <a:cxn ang="0">
                    <a:pos x="1670" y="94"/>
                  </a:cxn>
                  <a:cxn ang="0">
                    <a:pos x="1560" y="54"/>
                  </a:cxn>
                  <a:cxn ang="0">
                    <a:pos x="1444" y="24"/>
                  </a:cxn>
                  <a:cxn ang="0">
                    <a:pos x="1324" y="6"/>
                  </a:cxn>
                  <a:cxn ang="0">
                    <a:pos x="1200" y="0"/>
                  </a:cxn>
                  <a:cxn ang="0">
                    <a:pos x="1078" y="6"/>
                  </a:cxn>
                  <a:cxn ang="0">
                    <a:pos x="900" y="38"/>
                  </a:cxn>
                  <a:cxn ang="0">
                    <a:pos x="734" y="94"/>
                  </a:cxn>
                  <a:cxn ang="0">
                    <a:pos x="578" y="174"/>
                  </a:cxn>
                  <a:cxn ang="0">
                    <a:pos x="438" y="274"/>
                  </a:cxn>
                  <a:cxn ang="0">
                    <a:pos x="312" y="392"/>
                  </a:cxn>
                  <a:cxn ang="0">
                    <a:pos x="206" y="528"/>
                  </a:cxn>
                  <a:cxn ang="0">
                    <a:pos x="120" y="680"/>
                  </a:cxn>
                  <a:cxn ang="0">
                    <a:pos x="54" y="842"/>
                  </a:cxn>
                  <a:cxn ang="0">
                    <a:pos x="14" y="1016"/>
                  </a:cxn>
                  <a:cxn ang="0">
                    <a:pos x="0" y="1200"/>
                  </a:cxn>
                  <a:cxn ang="0">
                    <a:pos x="6" y="1322"/>
                  </a:cxn>
                  <a:cxn ang="0">
                    <a:pos x="38" y="1500"/>
                  </a:cxn>
                  <a:cxn ang="0">
                    <a:pos x="96" y="1666"/>
                  </a:cxn>
                  <a:cxn ang="0">
                    <a:pos x="174" y="1822"/>
                  </a:cxn>
                  <a:cxn ang="0">
                    <a:pos x="274" y="1962"/>
                  </a:cxn>
                  <a:cxn ang="0">
                    <a:pos x="394" y="2088"/>
                  </a:cxn>
                  <a:cxn ang="0">
                    <a:pos x="530" y="2194"/>
                  </a:cxn>
                  <a:cxn ang="0">
                    <a:pos x="680" y="2282"/>
                  </a:cxn>
                  <a:cxn ang="0">
                    <a:pos x="844" y="2346"/>
                  </a:cxn>
                  <a:cxn ang="0">
                    <a:pos x="1018" y="2386"/>
                  </a:cxn>
                  <a:cxn ang="0">
                    <a:pos x="1200" y="2400"/>
                  </a:cxn>
                  <a:cxn ang="0">
                    <a:pos x="1284" y="2396"/>
                  </a:cxn>
                  <a:cxn ang="0">
                    <a:pos x="1404" y="2382"/>
                  </a:cxn>
                  <a:cxn ang="0">
                    <a:pos x="1522" y="2356"/>
                  </a:cxn>
                  <a:cxn ang="0">
                    <a:pos x="1634" y="2318"/>
                  </a:cxn>
                  <a:cxn ang="0">
                    <a:pos x="1740" y="2272"/>
                  </a:cxn>
                  <a:cxn ang="0">
                    <a:pos x="1810" y="2234"/>
                  </a:cxn>
                  <a:cxn ang="0">
                    <a:pos x="1712" y="2170"/>
                  </a:cxn>
                  <a:cxn ang="0">
                    <a:pos x="1624" y="2098"/>
                  </a:cxn>
                  <a:cxn ang="0">
                    <a:pos x="1540" y="2018"/>
                  </a:cxn>
                  <a:cxn ang="0">
                    <a:pos x="1466" y="1932"/>
                  </a:cxn>
                  <a:cxn ang="0">
                    <a:pos x="1400" y="1836"/>
                  </a:cxn>
                  <a:cxn ang="0">
                    <a:pos x="1344" y="1736"/>
                  </a:cxn>
                  <a:cxn ang="0">
                    <a:pos x="1296" y="1630"/>
                  </a:cxn>
                  <a:cxn ang="0">
                    <a:pos x="1260" y="1518"/>
                  </a:cxn>
                  <a:cxn ang="0">
                    <a:pos x="1234" y="1402"/>
                  </a:cxn>
                  <a:cxn ang="0">
                    <a:pos x="1220" y="1282"/>
                  </a:cxn>
                  <a:cxn ang="0">
                    <a:pos x="1218" y="1200"/>
                  </a:cxn>
                </a:cxnLst>
                <a:rect l="0" t="0" r="r" b="b"/>
                <a:pathLst>
                  <a:path w="1810" h="2400">
                    <a:moveTo>
                      <a:pt x="1218" y="1200"/>
                    </a:moveTo>
                    <a:lnTo>
                      <a:pt x="1218" y="1200"/>
                    </a:lnTo>
                    <a:lnTo>
                      <a:pt x="1218" y="1158"/>
                    </a:lnTo>
                    <a:lnTo>
                      <a:pt x="1220" y="1118"/>
                    </a:lnTo>
                    <a:lnTo>
                      <a:pt x="1224" y="1078"/>
                    </a:lnTo>
                    <a:lnTo>
                      <a:pt x="1228" y="1038"/>
                    </a:lnTo>
                    <a:lnTo>
                      <a:pt x="1234" y="998"/>
                    </a:lnTo>
                    <a:lnTo>
                      <a:pt x="1242" y="958"/>
                    </a:lnTo>
                    <a:lnTo>
                      <a:pt x="1250" y="920"/>
                    </a:lnTo>
                    <a:lnTo>
                      <a:pt x="1260" y="882"/>
                    </a:lnTo>
                    <a:lnTo>
                      <a:pt x="1272" y="844"/>
                    </a:lnTo>
                    <a:lnTo>
                      <a:pt x="1284" y="806"/>
                    </a:lnTo>
                    <a:lnTo>
                      <a:pt x="1296" y="770"/>
                    </a:lnTo>
                    <a:lnTo>
                      <a:pt x="1312" y="734"/>
                    </a:lnTo>
                    <a:lnTo>
                      <a:pt x="1328" y="698"/>
                    </a:lnTo>
                    <a:lnTo>
                      <a:pt x="1344" y="664"/>
                    </a:lnTo>
                    <a:lnTo>
                      <a:pt x="1362" y="628"/>
                    </a:lnTo>
                    <a:lnTo>
                      <a:pt x="1380" y="596"/>
                    </a:lnTo>
                    <a:lnTo>
                      <a:pt x="1400" y="562"/>
                    </a:lnTo>
                    <a:lnTo>
                      <a:pt x="1422" y="530"/>
                    </a:lnTo>
                    <a:lnTo>
                      <a:pt x="1444" y="498"/>
                    </a:lnTo>
                    <a:lnTo>
                      <a:pt x="1466" y="468"/>
                    </a:lnTo>
                    <a:lnTo>
                      <a:pt x="1490" y="438"/>
                    </a:lnTo>
                    <a:lnTo>
                      <a:pt x="1516" y="408"/>
                    </a:lnTo>
                    <a:lnTo>
                      <a:pt x="1540" y="380"/>
                    </a:lnTo>
                    <a:lnTo>
                      <a:pt x="1568" y="352"/>
                    </a:lnTo>
                    <a:lnTo>
                      <a:pt x="1594" y="326"/>
                    </a:lnTo>
                    <a:lnTo>
                      <a:pt x="1624" y="300"/>
                    </a:lnTo>
                    <a:lnTo>
                      <a:pt x="1652" y="276"/>
                    </a:lnTo>
                    <a:lnTo>
                      <a:pt x="1682" y="252"/>
                    </a:lnTo>
                    <a:lnTo>
                      <a:pt x="1712" y="228"/>
                    </a:lnTo>
                    <a:lnTo>
                      <a:pt x="1744" y="206"/>
                    </a:lnTo>
                    <a:lnTo>
                      <a:pt x="1776" y="186"/>
                    </a:lnTo>
                    <a:lnTo>
                      <a:pt x="1810" y="166"/>
                    </a:lnTo>
                    <a:lnTo>
                      <a:pt x="1810" y="166"/>
                    </a:lnTo>
                    <a:lnTo>
                      <a:pt x="1776" y="146"/>
                    </a:lnTo>
                    <a:lnTo>
                      <a:pt x="1740" y="128"/>
                    </a:lnTo>
                    <a:lnTo>
                      <a:pt x="1706" y="110"/>
                    </a:lnTo>
                    <a:lnTo>
                      <a:pt x="1670" y="94"/>
                    </a:lnTo>
                    <a:lnTo>
                      <a:pt x="1634" y="80"/>
                    </a:lnTo>
                    <a:lnTo>
                      <a:pt x="1596" y="66"/>
                    </a:lnTo>
                    <a:lnTo>
                      <a:pt x="1560" y="54"/>
                    </a:lnTo>
                    <a:lnTo>
                      <a:pt x="1522" y="42"/>
                    </a:lnTo>
                    <a:lnTo>
                      <a:pt x="1482" y="32"/>
                    </a:lnTo>
                    <a:lnTo>
                      <a:pt x="1444" y="24"/>
                    </a:lnTo>
                    <a:lnTo>
                      <a:pt x="1404" y="16"/>
                    </a:lnTo>
                    <a:lnTo>
                      <a:pt x="1364" y="10"/>
                    </a:lnTo>
                    <a:lnTo>
                      <a:pt x="1324" y="6"/>
                    </a:lnTo>
                    <a:lnTo>
                      <a:pt x="1284" y="2"/>
                    </a:lnTo>
                    <a:lnTo>
                      <a:pt x="1242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138" y="2"/>
                    </a:lnTo>
                    <a:lnTo>
                      <a:pt x="1078" y="6"/>
                    </a:lnTo>
                    <a:lnTo>
                      <a:pt x="1018" y="14"/>
                    </a:lnTo>
                    <a:lnTo>
                      <a:pt x="958" y="24"/>
                    </a:lnTo>
                    <a:lnTo>
                      <a:pt x="900" y="38"/>
                    </a:lnTo>
                    <a:lnTo>
                      <a:pt x="844" y="54"/>
                    </a:lnTo>
                    <a:lnTo>
                      <a:pt x="788" y="72"/>
                    </a:lnTo>
                    <a:lnTo>
                      <a:pt x="734" y="94"/>
                    </a:lnTo>
                    <a:lnTo>
                      <a:pt x="680" y="118"/>
                    </a:lnTo>
                    <a:lnTo>
                      <a:pt x="628" y="144"/>
                    </a:lnTo>
                    <a:lnTo>
                      <a:pt x="578" y="174"/>
                    </a:lnTo>
                    <a:lnTo>
                      <a:pt x="530" y="204"/>
                    </a:lnTo>
                    <a:lnTo>
                      <a:pt x="482" y="238"/>
                    </a:lnTo>
                    <a:lnTo>
                      <a:pt x="438" y="274"/>
                    </a:lnTo>
                    <a:lnTo>
                      <a:pt x="394" y="312"/>
                    </a:lnTo>
                    <a:lnTo>
                      <a:pt x="352" y="350"/>
                    </a:lnTo>
                    <a:lnTo>
                      <a:pt x="312" y="392"/>
                    </a:lnTo>
                    <a:lnTo>
                      <a:pt x="274" y="436"/>
                    </a:lnTo>
                    <a:lnTo>
                      <a:pt x="240" y="482"/>
                    </a:lnTo>
                    <a:lnTo>
                      <a:pt x="206" y="528"/>
                    </a:lnTo>
                    <a:lnTo>
                      <a:pt x="174" y="578"/>
                    </a:lnTo>
                    <a:lnTo>
                      <a:pt x="146" y="628"/>
                    </a:lnTo>
                    <a:lnTo>
                      <a:pt x="120" y="680"/>
                    </a:lnTo>
                    <a:lnTo>
                      <a:pt x="96" y="732"/>
                    </a:lnTo>
                    <a:lnTo>
                      <a:pt x="74" y="786"/>
                    </a:lnTo>
                    <a:lnTo>
                      <a:pt x="54" y="842"/>
                    </a:lnTo>
                    <a:lnTo>
                      <a:pt x="38" y="900"/>
                    </a:lnTo>
                    <a:lnTo>
                      <a:pt x="26" y="958"/>
                    </a:lnTo>
                    <a:lnTo>
                      <a:pt x="14" y="1016"/>
                    </a:lnTo>
                    <a:lnTo>
                      <a:pt x="6" y="1076"/>
                    </a:lnTo>
                    <a:lnTo>
                      <a:pt x="2" y="1138"/>
                    </a:lnTo>
                    <a:lnTo>
                      <a:pt x="0" y="1200"/>
                    </a:lnTo>
                    <a:lnTo>
                      <a:pt x="0" y="1200"/>
                    </a:lnTo>
                    <a:lnTo>
                      <a:pt x="2" y="1262"/>
                    </a:lnTo>
                    <a:lnTo>
                      <a:pt x="6" y="1322"/>
                    </a:lnTo>
                    <a:lnTo>
                      <a:pt x="14" y="1382"/>
                    </a:lnTo>
                    <a:lnTo>
                      <a:pt x="26" y="1442"/>
                    </a:lnTo>
                    <a:lnTo>
                      <a:pt x="38" y="1500"/>
                    </a:lnTo>
                    <a:lnTo>
                      <a:pt x="54" y="1556"/>
                    </a:lnTo>
                    <a:lnTo>
                      <a:pt x="74" y="1612"/>
                    </a:lnTo>
                    <a:lnTo>
                      <a:pt x="96" y="1666"/>
                    </a:lnTo>
                    <a:lnTo>
                      <a:pt x="120" y="1720"/>
                    </a:lnTo>
                    <a:lnTo>
                      <a:pt x="146" y="1772"/>
                    </a:lnTo>
                    <a:lnTo>
                      <a:pt x="174" y="1822"/>
                    </a:lnTo>
                    <a:lnTo>
                      <a:pt x="206" y="1870"/>
                    </a:lnTo>
                    <a:lnTo>
                      <a:pt x="240" y="1918"/>
                    </a:lnTo>
                    <a:lnTo>
                      <a:pt x="274" y="1962"/>
                    </a:lnTo>
                    <a:lnTo>
                      <a:pt x="312" y="2006"/>
                    </a:lnTo>
                    <a:lnTo>
                      <a:pt x="352" y="2048"/>
                    </a:lnTo>
                    <a:lnTo>
                      <a:pt x="394" y="2088"/>
                    </a:lnTo>
                    <a:lnTo>
                      <a:pt x="438" y="2126"/>
                    </a:lnTo>
                    <a:lnTo>
                      <a:pt x="482" y="2162"/>
                    </a:lnTo>
                    <a:lnTo>
                      <a:pt x="530" y="2194"/>
                    </a:lnTo>
                    <a:lnTo>
                      <a:pt x="578" y="2226"/>
                    </a:lnTo>
                    <a:lnTo>
                      <a:pt x="628" y="2254"/>
                    </a:lnTo>
                    <a:lnTo>
                      <a:pt x="680" y="2282"/>
                    </a:lnTo>
                    <a:lnTo>
                      <a:pt x="734" y="2306"/>
                    </a:lnTo>
                    <a:lnTo>
                      <a:pt x="788" y="2326"/>
                    </a:lnTo>
                    <a:lnTo>
                      <a:pt x="844" y="2346"/>
                    </a:lnTo>
                    <a:lnTo>
                      <a:pt x="900" y="2362"/>
                    </a:lnTo>
                    <a:lnTo>
                      <a:pt x="958" y="2376"/>
                    </a:lnTo>
                    <a:lnTo>
                      <a:pt x="1018" y="2386"/>
                    </a:lnTo>
                    <a:lnTo>
                      <a:pt x="1078" y="2394"/>
                    </a:lnTo>
                    <a:lnTo>
                      <a:pt x="1138" y="2398"/>
                    </a:lnTo>
                    <a:lnTo>
                      <a:pt x="1200" y="2400"/>
                    </a:lnTo>
                    <a:lnTo>
                      <a:pt x="1200" y="2400"/>
                    </a:lnTo>
                    <a:lnTo>
                      <a:pt x="1242" y="2398"/>
                    </a:lnTo>
                    <a:lnTo>
                      <a:pt x="1284" y="2396"/>
                    </a:lnTo>
                    <a:lnTo>
                      <a:pt x="1324" y="2394"/>
                    </a:lnTo>
                    <a:lnTo>
                      <a:pt x="1364" y="2388"/>
                    </a:lnTo>
                    <a:lnTo>
                      <a:pt x="1404" y="2382"/>
                    </a:lnTo>
                    <a:lnTo>
                      <a:pt x="1444" y="2374"/>
                    </a:lnTo>
                    <a:lnTo>
                      <a:pt x="1482" y="2366"/>
                    </a:lnTo>
                    <a:lnTo>
                      <a:pt x="1522" y="2356"/>
                    </a:lnTo>
                    <a:lnTo>
                      <a:pt x="1560" y="2344"/>
                    </a:lnTo>
                    <a:lnTo>
                      <a:pt x="1596" y="2332"/>
                    </a:lnTo>
                    <a:lnTo>
                      <a:pt x="1634" y="2318"/>
                    </a:lnTo>
                    <a:lnTo>
                      <a:pt x="1670" y="2304"/>
                    </a:lnTo>
                    <a:lnTo>
                      <a:pt x="1706" y="2288"/>
                    </a:lnTo>
                    <a:lnTo>
                      <a:pt x="1740" y="2272"/>
                    </a:lnTo>
                    <a:lnTo>
                      <a:pt x="1776" y="2254"/>
                    </a:lnTo>
                    <a:lnTo>
                      <a:pt x="1810" y="2234"/>
                    </a:lnTo>
                    <a:lnTo>
                      <a:pt x="1810" y="2234"/>
                    </a:lnTo>
                    <a:lnTo>
                      <a:pt x="1776" y="2214"/>
                    </a:lnTo>
                    <a:lnTo>
                      <a:pt x="1744" y="2192"/>
                    </a:lnTo>
                    <a:lnTo>
                      <a:pt x="1712" y="2170"/>
                    </a:lnTo>
                    <a:lnTo>
                      <a:pt x="1682" y="2148"/>
                    </a:lnTo>
                    <a:lnTo>
                      <a:pt x="1652" y="2124"/>
                    </a:lnTo>
                    <a:lnTo>
                      <a:pt x="1624" y="2098"/>
                    </a:lnTo>
                    <a:lnTo>
                      <a:pt x="1594" y="2072"/>
                    </a:lnTo>
                    <a:lnTo>
                      <a:pt x="1568" y="2046"/>
                    </a:lnTo>
                    <a:lnTo>
                      <a:pt x="1540" y="2018"/>
                    </a:lnTo>
                    <a:lnTo>
                      <a:pt x="1516" y="1990"/>
                    </a:lnTo>
                    <a:lnTo>
                      <a:pt x="1490" y="1962"/>
                    </a:lnTo>
                    <a:lnTo>
                      <a:pt x="1466" y="1932"/>
                    </a:lnTo>
                    <a:lnTo>
                      <a:pt x="1444" y="1900"/>
                    </a:lnTo>
                    <a:lnTo>
                      <a:pt x="1422" y="1868"/>
                    </a:lnTo>
                    <a:lnTo>
                      <a:pt x="1400" y="1836"/>
                    </a:lnTo>
                    <a:lnTo>
                      <a:pt x="1380" y="1804"/>
                    </a:lnTo>
                    <a:lnTo>
                      <a:pt x="1362" y="1770"/>
                    </a:lnTo>
                    <a:lnTo>
                      <a:pt x="1344" y="1736"/>
                    </a:lnTo>
                    <a:lnTo>
                      <a:pt x="1328" y="1700"/>
                    </a:lnTo>
                    <a:lnTo>
                      <a:pt x="1312" y="1666"/>
                    </a:lnTo>
                    <a:lnTo>
                      <a:pt x="1296" y="1630"/>
                    </a:lnTo>
                    <a:lnTo>
                      <a:pt x="1284" y="1592"/>
                    </a:lnTo>
                    <a:lnTo>
                      <a:pt x="1272" y="1556"/>
                    </a:lnTo>
                    <a:lnTo>
                      <a:pt x="1260" y="1518"/>
                    </a:lnTo>
                    <a:lnTo>
                      <a:pt x="1250" y="1480"/>
                    </a:lnTo>
                    <a:lnTo>
                      <a:pt x="1242" y="1440"/>
                    </a:lnTo>
                    <a:lnTo>
                      <a:pt x="1234" y="1402"/>
                    </a:lnTo>
                    <a:lnTo>
                      <a:pt x="1228" y="1362"/>
                    </a:lnTo>
                    <a:lnTo>
                      <a:pt x="1224" y="1322"/>
                    </a:lnTo>
                    <a:lnTo>
                      <a:pt x="1220" y="1282"/>
                    </a:lnTo>
                    <a:lnTo>
                      <a:pt x="1218" y="1240"/>
                    </a:lnTo>
                    <a:lnTo>
                      <a:pt x="1218" y="1200"/>
                    </a:lnTo>
                    <a:lnTo>
                      <a:pt x="1218" y="1200"/>
                    </a:lnTo>
                    <a:close/>
                  </a:path>
                </a:pathLst>
              </a:custGeom>
              <a:solidFill>
                <a:srgbClr val="99CC00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4560269" y="2852936"/>
                <a:ext cx="2243979" cy="2952328"/>
              </a:xfrm>
              <a:custGeom>
                <a:avLst/>
                <a:gdLst/>
                <a:ahLst/>
                <a:cxnLst>
                  <a:cxn ang="0">
                    <a:pos x="566" y="0"/>
                  </a:cxn>
                  <a:cxn ang="0">
                    <a:pos x="444" y="10"/>
                  </a:cxn>
                  <a:cxn ang="0">
                    <a:pos x="326" y="32"/>
                  </a:cxn>
                  <a:cxn ang="0">
                    <a:pos x="212" y="66"/>
                  </a:cxn>
                  <a:cxn ang="0">
                    <a:pos x="102" y="110"/>
                  </a:cxn>
                  <a:cxn ang="0">
                    <a:pos x="0" y="166"/>
                  </a:cxn>
                  <a:cxn ang="0">
                    <a:pos x="64" y="206"/>
                  </a:cxn>
                  <a:cxn ang="0">
                    <a:pos x="156" y="276"/>
                  </a:cxn>
                  <a:cxn ang="0">
                    <a:pos x="240" y="352"/>
                  </a:cxn>
                  <a:cxn ang="0">
                    <a:pos x="318" y="438"/>
                  </a:cxn>
                  <a:cxn ang="0">
                    <a:pos x="386" y="530"/>
                  </a:cxn>
                  <a:cxn ang="0">
                    <a:pos x="446" y="628"/>
                  </a:cxn>
                  <a:cxn ang="0">
                    <a:pos x="496" y="734"/>
                  </a:cxn>
                  <a:cxn ang="0">
                    <a:pos x="538" y="844"/>
                  </a:cxn>
                  <a:cxn ang="0">
                    <a:pos x="566" y="958"/>
                  </a:cxn>
                  <a:cxn ang="0">
                    <a:pos x="584" y="1078"/>
                  </a:cxn>
                  <a:cxn ang="0">
                    <a:pos x="590" y="1200"/>
                  </a:cxn>
                  <a:cxn ang="0">
                    <a:pos x="588" y="1282"/>
                  </a:cxn>
                  <a:cxn ang="0">
                    <a:pos x="574" y="1402"/>
                  </a:cxn>
                  <a:cxn ang="0">
                    <a:pos x="548" y="1518"/>
                  </a:cxn>
                  <a:cxn ang="0">
                    <a:pos x="512" y="1630"/>
                  </a:cxn>
                  <a:cxn ang="0">
                    <a:pos x="464" y="1736"/>
                  </a:cxn>
                  <a:cxn ang="0">
                    <a:pos x="408" y="1836"/>
                  </a:cxn>
                  <a:cxn ang="0">
                    <a:pos x="342" y="1932"/>
                  </a:cxn>
                  <a:cxn ang="0">
                    <a:pos x="268" y="2018"/>
                  </a:cxn>
                  <a:cxn ang="0">
                    <a:pos x="186" y="2098"/>
                  </a:cxn>
                  <a:cxn ang="0">
                    <a:pos x="96" y="2170"/>
                  </a:cxn>
                  <a:cxn ang="0">
                    <a:pos x="0" y="2234"/>
                  </a:cxn>
                  <a:cxn ang="0">
                    <a:pos x="68" y="2272"/>
                  </a:cxn>
                  <a:cxn ang="0">
                    <a:pos x="174" y="2318"/>
                  </a:cxn>
                  <a:cxn ang="0">
                    <a:pos x="288" y="2356"/>
                  </a:cxn>
                  <a:cxn ang="0">
                    <a:pos x="404" y="2382"/>
                  </a:cxn>
                  <a:cxn ang="0">
                    <a:pos x="526" y="2396"/>
                  </a:cxn>
                  <a:cxn ang="0">
                    <a:pos x="608" y="2400"/>
                  </a:cxn>
                  <a:cxn ang="0">
                    <a:pos x="790" y="2386"/>
                  </a:cxn>
                  <a:cxn ang="0">
                    <a:pos x="964" y="2346"/>
                  </a:cxn>
                  <a:cxn ang="0">
                    <a:pos x="1128" y="2282"/>
                  </a:cxn>
                  <a:cxn ang="0">
                    <a:pos x="1278" y="2194"/>
                  </a:cxn>
                  <a:cxn ang="0">
                    <a:pos x="1414" y="2088"/>
                  </a:cxn>
                  <a:cxn ang="0">
                    <a:pos x="1534" y="1962"/>
                  </a:cxn>
                  <a:cxn ang="0">
                    <a:pos x="1634" y="1822"/>
                  </a:cxn>
                  <a:cxn ang="0">
                    <a:pos x="1714" y="1666"/>
                  </a:cxn>
                  <a:cxn ang="0">
                    <a:pos x="1770" y="1500"/>
                  </a:cxn>
                  <a:cxn ang="0">
                    <a:pos x="1802" y="1322"/>
                  </a:cxn>
                  <a:cxn ang="0">
                    <a:pos x="1808" y="1200"/>
                  </a:cxn>
                  <a:cxn ang="0">
                    <a:pos x="1794" y="1016"/>
                  </a:cxn>
                  <a:cxn ang="0">
                    <a:pos x="1754" y="842"/>
                  </a:cxn>
                  <a:cxn ang="0">
                    <a:pos x="1690" y="680"/>
                  </a:cxn>
                  <a:cxn ang="0">
                    <a:pos x="1602" y="528"/>
                  </a:cxn>
                  <a:cxn ang="0">
                    <a:pos x="1496" y="392"/>
                  </a:cxn>
                  <a:cxn ang="0">
                    <a:pos x="1370" y="274"/>
                  </a:cxn>
                  <a:cxn ang="0">
                    <a:pos x="1230" y="174"/>
                  </a:cxn>
                  <a:cxn ang="0">
                    <a:pos x="1074" y="94"/>
                  </a:cxn>
                  <a:cxn ang="0">
                    <a:pos x="908" y="38"/>
                  </a:cxn>
                  <a:cxn ang="0">
                    <a:pos x="730" y="6"/>
                  </a:cxn>
                  <a:cxn ang="0">
                    <a:pos x="608" y="0"/>
                  </a:cxn>
                </a:cxnLst>
                <a:rect l="0" t="0" r="r" b="b"/>
                <a:pathLst>
                  <a:path w="1808" h="2400">
                    <a:moveTo>
                      <a:pt x="608" y="0"/>
                    </a:moveTo>
                    <a:lnTo>
                      <a:pt x="608" y="0"/>
                    </a:lnTo>
                    <a:lnTo>
                      <a:pt x="566" y="0"/>
                    </a:lnTo>
                    <a:lnTo>
                      <a:pt x="526" y="2"/>
                    </a:lnTo>
                    <a:lnTo>
                      <a:pt x="484" y="6"/>
                    </a:lnTo>
                    <a:lnTo>
                      <a:pt x="444" y="10"/>
                    </a:lnTo>
                    <a:lnTo>
                      <a:pt x="404" y="16"/>
                    </a:lnTo>
                    <a:lnTo>
                      <a:pt x="364" y="24"/>
                    </a:lnTo>
                    <a:lnTo>
                      <a:pt x="326" y="32"/>
                    </a:lnTo>
                    <a:lnTo>
                      <a:pt x="288" y="42"/>
                    </a:lnTo>
                    <a:lnTo>
                      <a:pt x="248" y="54"/>
                    </a:lnTo>
                    <a:lnTo>
                      <a:pt x="212" y="66"/>
                    </a:lnTo>
                    <a:lnTo>
                      <a:pt x="174" y="80"/>
                    </a:lnTo>
                    <a:lnTo>
                      <a:pt x="138" y="94"/>
                    </a:lnTo>
                    <a:lnTo>
                      <a:pt x="102" y="110"/>
                    </a:lnTo>
                    <a:lnTo>
                      <a:pt x="68" y="128"/>
                    </a:lnTo>
                    <a:lnTo>
                      <a:pt x="32" y="14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32" y="186"/>
                    </a:lnTo>
                    <a:lnTo>
                      <a:pt x="64" y="206"/>
                    </a:lnTo>
                    <a:lnTo>
                      <a:pt x="96" y="228"/>
                    </a:lnTo>
                    <a:lnTo>
                      <a:pt x="126" y="252"/>
                    </a:lnTo>
                    <a:lnTo>
                      <a:pt x="156" y="276"/>
                    </a:lnTo>
                    <a:lnTo>
                      <a:pt x="186" y="300"/>
                    </a:lnTo>
                    <a:lnTo>
                      <a:pt x="214" y="326"/>
                    </a:lnTo>
                    <a:lnTo>
                      <a:pt x="240" y="352"/>
                    </a:lnTo>
                    <a:lnTo>
                      <a:pt x="268" y="380"/>
                    </a:lnTo>
                    <a:lnTo>
                      <a:pt x="294" y="408"/>
                    </a:lnTo>
                    <a:lnTo>
                      <a:pt x="318" y="438"/>
                    </a:lnTo>
                    <a:lnTo>
                      <a:pt x="342" y="468"/>
                    </a:lnTo>
                    <a:lnTo>
                      <a:pt x="364" y="498"/>
                    </a:lnTo>
                    <a:lnTo>
                      <a:pt x="386" y="530"/>
                    </a:lnTo>
                    <a:lnTo>
                      <a:pt x="408" y="562"/>
                    </a:lnTo>
                    <a:lnTo>
                      <a:pt x="428" y="596"/>
                    </a:lnTo>
                    <a:lnTo>
                      <a:pt x="446" y="628"/>
                    </a:lnTo>
                    <a:lnTo>
                      <a:pt x="464" y="664"/>
                    </a:lnTo>
                    <a:lnTo>
                      <a:pt x="482" y="698"/>
                    </a:lnTo>
                    <a:lnTo>
                      <a:pt x="496" y="734"/>
                    </a:lnTo>
                    <a:lnTo>
                      <a:pt x="512" y="770"/>
                    </a:lnTo>
                    <a:lnTo>
                      <a:pt x="524" y="806"/>
                    </a:lnTo>
                    <a:lnTo>
                      <a:pt x="538" y="844"/>
                    </a:lnTo>
                    <a:lnTo>
                      <a:pt x="548" y="882"/>
                    </a:lnTo>
                    <a:lnTo>
                      <a:pt x="558" y="920"/>
                    </a:lnTo>
                    <a:lnTo>
                      <a:pt x="566" y="958"/>
                    </a:lnTo>
                    <a:lnTo>
                      <a:pt x="574" y="998"/>
                    </a:lnTo>
                    <a:lnTo>
                      <a:pt x="580" y="1038"/>
                    </a:lnTo>
                    <a:lnTo>
                      <a:pt x="584" y="1078"/>
                    </a:lnTo>
                    <a:lnTo>
                      <a:pt x="588" y="1118"/>
                    </a:lnTo>
                    <a:lnTo>
                      <a:pt x="590" y="1158"/>
                    </a:lnTo>
                    <a:lnTo>
                      <a:pt x="590" y="1200"/>
                    </a:lnTo>
                    <a:lnTo>
                      <a:pt x="590" y="1200"/>
                    </a:lnTo>
                    <a:lnTo>
                      <a:pt x="590" y="1240"/>
                    </a:lnTo>
                    <a:lnTo>
                      <a:pt x="588" y="1282"/>
                    </a:lnTo>
                    <a:lnTo>
                      <a:pt x="584" y="1322"/>
                    </a:lnTo>
                    <a:lnTo>
                      <a:pt x="580" y="1362"/>
                    </a:lnTo>
                    <a:lnTo>
                      <a:pt x="574" y="1402"/>
                    </a:lnTo>
                    <a:lnTo>
                      <a:pt x="566" y="1440"/>
                    </a:lnTo>
                    <a:lnTo>
                      <a:pt x="558" y="1480"/>
                    </a:lnTo>
                    <a:lnTo>
                      <a:pt x="548" y="1518"/>
                    </a:lnTo>
                    <a:lnTo>
                      <a:pt x="538" y="1556"/>
                    </a:lnTo>
                    <a:lnTo>
                      <a:pt x="524" y="1592"/>
                    </a:lnTo>
                    <a:lnTo>
                      <a:pt x="512" y="1630"/>
                    </a:lnTo>
                    <a:lnTo>
                      <a:pt x="496" y="1666"/>
                    </a:lnTo>
                    <a:lnTo>
                      <a:pt x="482" y="1700"/>
                    </a:lnTo>
                    <a:lnTo>
                      <a:pt x="464" y="1736"/>
                    </a:lnTo>
                    <a:lnTo>
                      <a:pt x="446" y="1770"/>
                    </a:lnTo>
                    <a:lnTo>
                      <a:pt x="428" y="1804"/>
                    </a:lnTo>
                    <a:lnTo>
                      <a:pt x="408" y="1836"/>
                    </a:lnTo>
                    <a:lnTo>
                      <a:pt x="386" y="1868"/>
                    </a:lnTo>
                    <a:lnTo>
                      <a:pt x="364" y="1900"/>
                    </a:lnTo>
                    <a:lnTo>
                      <a:pt x="342" y="1932"/>
                    </a:lnTo>
                    <a:lnTo>
                      <a:pt x="318" y="1962"/>
                    </a:lnTo>
                    <a:lnTo>
                      <a:pt x="294" y="1990"/>
                    </a:lnTo>
                    <a:lnTo>
                      <a:pt x="268" y="2018"/>
                    </a:lnTo>
                    <a:lnTo>
                      <a:pt x="240" y="2046"/>
                    </a:lnTo>
                    <a:lnTo>
                      <a:pt x="214" y="2072"/>
                    </a:lnTo>
                    <a:lnTo>
                      <a:pt x="186" y="2098"/>
                    </a:lnTo>
                    <a:lnTo>
                      <a:pt x="156" y="2124"/>
                    </a:lnTo>
                    <a:lnTo>
                      <a:pt x="126" y="2148"/>
                    </a:lnTo>
                    <a:lnTo>
                      <a:pt x="96" y="2170"/>
                    </a:lnTo>
                    <a:lnTo>
                      <a:pt x="64" y="2192"/>
                    </a:lnTo>
                    <a:lnTo>
                      <a:pt x="32" y="2214"/>
                    </a:lnTo>
                    <a:lnTo>
                      <a:pt x="0" y="2234"/>
                    </a:lnTo>
                    <a:lnTo>
                      <a:pt x="0" y="2234"/>
                    </a:lnTo>
                    <a:lnTo>
                      <a:pt x="32" y="2254"/>
                    </a:lnTo>
                    <a:lnTo>
                      <a:pt x="68" y="2272"/>
                    </a:lnTo>
                    <a:lnTo>
                      <a:pt x="102" y="2288"/>
                    </a:lnTo>
                    <a:lnTo>
                      <a:pt x="138" y="2304"/>
                    </a:lnTo>
                    <a:lnTo>
                      <a:pt x="174" y="2318"/>
                    </a:lnTo>
                    <a:lnTo>
                      <a:pt x="212" y="2332"/>
                    </a:lnTo>
                    <a:lnTo>
                      <a:pt x="248" y="2344"/>
                    </a:lnTo>
                    <a:lnTo>
                      <a:pt x="288" y="2356"/>
                    </a:lnTo>
                    <a:lnTo>
                      <a:pt x="326" y="2366"/>
                    </a:lnTo>
                    <a:lnTo>
                      <a:pt x="364" y="2374"/>
                    </a:lnTo>
                    <a:lnTo>
                      <a:pt x="404" y="2382"/>
                    </a:lnTo>
                    <a:lnTo>
                      <a:pt x="444" y="2388"/>
                    </a:lnTo>
                    <a:lnTo>
                      <a:pt x="484" y="2394"/>
                    </a:lnTo>
                    <a:lnTo>
                      <a:pt x="526" y="2396"/>
                    </a:lnTo>
                    <a:lnTo>
                      <a:pt x="566" y="2398"/>
                    </a:lnTo>
                    <a:lnTo>
                      <a:pt x="608" y="2400"/>
                    </a:lnTo>
                    <a:lnTo>
                      <a:pt x="608" y="2400"/>
                    </a:lnTo>
                    <a:lnTo>
                      <a:pt x="670" y="2398"/>
                    </a:lnTo>
                    <a:lnTo>
                      <a:pt x="730" y="2394"/>
                    </a:lnTo>
                    <a:lnTo>
                      <a:pt x="790" y="2386"/>
                    </a:lnTo>
                    <a:lnTo>
                      <a:pt x="850" y="2376"/>
                    </a:lnTo>
                    <a:lnTo>
                      <a:pt x="908" y="2362"/>
                    </a:lnTo>
                    <a:lnTo>
                      <a:pt x="964" y="2346"/>
                    </a:lnTo>
                    <a:lnTo>
                      <a:pt x="1020" y="2326"/>
                    </a:lnTo>
                    <a:lnTo>
                      <a:pt x="1074" y="2306"/>
                    </a:lnTo>
                    <a:lnTo>
                      <a:pt x="1128" y="2282"/>
                    </a:lnTo>
                    <a:lnTo>
                      <a:pt x="1180" y="2254"/>
                    </a:lnTo>
                    <a:lnTo>
                      <a:pt x="1230" y="2226"/>
                    </a:lnTo>
                    <a:lnTo>
                      <a:pt x="1278" y="2194"/>
                    </a:lnTo>
                    <a:lnTo>
                      <a:pt x="1326" y="2162"/>
                    </a:lnTo>
                    <a:lnTo>
                      <a:pt x="1370" y="2126"/>
                    </a:lnTo>
                    <a:lnTo>
                      <a:pt x="1414" y="2088"/>
                    </a:lnTo>
                    <a:lnTo>
                      <a:pt x="1456" y="2048"/>
                    </a:lnTo>
                    <a:lnTo>
                      <a:pt x="1496" y="2006"/>
                    </a:lnTo>
                    <a:lnTo>
                      <a:pt x="1534" y="1962"/>
                    </a:lnTo>
                    <a:lnTo>
                      <a:pt x="1570" y="1918"/>
                    </a:lnTo>
                    <a:lnTo>
                      <a:pt x="1602" y="1870"/>
                    </a:lnTo>
                    <a:lnTo>
                      <a:pt x="1634" y="1822"/>
                    </a:lnTo>
                    <a:lnTo>
                      <a:pt x="1662" y="1772"/>
                    </a:lnTo>
                    <a:lnTo>
                      <a:pt x="1690" y="1720"/>
                    </a:lnTo>
                    <a:lnTo>
                      <a:pt x="1714" y="1666"/>
                    </a:lnTo>
                    <a:lnTo>
                      <a:pt x="1734" y="1612"/>
                    </a:lnTo>
                    <a:lnTo>
                      <a:pt x="1754" y="1556"/>
                    </a:lnTo>
                    <a:lnTo>
                      <a:pt x="1770" y="1500"/>
                    </a:lnTo>
                    <a:lnTo>
                      <a:pt x="1784" y="1442"/>
                    </a:lnTo>
                    <a:lnTo>
                      <a:pt x="1794" y="1382"/>
                    </a:lnTo>
                    <a:lnTo>
                      <a:pt x="1802" y="1322"/>
                    </a:lnTo>
                    <a:lnTo>
                      <a:pt x="1806" y="1262"/>
                    </a:lnTo>
                    <a:lnTo>
                      <a:pt x="1808" y="1200"/>
                    </a:lnTo>
                    <a:lnTo>
                      <a:pt x="1808" y="1200"/>
                    </a:lnTo>
                    <a:lnTo>
                      <a:pt x="1806" y="1138"/>
                    </a:lnTo>
                    <a:lnTo>
                      <a:pt x="1802" y="1076"/>
                    </a:lnTo>
                    <a:lnTo>
                      <a:pt x="1794" y="1016"/>
                    </a:lnTo>
                    <a:lnTo>
                      <a:pt x="1784" y="958"/>
                    </a:lnTo>
                    <a:lnTo>
                      <a:pt x="1770" y="900"/>
                    </a:lnTo>
                    <a:lnTo>
                      <a:pt x="1754" y="842"/>
                    </a:lnTo>
                    <a:lnTo>
                      <a:pt x="1734" y="786"/>
                    </a:lnTo>
                    <a:lnTo>
                      <a:pt x="1714" y="732"/>
                    </a:lnTo>
                    <a:lnTo>
                      <a:pt x="1690" y="680"/>
                    </a:lnTo>
                    <a:lnTo>
                      <a:pt x="1662" y="628"/>
                    </a:lnTo>
                    <a:lnTo>
                      <a:pt x="1634" y="578"/>
                    </a:lnTo>
                    <a:lnTo>
                      <a:pt x="1602" y="528"/>
                    </a:lnTo>
                    <a:lnTo>
                      <a:pt x="1570" y="482"/>
                    </a:lnTo>
                    <a:lnTo>
                      <a:pt x="1534" y="436"/>
                    </a:lnTo>
                    <a:lnTo>
                      <a:pt x="1496" y="392"/>
                    </a:lnTo>
                    <a:lnTo>
                      <a:pt x="1456" y="350"/>
                    </a:lnTo>
                    <a:lnTo>
                      <a:pt x="1414" y="312"/>
                    </a:lnTo>
                    <a:lnTo>
                      <a:pt x="1370" y="274"/>
                    </a:lnTo>
                    <a:lnTo>
                      <a:pt x="1326" y="238"/>
                    </a:lnTo>
                    <a:lnTo>
                      <a:pt x="1278" y="204"/>
                    </a:lnTo>
                    <a:lnTo>
                      <a:pt x="1230" y="174"/>
                    </a:lnTo>
                    <a:lnTo>
                      <a:pt x="1180" y="144"/>
                    </a:lnTo>
                    <a:lnTo>
                      <a:pt x="1128" y="118"/>
                    </a:lnTo>
                    <a:lnTo>
                      <a:pt x="1074" y="94"/>
                    </a:lnTo>
                    <a:lnTo>
                      <a:pt x="1020" y="72"/>
                    </a:lnTo>
                    <a:lnTo>
                      <a:pt x="964" y="54"/>
                    </a:lnTo>
                    <a:lnTo>
                      <a:pt x="908" y="38"/>
                    </a:lnTo>
                    <a:lnTo>
                      <a:pt x="850" y="24"/>
                    </a:lnTo>
                    <a:lnTo>
                      <a:pt x="790" y="14"/>
                    </a:lnTo>
                    <a:lnTo>
                      <a:pt x="730" y="6"/>
                    </a:lnTo>
                    <a:lnTo>
                      <a:pt x="670" y="2"/>
                    </a:lnTo>
                    <a:lnTo>
                      <a:pt x="608" y="0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3825514" y="3057139"/>
                <a:ext cx="1467026" cy="2543923"/>
              </a:xfrm>
              <a:custGeom>
                <a:avLst/>
                <a:gdLst/>
                <a:ahLst/>
                <a:cxnLst>
                  <a:cxn ang="0">
                    <a:pos x="1182" y="992"/>
                  </a:cxn>
                  <a:cxn ang="0">
                    <a:pos x="1172" y="872"/>
                  </a:cxn>
                  <a:cxn ang="0">
                    <a:pos x="1150" y="754"/>
                  </a:cxn>
                  <a:cxn ang="0">
                    <a:pos x="1116" y="640"/>
                  </a:cxn>
                  <a:cxn ang="0">
                    <a:pos x="1074" y="532"/>
                  </a:cxn>
                  <a:cxn ang="0">
                    <a:pos x="1020" y="430"/>
                  </a:cxn>
                  <a:cxn ang="0">
                    <a:pos x="956" y="332"/>
                  </a:cxn>
                  <a:cxn ang="0">
                    <a:pos x="886" y="242"/>
                  </a:cxn>
                  <a:cxn ang="0">
                    <a:pos x="806" y="160"/>
                  </a:cxn>
                  <a:cxn ang="0">
                    <a:pos x="718" y="86"/>
                  </a:cxn>
                  <a:cxn ang="0">
                    <a:pos x="624" y="20"/>
                  </a:cxn>
                  <a:cxn ang="0">
                    <a:pos x="558" y="20"/>
                  </a:cxn>
                  <a:cxn ang="0">
                    <a:pos x="464" y="86"/>
                  </a:cxn>
                  <a:cxn ang="0">
                    <a:pos x="376" y="160"/>
                  </a:cxn>
                  <a:cxn ang="0">
                    <a:pos x="298" y="242"/>
                  </a:cxn>
                  <a:cxn ang="0">
                    <a:pos x="226" y="332"/>
                  </a:cxn>
                  <a:cxn ang="0">
                    <a:pos x="162" y="430"/>
                  </a:cxn>
                  <a:cxn ang="0">
                    <a:pos x="110" y="532"/>
                  </a:cxn>
                  <a:cxn ang="0">
                    <a:pos x="66" y="640"/>
                  </a:cxn>
                  <a:cxn ang="0">
                    <a:pos x="32" y="754"/>
                  </a:cxn>
                  <a:cxn ang="0">
                    <a:pos x="10" y="872"/>
                  </a:cxn>
                  <a:cxn ang="0">
                    <a:pos x="0" y="992"/>
                  </a:cxn>
                  <a:cxn ang="0">
                    <a:pos x="0" y="1074"/>
                  </a:cxn>
                  <a:cxn ang="0">
                    <a:pos x="10" y="1196"/>
                  </a:cxn>
                  <a:cxn ang="0">
                    <a:pos x="32" y="1314"/>
                  </a:cxn>
                  <a:cxn ang="0">
                    <a:pos x="66" y="1426"/>
                  </a:cxn>
                  <a:cxn ang="0">
                    <a:pos x="110" y="1534"/>
                  </a:cxn>
                  <a:cxn ang="0">
                    <a:pos x="162" y="1638"/>
                  </a:cxn>
                  <a:cxn ang="0">
                    <a:pos x="226" y="1734"/>
                  </a:cxn>
                  <a:cxn ang="0">
                    <a:pos x="298" y="1824"/>
                  </a:cxn>
                  <a:cxn ang="0">
                    <a:pos x="376" y="1906"/>
                  </a:cxn>
                  <a:cxn ang="0">
                    <a:pos x="464" y="1982"/>
                  </a:cxn>
                  <a:cxn ang="0">
                    <a:pos x="558" y="2048"/>
                  </a:cxn>
                  <a:cxn ang="0">
                    <a:pos x="624" y="2048"/>
                  </a:cxn>
                  <a:cxn ang="0">
                    <a:pos x="718" y="1982"/>
                  </a:cxn>
                  <a:cxn ang="0">
                    <a:pos x="806" y="1906"/>
                  </a:cxn>
                  <a:cxn ang="0">
                    <a:pos x="886" y="1824"/>
                  </a:cxn>
                  <a:cxn ang="0">
                    <a:pos x="956" y="1734"/>
                  </a:cxn>
                  <a:cxn ang="0">
                    <a:pos x="1020" y="1638"/>
                  </a:cxn>
                  <a:cxn ang="0">
                    <a:pos x="1074" y="1534"/>
                  </a:cxn>
                  <a:cxn ang="0">
                    <a:pos x="1116" y="1426"/>
                  </a:cxn>
                  <a:cxn ang="0">
                    <a:pos x="1150" y="1314"/>
                  </a:cxn>
                  <a:cxn ang="0">
                    <a:pos x="1172" y="1196"/>
                  </a:cxn>
                  <a:cxn ang="0">
                    <a:pos x="1182" y="1074"/>
                  </a:cxn>
                </a:cxnLst>
                <a:rect l="0" t="0" r="r" b="b"/>
                <a:pathLst>
                  <a:path w="1182" h="2068">
                    <a:moveTo>
                      <a:pt x="1182" y="1034"/>
                    </a:moveTo>
                    <a:lnTo>
                      <a:pt x="1182" y="1034"/>
                    </a:lnTo>
                    <a:lnTo>
                      <a:pt x="1182" y="992"/>
                    </a:lnTo>
                    <a:lnTo>
                      <a:pt x="1180" y="952"/>
                    </a:lnTo>
                    <a:lnTo>
                      <a:pt x="1176" y="912"/>
                    </a:lnTo>
                    <a:lnTo>
                      <a:pt x="1172" y="872"/>
                    </a:lnTo>
                    <a:lnTo>
                      <a:pt x="1166" y="832"/>
                    </a:lnTo>
                    <a:lnTo>
                      <a:pt x="1158" y="792"/>
                    </a:lnTo>
                    <a:lnTo>
                      <a:pt x="1150" y="754"/>
                    </a:lnTo>
                    <a:lnTo>
                      <a:pt x="1140" y="716"/>
                    </a:lnTo>
                    <a:lnTo>
                      <a:pt x="1130" y="678"/>
                    </a:lnTo>
                    <a:lnTo>
                      <a:pt x="1116" y="640"/>
                    </a:lnTo>
                    <a:lnTo>
                      <a:pt x="1104" y="604"/>
                    </a:lnTo>
                    <a:lnTo>
                      <a:pt x="1088" y="568"/>
                    </a:lnTo>
                    <a:lnTo>
                      <a:pt x="1074" y="532"/>
                    </a:lnTo>
                    <a:lnTo>
                      <a:pt x="1056" y="498"/>
                    </a:lnTo>
                    <a:lnTo>
                      <a:pt x="1038" y="462"/>
                    </a:lnTo>
                    <a:lnTo>
                      <a:pt x="1020" y="430"/>
                    </a:lnTo>
                    <a:lnTo>
                      <a:pt x="1000" y="396"/>
                    </a:lnTo>
                    <a:lnTo>
                      <a:pt x="978" y="364"/>
                    </a:lnTo>
                    <a:lnTo>
                      <a:pt x="956" y="332"/>
                    </a:lnTo>
                    <a:lnTo>
                      <a:pt x="934" y="302"/>
                    </a:lnTo>
                    <a:lnTo>
                      <a:pt x="910" y="272"/>
                    </a:lnTo>
                    <a:lnTo>
                      <a:pt x="886" y="242"/>
                    </a:lnTo>
                    <a:lnTo>
                      <a:pt x="860" y="214"/>
                    </a:lnTo>
                    <a:lnTo>
                      <a:pt x="832" y="186"/>
                    </a:lnTo>
                    <a:lnTo>
                      <a:pt x="806" y="160"/>
                    </a:lnTo>
                    <a:lnTo>
                      <a:pt x="778" y="134"/>
                    </a:lnTo>
                    <a:lnTo>
                      <a:pt x="748" y="110"/>
                    </a:lnTo>
                    <a:lnTo>
                      <a:pt x="718" y="86"/>
                    </a:lnTo>
                    <a:lnTo>
                      <a:pt x="688" y="62"/>
                    </a:lnTo>
                    <a:lnTo>
                      <a:pt x="656" y="40"/>
                    </a:lnTo>
                    <a:lnTo>
                      <a:pt x="624" y="2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58" y="20"/>
                    </a:lnTo>
                    <a:lnTo>
                      <a:pt x="526" y="40"/>
                    </a:lnTo>
                    <a:lnTo>
                      <a:pt x="494" y="62"/>
                    </a:lnTo>
                    <a:lnTo>
                      <a:pt x="464" y="86"/>
                    </a:lnTo>
                    <a:lnTo>
                      <a:pt x="434" y="110"/>
                    </a:lnTo>
                    <a:lnTo>
                      <a:pt x="406" y="134"/>
                    </a:lnTo>
                    <a:lnTo>
                      <a:pt x="376" y="160"/>
                    </a:lnTo>
                    <a:lnTo>
                      <a:pt x="350" y="186"/>
                    </a:lnTo>
                    <a:lnTo>
                      <a:pt x="322" y="214"/>
                    </a:lnTo>
                    <a:lnTo>
                      <a:pt x="298" y="242"/>
                    </a:lnTo>
                    <a:lnTo>
                      <a:pt x="272" y="272"/>
                    </a:lnTo>
                    <a:lnTo>
                      <a:pt x="248" y="302"/>
                    </a:lnTo>
                    <a:lnTo>
                      <a:pt x="226" y="332"/>
                    </a:lnTo>
                    <a:lnTo>
                      <a:pt x="204" y="364"/>
                    </a:lnTo>
                    <a:lnTo>
                      <a:pt x="182" y="396"/>
                    </a:lnTo>
                    <a:lnTo>
                      <a:pt x="162" y="430"/>
                    </a:lnTo>
                    <a:lnTo>
                      <a:pt x="144" y="462"/>
                    </a:lnTo>
                    <a:lnTo>
                      <a:pt x="126" y="498"/>
                    </a:lnTo>
                    <a:lnTo>
                      <a:pt x="110" y="532"/>
                    </a:lnTo>
                    <a:lnTo>
                      <a:pt x="94" y="568"/>
                    </a:lnTo>
                    <a:lnTo>
                      <a:pt x="78" y="604"/>
                    </a:lnTo>
                    <a:lnTo>
                      <a:pt x="66" y="640"/>
                    </a:lnTo>
                    <a:lnTo>
                      <a:pt x="54" y="678"/>
                    </a:lnTo>
                    <a:lnTo>
                      <a:pt x="42" y="716"/>
                    </a:lnTo>
                    <a:lnTo>
                      <a:pt x="32" y="754"/>
                    </a:lnTo>
                    <a:lnTo>
                      <a:pt x="24" y="792"/>
                    </a:lnTo>
                    <a:lnTo>
                      <a:pt x="16" y="832"/>
                    </a:lnTo>
                    <a:lnTo>
                      <a:pt x="10" y="872"/>
                    </a:lnTo>
                    <a:lnTo>
                      <a:pt x="6" y="912"/>
                    </a:lnTo>
                    <a:lnTo>
                      <a:pt x="2" y="952"/>
                    </a:lnTo>
                    <a:lnTo>
                      <a:pt x="0" y="992"/>
                    </a:lnTo>
                    <a:lnTo>
                      <a:pt x="0" y="1034"/>
                    </a:lnTo>
                    <a:lnTo>
                      <a:pt x="0" y="1034"/>
                    </a:lnTo>
                    <a:lnTo>
                      <a:pt x="0" y="1074"/>
                    </a:lnTo>
                    <a:lnTo>
                      <a:pt x="2" y="1116"/>
                    </a:lnTo>
                    <a:lnTo>
                      <a:pt x="6" y="1156"/>
                    </a:lnTo>
                    <a:lnTo>
                      <a:pt x="10" y="1196"/>
                    </a:lnTo>
                    <a:lnTo>
                      <a:pt x="16" y="1236"/>
                    </a:lnTo>
                    <a:lnTo>
                      <a:pt x="24" y="1274"/>
                    </a:lnTo>
                    <a:lnTo>
                      <a:pt x="32" y="1314"/>
                    </a:lnTo>
                    <a:lnTo>
                      <a:pt x="42" y="1352"/>
                    </a:lnTo>
                    <a:lnTo>
                      <a:pt x="54" y="1390"/>
                    </a:lnTo>
                    <a:lnTo>
                      <a:pt x="66" y="1426"/>
                    </a:lnTo>
                    <a:lnTo>
                      <a:pt x="78" y="1464"/>
                    </a:lnTo>
                    <a:lnTo>
                      <a:pt x="94" y="1500"/>
                    </a:lnTo>
                    <a:lnTo>
                      <a:pt x="110" y="1534"/>
                    </a:lnTo>
                    <a:lnTo>
                      <a:pt x="126" y="1570"/>
                    </a:lnTo>
                    <a:lnTo>
                      <a:pt x="144" y="1604"/>
                    </a:lnTo>
                    <a:lnTo>
                      <a:pt x="162" y="1638"/>
                    </a:lnTo>
                    <a:lnTo>
                      <a:pt x="182" y="1670"/>
                    </a:lnTo>
                    <a:lnTo>
                      <a:pt x="204" y="1702"/>
                    </a:lnTo>
                    <a:lnTo>
                      <a:pt x="226" y="1734"/>
                    </a:lnTo>
                    <a:lnTo>
                      <a:pt x="248" y="1766"/>
                    </a:lnTo>
                    <a:lnTo>
                      <a:pt x="272" y="1796"/>
                    </a:lnTo>
                    <a:lnTo>
                      <a:pt x="298" y="1824"/>
                    </a:lnTo>
                    <a:lnTo>
                      <a:pt x="322" y="1852"/>
                    </a:lnTo>
                    <a:lnTo>
                      <a:pt x="350" y="1880"/>
                    </a:lnTo>
                    <a:lnTo>
                      <a:pt x="376" y="1906"/>
                    </a:lnTo>
                    <a:lnTo>
                      <a:pt x="406" y="1932"/>
                    </a:lnTo>
                    <a:lnTo>
                      <a:pt x="434" y="1958"/>
                    </a:lnTo>
                    <a:lnTo>
                      <a:pt x="464" y="1982"/>
                    </a:lnTo>
                    <a:lnTo>
                      <a:pt x="494" y="2004"/>
                    </a:lnTo>
                    <a:lnTo>
                      <a:pt x="526" y="2026"/>
                    </a:lnTo>
                    <a:lnTo>
                      <a:pt x="558" y="2048"/>
                    </a:lnTo>
                    <a:lnTo>
                      <a:pt x="592" y="2068"/>
                    </a:lnTo>
                    <a:lnTo>
                      <a:pt x="592" y="2068"/>
                    </a:lnTo>
                    <a:lnTo>
                      <a:pt x="624" y="2048"/>
                    </a:lnTo>
                    <a:lnTo>
                      <a:pt x="656" y="2026"/>
                    </a:lnTo>
                    <a:lnTo>
                      <a:pt x="688" y="2004"/>
                    </a:lnTo>
                    <a:lnTo>
                      <a:pt x="718" y="1982"/>
                    </a:lnTo>
                    <a:lnTo>
                      <a:pt x="748" y="1958"/>
                    </a:lnTo>
                    <a:lnTo>
                      <a:pt x="778" y="1932"/>
                    </a:lnTo>
                    <a:lnTo>
                      <a:pt x="806" y="1906"/>
                    </a:lnTo>
                    <a:lnTo>
                      <a:pt x="832" y="1880"/>
                    </a:lnTo>
                    <a:lnTo>
                      <a:pt x="860" y="1852"/>
                    </a:lnTo>
                    <a:lnTo>
                      <a:pt x="886" y="1824"/>
                    </a:lnTo>
                    <a:lnTo>
                      <a:pt x="910" y="1796"/>
                    </a:lnTo>
                    <a:lnTo>
                      <a:pt x="934" y="1766"/>
                    </a:lnTo>
                    <a:lnTo>
                      <a:pt x="956" y="1734"/>
                    </a:lnTo>
                    <a:lnTo>
                      <a:pt x="978" y="1702"/>
                    </a:lnTo>
                    <a:lnTo>
                      <a:pt x="1000" y="1670"/>
                    </a:lnTo>
                    <a:lnTo>
                      <a:pt x="1020" y="1638"/>
                    </a:lnTo>
                    <a:lnTo>
                      <a:pt x="1038" y="1604"/>
                    </a:lnTo>
                    <a:lnTo>
                      <a:pt x="1056" y="1570"/>
                    </a:lnTo>
                    <a:lnTo>
                      <a:pt x="1074" y="1534"/>
                    </a:lnTo>
                    <a:lnTo>
                      <a:pt x="1088" y="1500"/>
                    </a:lnTo>
                    <a:lnTo>
                      <a:pt x="1104" y="1464"/>
                    </a:lnTo>
                    <a:lnTo>
                      <a:pt x="1116" y="1426"/>
                    </a:lnTo>
                    <a:lnTo>
                      <a:pt x="1130" y="1390"/>
                    </a:lnTo>
                    <a:lnTo>
                      <a:pt x="1140" y="1352"/>
                    </a:lnTo>
                    <a:lnTo>
                      <a:pt x="1150" y="1314"/>
                    </a:lnTo>
                    <a:lnTo>
                      <a:pt x="1158" y="1274"/>
                    </a:lnTo>
                    <a:lnTo>
                      <a:pt x="1166" y="1236"/>
                    </a:lnTo>
                    <a:lnTo>
                      <a:pt x="1172" y="1196"/>
                    </a:lnTo>
                    <a:lnTo>
                      <a:pt x="1176" y="1156"/>
                    </a:lnTo>
                    <a:lnTo>
                      <a:pt x="1180" y="1116"/>
                    </a:lnTo>
                    <a:lnTo>
                      <a:pt x="1182" y="1074"/>
                    </a:lnTo>
                    <a:lnTo>
                      <a:pt x="1182" y="1034"/>
                    </a:lnTo>
                    <a:lnTo>
                      <a:pt x="1182" y="1034"/>
                    </a:lnTo>
                    <a:close/>
                  </a:path>
                </a:pathLst>
              </a:custGeom>
              <a:solidFill>
                <a:srgbClr val="666633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" name="Gruppieren 77"/>
            <p:cNvGrpSpPr/>
            <p:nvPr/>
          </p:nvGrpSpPr>
          <p:grpSpPr>
            <a:xfrm>
              <a:off x="7596336" y="4869160"/>
              <a:ext cx="144016" cy="432048"/>
              <a:chOff x="2843808" y="4077072"/>
              <a:chExt cx="144016" cy="504056"/>
            </a:xfrm>
            <a:scene3d>
              <a:camera prst="orthographicFront">
                <a:rot lat="0" lon="0" rev="1500000"/>
              </a:camera>
              <a:lightRig rig="threePt" dir="t"/>
            </a:scene3d>
          </p:grpSpPr>
          <p:sp>
            <p:nvSpPr>
              <p:cNvPr id="79" name="Pfeil nach rechts 78"/>
              <p:cNvSpPr/>
              <p:nvPr/>
            </p:nvSpPr>
            <p:spPr>
              <a:xfrm rot="16200000">
                <a:off x="2735796" y="4185084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Pfeil nach rechts 79"/>
              <p:cNvSpPr/>
              <p:nvPr/>
            </p:nvSpPr>
            <p:spPr>
              <a:xfrm rot="5400000">
                <a:off x="2735796" y="4329100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2" name="Untertitel 2"/>
            <p:cNvSpPr txBox="1">
              <a:spLocks/>
            </p:cNvSpPr>
            <p:nvPr/>
          </p:nvSpPr>
          <p:spPr>
            <a:xfrm>
              <a:off x="5220072" y="2492896"/>
              <a:ext cx="381642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/>
                <a:t>A95 + </a:t>
              </a:r>
              <a:r>
                <a:rPr lang="en-US" b="1" i="1" dirty="0" err="1" smtClean="0"/>
                <a:t>Nostoc</a:t>
              </a:r>
              <a:r>
                <a:rPr lang="en-US" b="1" i="1" dirty="0" smtClean="0"/>
                <a:t> </a:t>
              </a:r>
              <a:r>
                <a:rPr lang="en-US" b="1" i="1" dirty="0" err="1" smtClean="0"/>
                <a:t>punctiforme</a:t>
              </a:r>
              <a:r>
                <a:rPr lang="en-US" b="1" i="1" dirty="0" smtClean="0"/>
                <a:t> </a:t>
              </a:r>
              <a:r>
                <a:rPr lang="en-US" b="1" dirty="0" smtClean="0"/>
                <a:t>ATCC29133</a:t>
              </a:r>
            </a:p>
          </p:txBody>
        </p:sp>
        <p:sp>
          <p:nvSpPr>
            <p:cNvPr id="87" name="Untertitel 2"/>
            <p:cNvSpPr txBox="1">
              <a:spLocks/>
            </p:cNvSpPr>
            <p:nvPr/>
          </p:nvSpPr>
          <p:spPr>
            <a:xfrm>
              <a:off x="5076056" y="4365104"/>
              <a:ext cx="381642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dirty="0" smtClean="0"/>
                <a:t>(</a:t>
              </a:r>
              <a:r>
                <a:rPr lang="en-US" dirty="0" err="1" smtClean="0"/>
                <a:t>Subaerial</a:t>
              </a:r>
              <a:r>
                <a:rPr lang="en-US" dirty="0" smtClean="0"/>
                <a:t>-)</a:t>
              </a:r>
              <a:r>
                <a:rPr lang="en-US" b="1" dirty="0" err="1" smtClean="0"/>
                <a:t>Biofilm</a:t>
              </a:r>
              <a:r>
                <a:rPr lang="en-US" b="1" dirty="0" smtClean="0"/>
                <a:t> model</a:t>
              </a:r>
            </a:p>
          </p:txBody>
        </p:sp>
        <p:grpSp>
          <p:nvGrpSpPr>
            <p:cNvPr id="11" name="Gruppieren 88"/>
            <p:cNvGrpSpPr/>
            <p:nvPr/>
          </p:nvGrpSpPr>
          <p:grpSpPr>
            <a:xfrm>
              <a:off x="5868144" y="4869160"/>
              <a:ext cx="144016" cy="432048"/>
              <a:chOff x="2843808" y="4077072"/>
              <a:chExt cx="144016" cy="504056"/>
            </a:xfrm>
            <a:scene3d>
              <a:camera prst="orthographicFront">
                <a:rot lat="0" lon="0" rev="20099999"/>
              </a:camera>
              <a:lightRig rig="threePt" dir="t"/>
            </a:scene3d>
          </p:grpSpPr>
          <p:sp>
            <p:nvSpPr>
              <p:cNvPr id="90" name="Pfeil nach rechts 89"/>
              <p:cNvSpPr/>
              <p:nvPr/>
            </p:nvSpPr>
            <p:spPr>
              <a:xfrm rot="16200000">
                <a:off x="2735796" y="4185084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Pfeil nach rechts 90"/>
              <p:cNvSpPr/>
              <p:nvPr/>
            </p:nvSpPr>
            <p:spPr>
              <a:xfrm rot="5400000">
                <a:off x="2735796" y="4329100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95"/>
            <p:cNvGrpSpPr/>
            <p:nvPr/>
          </p:nvGrpSpPr>
          <p:grpSpPr>
            <a:xfrm>
              <a:off x="5076056" y="3501008"/>
              <a:ext cx="144016" cy="432048"/>
              <a:chOff x="2843808" y="4077072"/>
              <a:chExt cx="144016" cy="504056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sp>
            <p:nvSpPr>
              <p:cNvPr id="42" name="Pfeil nach rechts 41"/>
              <p:cNvSpPr/>
              <p:nvPr/>
            </p:nvSpPr>
            <p:spPr>
              <a:xfrm rot="16200000">
                <a:off x="2735796" y="4185084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Pfeil nach rechts 42"/>
              <p:cNvSpPr/>
              <p:nvPr/>
            </p:nvSpPr>
            <p:spPr>
              <a:xfrm rot="5400000">
                <a:off x="2735796" y="4329100"/>
                <a:ext cx="360040" cy="144016"/>
              </a:xfrm>
              <a:prstGeom prst="rightArrow">
                <a:avLst/>
              </a:prstGeom>
              <a:solidFill>
                <a:srgbClr val="008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51845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A prerequisite: Knowledge of A95</a:t>
            </a:r>
            <a:endParaRPr lang="en-US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33" name="Untertitel 2"/>
          <p:cNvSpPr txBox="1">
            <a:spLocks/>
          </p:cNvSpPr>
          <p:nvPr/>
        </p:nvSpPr>
        <p:spPr>
          <a:xfrm>
            <a:off x="3635896" y="6021288"/>
            <a:ext cx="159317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Nutritional requirements</a:t>
            </a:r>
          </a:p>
        </p:txBody>
      </p:sp>
      <p:sp>
        <p:nvSpPr>
          <p:cNvPr id="81" name="Untertitel 2"/>
          <p:cNvSpPr txBox="1">
            <a:spLocks/>
          </p:cNvSpPr>
          <p:nvPr/>
        </p:nvSpPr>
        <p:spPr>
          <a:xfrm>
            <a:off x="3419872" y="1604527"/>
            <a:ext cx="2160240" cy="384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err="1" smtClean="0"/>
              <a:t>Knufia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petricola</a:t>
            </a:r>
            <a:r>
              <a:rPr lang="en-US" b="1" i="1" dirty="0" smtClean="0"/>
              <a:t> </a:t>
            </a:r>
            <a:r>
              <a:rPr lang="en-US" b="1" dirty="0" smtClean="0"/>
              <a:t>A95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Untertitel 2"/>
          <p:cNvSpPr txBox="1">
            <a:spLocks/>
          </p:cNvSpPr>
          <p:nvPr/>
        </p:nvSpPr>
        <p:spPr>
          <a:xfrm>
            <a:off x="5724128" y="6021288"/>
            <a:ext cx="1152128" cy="5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/>
              <a:t>Stress resistance</a:t>
            </a:r>
          </a:p>
        </p:txBody>
      </p:sp>
      <p:sp>
        <p:nvSpPr>
          <p:cNvPr id="86" name="Untertitel 2"/>
          <p:cNvSpPr txBox="1">
            <a:spLocks/>
          </p:cNvSpPr>
          <p:nvPr/>
        </p:nvSpPr>
        <p:spPr>
          <a:xfrm>
            <a:off x="1475656" y="6021288"/>
            <a:ext cx="17281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/>
              <a:t>Support genome annotation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Pfeil nach rechts 90"/>
          <p:cNvSpPr/>
          <p:nvPr/>
        </p:nvSpPr>
        <p:spPr>
          <a:xfrm rot="5400000">
            <a:off x="4292969" y="5661248"/>
            <a:ext cx="432048" cy="144016"/>
          </a:xfrm>
          <a:prstGeom prst="rightArrow">
            <a:avLst/>
          </a:prstGeom>
          <a:solidFill>
            <a:srgbClr val="008000"/>
          </a:solidFill>
          <a:ln w="127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rechts 93"/>
          <p:cNvSpPr/>
          <p:nvPr/>
        </p:nvSpPr>
        <p:spPr>
          <a:xfrm rot="5400000">
            <a:off x="2411760" y="5661248"/>
            <a:ext cx="432048" cy="144016"/>
          </a:xfrm>
          <a:prstGeom prst="rightArrow">
            <a:avLst/>
          </a:prstGeom>
          <a:solidFill>
            <a:srgbClr val="008000"/>
          </a:solidFill>
          <a:ln w="12700"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Pfeil nach rechts 100"/>
          <p:cNvSpPr/>
          <p:nvPr/>
        </p:nvSpPr>
        <p:spPr>
          <a:xfrm rot="5400000">
            <a:off x="6012160" y="5661248"/>
            <a:ext cx="432048" cy="144016"/>
          </a:xfrm>
          <a:prstGeom prst="rightArrow">
            <a:avLst/>
          </a:prstGeom>
          <a:solidFill>
            <a:srgbClr val="008000"/>
          </a:solidFill>
          <a:ln w="12700"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50782"/>
            <a:ext cx="2808312" cy="188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Untertitel 2"/>
          <p:cNvSpPr txBox="1">
            <a:spLocks/>
          </p:cNvSpPr>
          <p:nvPr/>
        </p:nvSpPr>
        <p:spPr>
          <a:xfrm>
            <a:off x="1259632" y="3861048"/>
            <a:ext cx="7416824" cy="1440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of the </a:t>
            </a:r>
            <a:r>
              <a:rPr lang="en-US" b="1" dirty="0" err="1" smtClean="0"/>
              <a:t>Biolog</a:t>
            </a:r>
            <a:r>
              <a:rPr lang="en-US" b="1" baseline="30000" dirty="0" err="1" smtClean="0"/>
              <a:t>TM</a:t>
            </a:r>
            <a:r>
              <a:rPr lang="en-US" b="1" dirty="0" smtClean="0"/>
              <a:t> System </a:t>
            </a:r>
            <a:r>
              <a:rPr lang="en-US" dirty="0" smtClean="0"/>
              <a:t>to generate a </a:t>
            </a:r>
            <a:r>
              <a:rPr lang="en-US" b="1" dirty="0" smtClean="0"/>
              <a:t>broad </a:t>
            </a:r>
            <a:r>
              <a:rPr lang="en-US" b="1" dirty="0" err="1" smtClean="0"/>
              <a:t>phenotypical</a:t>
            </a:r>
            <a:r>
              <a:rPr lang="en-US" b="1" dirty="0" smtClean="0"/>
              <a:t> profile of A95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 PM1-2 (C metabolism), PM3 (N metabolism), PM4 (P &amp; S metabolism)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 PM5 (growth factors, vitamins)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 PM9 (salt stress), PM10 (pH)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Total </a:t>
            </a:r>
            <a:r>
              <a:rPr lang="en-US" dirty="0" smtClean="0">
                <a:sym typeface="Symbol"/>
              </a:rPr>
              <a:t> </a:t>
            </a:r>
            <a:r>
              <a:rPr lang="en-US" dirty="0" smtClean="0"/>
              <a:t>1,000 different growth conditions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A95 &amp; </a:t>
            </a:r>
            <a:r>
              <a:rPr lang="en-US" sz="3500" b="1" dirty="0" err="1" smtClean="0"/>
              <a:t>Biolog</a:t>
            </a:r>
            <a:r>
              <a:rPr lang="en-US" sz="3500" b="1" dirty="0" smtClean="0"/>
              <a:t> System -</a:t>
            </a:r>
            <a:br>
              <a:rPr lang="en-US" sz="3500" b="1" dirty="0" smtClean="0"/>
            </a:br>
            <a:r>
              <a:rPr lang="en-US" sz="2800" b="1" i="1" dirty="0" smtClean="0"/>
              <a:t>Restrictions</a:t>
            </a:r>
            <a:endParaRPr lang="en-US" sz="28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81" name="Untertitel 2"/>
          <p:cNvSpPr txBox="1">
            <a:spLocks/>
          </p:cNvSpPr>
          <p:nvPr/>
        </p:nvSpPr>
        <p:spPr>
          <a:xfrm>
            <a:off x="107504" y="1340768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1) </a:t>
            </a:r>
            <a:r>
              <a:rPr lang="en-US" b="1" dirty="0" smtClean="0"/>
              <a:t>Clumpy growth </a:t>
            </a:r>
            <a:r>
              <a:rPr lang="en-US" dirty="0" smtClean="0">
                <a:sym typeface="Symbol"/>
              </a:rPr>
              <a:t>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/>
              <a:t>OD measurements not reproducible</a:t>
            </a:r>
          </a:p>
          <a:p>
            <a:pPr lvl="0">
              <a:defRPr/>
            </a:pP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 of dye with cell clumps, </a:t>
            </a:r>
            <a:r>
              <a:rPr kumimoji="0" lang="en-US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melanization</a:t>
            </a: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dirty="0" smtClean="0">
                <a:sym typeface="Symbol"/>
              </a:rPr>
              <a:t> </a:t>
            </a:r>
            <a:r>
              <a:rPr kumimoji="0" lang="en-US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 smtClean="0"/>
              <a:t>3) </a:t>
            </a:r>
            <a:r>
              <a:rPr lang="en-US" b="1" dirty="0" smtClean="0"/>
              <a:t>Extremely </a:t>
            </a:r>
            <a:r>
              <a:rPr lang="en-US" b="1" dirty="0" err="1" smtClean="0"/>
              <a:t>oligotrophic</a:t>
            </a:r>
            <a:r>
              <a:rPr lang="en-US" b="1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growth in negative control wells (especially without N, P and S)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6" descr="C:\Dokumente und Einstellungen\cnai\Desktop\CN\Lab\Results\Pictures\A95 liquid culture\MEB_3d, 8d, 10d_good one_2_compr.jpg"/>
          <p:cNvPicPr>
            <a:picLocks noChangeAspect="1" noChangeArrowheads="1"/>
          </p:cNvPicPr>
          <p:nvPr/>
        </p:nvPicPr>
        <p:blipFill>
          <a:blip r:embed="rId5" cstate="print"/>
          <a:srcRect b="22152"/>
          <a:stretch>
            <a:fillRect/>
          </a:stretch>
        </p:blipFill>
        <p:spPr bwMode="auto">
          <a:xfrm>
            <a:off x="179512" y="2564904"/>
            <a:ext cx="3312368" cy="921433"/>
          </a:xfrm>
          <a:prstGeom prst="rect">
            <a:avLst/>
          </a:prstGeom>
          <a:noFill/>
          <a:ln w="12700">
            <a:noFill/>
            <a:prstDash val="solid"/>
          </a:ln>
        </p:spPr>
      </p:pic>
      <p:pic>
        <p:nvPicPr>
          <p:cNvPr id="35" name="Picture 4" descr="C:\Dokumente und Einstellungen\cnai\Desktop\CN\Lab\Results\Pictures\A95 on plate\MEA 20 days\colony_compr.jpg"/>
          <p:cNvPicPr>
            <a:picLocks noChangeAspect="1" noChangeArrowheads="1"/>
          </p:cNvPicPr>
          <p:nvPr/>
        </p:nvPicPr>
        <p:blipFill>
          <a:blip r:embed="rId6" cstate="print"/>
          <a:srcRect l="13554" t="12908" r="23194" b="16098"/>
          <a:stretch>
            <a:fillRect/>
          </a:stretch>
        </p:blipFill>
        <p:spPr bwMode="auto">
          <a:xfrm>
            <a:off x="1115616" y="3830188"/>
            <a:ext cx="772449" cy="606924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67543" y="2348880"/>
            <a:ext cx="5040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3 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547663" y="2348880"/>
            <a:ext cx="5040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8 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699791" y="2348880"/>
            <a:ext cx="5760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10 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611560" y="3501008"/>
            <a:ext cx="25202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Malt extract media, 25 °C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M:\CN\Lab\Results\Pictures\BIOLOG\pre-experiment\Pre-experiment 17 Feb 2011\RME is not toxic\YNB+glc_RME 1x,2x,4x,8x_8 days_cut&amp;compr.jpg"/>
          <p:cNvPicPr>
            <a:picLocks noChangeAspect="1" noChangeArrowheads="1"/>
          </p:cNvPicPr>
          <p:nvPr/>
        </p:nvPicPr>
        <p:blipFill>
          <a:blip r:embed="rId7" cstate="print"/>
          <a:srcRect r="25"/>
          <a:stretch>
            <a:fillRect/>
          </a:stretch>
        </p:blipFill>
        <p:spPr bwMode="auto">
          <a:xfrm>
            <a:off x="6012160" y="2780928"/>
            <a:ext cx="2160240" cy="509856"/>
          </a:xfrm>
          <a:prstGeom prst="rect">
            <a:avLst/>
          </a:prstGeom>
          <a:noFill/>
        </p:spPr>
      </p:pic>
      <p:pic>
        <p:nvPicPr>
          <p:cNvPr id="1029" name="Picture 5" descr="M:\CN\Lab\Results\Pictures\BIOLOG\pre-experiment\Pre-experiment 17 Feb 2011\RME is not toxic\YNB+glc_RME 0x,0.125x,0.25x,0.5x_8 days_cut&amp;comp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780928"/>
            <a:ext cx="2051721" cy="510896"/>
          </a:xfrm>
          <a:prstGeom prst="rect">
            <a:avLst/>
          </a:prstGeom>
          <a:noFill/>
        </p:spPr>
      </p:pic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3960440" y="3284984"/>
            <a:ext cx="42484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/>
              <a:t>Pre-experiment: </a:t>
            </a:r>
            <a:r>
              <a:rPr lang="en-US" sz="1400" dirty="0" smtClean="0"/>
              <a:t>FF-IF pH 5, yeast nitrogen base + 100 </a:t>
            </a:r>
            <a:r>
              <a:rPr lang="en-US" sz="1400" dirty="0" err="1" smtClean="0"/>
              <a:t>mM</a:t>
            </a:r>
            <a:r>
              <a:rPr lang="en-US" sz="1400" dirty="0" smtClean="0"/>
              <a:t> </a:t>
            </a:r>
            <a:r>
              <a:rPr lang="en-US" sz="1400" dirty="0" err="1" smtClean="0"/>
              <a:t>glc</a:t>
            </a:r>
            <a:r>
              <a:rPr lang="en-US" sz="1400" dirty="0" smtClean="0"/>
              <a:t> + N source + </a:t>
            </a:r>
            <a:r>
              <a:rPr lang="en-US" sz="1400" dirty="0" err="1" smtClean="0"/>
              <a:t>Redox</a:t>
            </a:r>
            <a:r>
              <a:rPr lang="en-US" sz="1400" dirty="0" smtClean="0"/>
              <a:t> dye (8 days at 25 °C)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4139952" y="2564904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-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4427984" y="2564904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0.125x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5004048" y="2564904"/>
            <a:ext cx="7200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0.25x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5580112" y="256490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0.5x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6156176" y="256490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1x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6660232" y="256490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2x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7200800" y="256490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4x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7776864" y="256490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noProof="0" dirty="0" smtClean="0"/>
              <a:t>8x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8100392" y="2276872"/>
            <a:ext cx="12241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/>
              <a:t>Redox</a:t>
            </a:r>
            <a:r>
              <a:rPr lang="en-US" sz="1400" dirty="0" smtClean="0"/>
              <a:t> dye mix E (RME)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htwinkliges Dreieck 54"/>
          <p:cNvSpPr/>
          <p:nvPr/>
        </p:nvSpPr>
        <p:spPr>
          <a:xfrm flipH="1">
            <a:off x="4464496" y="2420888"/>
            <a:ext cx="3635896" cy="14401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2" name="Picture 8" descr="M:\CN\Lab\Results\Manuscripts &amp; Project Updates\Physiology of A95\Figures\tif, pdf and xls files\Fig6.tif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005064"/>
            <a:ext cx="3227024" cy="1440160"/>
          </a:xfrm>
          <a:prstGeom prst="rect">
            <a:avLst/>
          </a:prstGeom>
          <a:noFill/>
        </p:spPr>
      </p:pic>
      <p:sp>
        <p:nvSpPr>
          <p:cNvPr id="57" name="Untertitel 2"/>
          <p:cNvSpPr txBox="1">
            <a:spLocks/>
          </p:cNvSpPr>
          <p:nvPr/>
        </p:nvSpPr>
        <p:spPr>
          <a:xfrm>
            <a:off x="5544616" y="5445224"/>
            <a:ext cx="3599384" cy="14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GB" sz="1400" dirty="0" smtClean="0"/>
              <a:t>Growth and pink colour development (</a:t>
            </a:r>
            <a:r>
              <a:rPr lang="en-GB" sz="1400" dirty="0" smtClean="0">
                <a:sym typeface="Symbol"/>
              </a:rPr>
              <a:t></a:t>
            </a:r>
            <a:r>
              <a:rPr lang="en-GB" sz="1400" dirty="0" smtClean="0"/>
              <a:t>3 wks at 25 °C) in negative control well of:</a:t>
            </a:r>
          </a:p>
          <a:p>
            <a:pPr>
              <a:defRPr/>
            </a:pPr>
            <a:r>
              <a:rPr lang="en-GB" sz="1400" dirty="0" smtClean="0"/>
              <a:t>     </a:t>
            </a:r>
            <a:r>
              <a:rPr lang="en-GB" sz="1400" b="1" dirty="0" smtClean="0"/>
              <a:t>(A)</a:t>
            </a:r>
            <a:r>
              <a:rPr lang="en-GB" sz="1400" dirty="0" smtClean="0"/>
              <a:t> PM3 (A1, no N) </a:t>
            </a:r>
          </a:p>
          <a:p>
            <a:pPr>
              <a:defRPr/>
            </a:pPr>
            <a:r>
              <a:rPr lang="en-GB" sz="1400" b="1" dirty="0" smtClean="0"/>
              <a:t>     (B)</a:t>
            </a:r>
            <a:r>
              <a:rPr lang="en-GB" sz="1400" dirty="0" smtClean="0"/>
              <a:t> PM4 (A1, no P) and </a:t>
            </a:r>
          </a:p>
          <a:p>
            <a:pPr>
              <a:defRPr/>
            </a:pPr>
            <a:r>
              <a:rPr lang="en-GB" sz="1400" b="1" dirty="0" smtClean="0"/>
              <a:t>     (C)</a:t>
            </a:r>
            <a:r>
              <a:rPr lang="en-GB" sz="1400" dirty="0" smtClean="0"/>
              <a:t> PM4 (F1, no S) </a:t>
            </a:r>
          </a:p>
          <a:p>
            <a:pPr>
              <a:defRPr/>
            </a:pPr>
            <a:r>
              <a:rPr lang="en-US" sz="1400" dirty="0" smtClean="0"/>
              <a:t>(from Nai C </a:t>
            </a:r>
            <a:r>
              <a:rPr lang="en-US" sz="1400" i="1" dirty="0" smtClean="0"/>
              <a:t>et al.</a:t>
            </a:r>
            <a:r>
              <a:rPr lang="en-US" sz="1400" dirty="0" smtClean="0"/>
              <a:t>, in revision)</a:t>
            </a:r>
          </a:p>
          <a:p>
            <a:pPr>
              <a:defRPr/>
            </a:pPr>
            <a:endParaRPr lang="de-DE" sz="14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" name="Picture 4" descr="M:\CN\Lab\Results\Pictures\BIOLOG\PM plates\PM1\PM1 #8, FF-IF pH 5 50 mM citric acid, day 11\temp_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3915499"/>
            <a:ext cx="1656184" cy="1097677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92" name="Rechteck 91"/>
          <p:cNvSpPr/>
          <p:nvPr/>
        </p:nvSpPr>
        <p:spPr>
          <a:xfrm>
            <a:off x="2771800" y="499401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Growth in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PM1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buffered at pH 5 (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d at 25 °C)</a:t>
            </a:r>
            <a:endParaRPr lang="en-US" sz="1400" dirty="0" smtClean="0">
              <a:latin typeface="Arial" pitchFamily="34" charset="0"/>
            </a:endParaRPr>
          </a:p>
        </p:txBody>
      </p:sp>
      <p:pic>
        <p:nvPicPr>
          <p:cNvPr id="96" name="Picture 2" descr="M:\CN\Lab\Results\Pictures\BIOLOG\PM plates\PM10\PM10 #5, d7-8\day 8 (better pics)\PM10 #5, 7days18h_wells A1-7_cut &amp; bright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6093296"/>
            <a:ext cx="3600400" cy="524537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2" name="Rechteck 101"/>
          <p:cNvSpPr/>
          <p:nvPr/>
        </p:nvSpPr>
        <p:spPr>
          <a:xfrm>
            <a:off x="611560" y="6577607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Growth in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PM10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 at 25 °C)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5854757" y="4469769"/>
            <a:ext cx="49567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- N</a:t>
            </a:r>
          </a:p>
        </p:txBody>
      </p:sp>
      <p:sp>
        <p:nvSpPr>
          <p:cNvPr id="106" name="Rechteck 105"/>
          <p:cNvSpPr/>
          <p:nvPr/>
        </p:nvSpPr>
        <p:spPr>
          <a:xfrm>
            <a:off x="7524328" y="4498235"/>
            <a:ext cx="49567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- P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5895053" y="5216057"/>
            <a:ext cx="49567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- S</a:t>
            </a:r>
          </a:p>
        </p:txBody>
      </p:sp>
      <p:sp>
        <p:nvSpPr>
          <p:cNvPr id="108" name="Ellipse 107"/>
          <p:cNvSpPr/>
          <p:nvPr/>
        </p:nvSpPr>
        <p:spPr>
          <a:xfrm>
            <a:off x="5747657" y="4005064"/>
            <a:ext cx="674914" cy="6975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7340961" y="4016828"/>
            <a:ext cx="692360" cy="6849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5743532" y="4746170"/>
            <a:ext cx="679039" cy="69168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/>
          <p:cNvSpPr/>
          <p:nvPr/>
        </p:nvSpPr>
        <p:spPr>
          <a:xfrm>
            <a:off x="2224509" y="58772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5.0</a:t>
            </a:r>
          </a:p>
        </p:txBody>
      </p:sp>
      <p:sp>
        <p:nvSpPr>
          <p:cNvPr id="113" name="Rechteck 112"/>
          <p:cNvSpPr/>
          <p:nvPr/>
        </p:nvSpPr>
        <p:spPr>
          <a:xfrm>
            <a:off x="2699792" y="58772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5.5</a:t>
            </a:r>
          </a:p>
        </p:txBody>
      </p:sp>
      <p:sp>
        <p:nvSpPr>
          <p:cNvPr id="114" name="Rechteck 113"/>
          <p:cNvSpPr/>
          <p:nvPr/>
        </p:nvSpPr>
        <p:spPr>
          <a:xfrm>
            <a:off x="3203848" y="58790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6.0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3707904" y="58790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7.0</a:t>
            </a:r>
          </a:p>
        </p:txBody>
      </p:sp>
      <p:sp>
        <p:nvSpPr>
          <p:cNvPr id="116" name="Rechteck 115"/>
          <p:cNvSpPr/>
          <p:nvPr/>
        </p:nvSpPr>
        <p:spPr>
          <a:xfrm>
            <a:off x="611560" y="58790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3.5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187624" y="58772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4.0</a:t>
            </a:r>
          </a:p>
        </p:txBody>
      </p:sp>
      <p:sp>
        <p:nvSpPr>
          <p:cNvPr id="118" name="Rechteck 117"/>
          <p:cNvSpPr/>
          <p:nvPr/>
        </p:nvSpPr>
        <p:spPr>
          <a:xfrm>
            <a:off x="1691680" y="58772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4.5</a:t>
            </a:r>
          </a:p>
        </p:txBody>
      </p:sp>
      <p:sp>
        <p:nvSpPr>
          <p:cNvPr id="119" name="Rechteck 118"/>
          <p:cNvSpPr/>
          <p:nvPr/>
        </p:nvSpPr>
        <p:spPr>
          <a:xfrm>
            <a:off x="251520" y="5879072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pH</a:t>
            </a:r>
          </a:p>
        </p:txBody>
      </p:sp>
      <p:sp>
        <p:nvSpPr>
          <p:cNvPr id="120" name="Rechtwinkliges Dreieck 119"/>
          <p:cNvSpPr/>
          <p:nvPr/>
        </p:nvSpPr>
        <p:spPr>
          <a:xfrm flipH="1">
            <a:off x="683568" y="5733256"/>
            <a:ext cx="3456384" cy="14401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A95 &amp; </a:t>
            </a:r>
            <a:r>
              <a:rPr lang="en-US" sz="3500" b="1" dirty="0" err="1" smtClean="0"/>
              <a:t>Biolog</a:t>
            </a:r>
            <a:r>
              <a:rPr lang="en-US" sz="3500" b="1" dirty="0" smtClean="0"/>
              <a:t> System -</a:t>
            </a:r>
            <a:br>
              <a:rPr lang="en-US" sz="3500" b="1" dirty="0" smtClean="0"/>
            </a:br>
            <a:r>
              <a:rPr lang="en-US" sz="2800" b="1" i="1" dirty="0" smtClean="0"/>
              <a:t>Solutions</a:t>
            </a:r>
            <a:endParaRPr lang="en-US" sz="28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81" name="Untertitel 2"/>
          <p:cNvSpPr txBox="1">
            <a:spLocks/>
          </p:cNvSpPr>
          <p:nvPr/>
        </p:nvSpPr>
        <p:spPr>
          <a:xfrm>
            <a:off x="5364088" y="5733256"/>
            <a:ext cx="3384376" cy="373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… not solved for S metabolism !</a:t>
            </a:r>
          </a:p>
        </p:txBody>
      </p:sp>
      <p:pic>
        <p:nvPicPr>
          <p:cNvPr id="10" name="Picture 4" descr="M:\CN\Lab\Results\Pictures\BIOLOG\PM plates\PM1\PM1 #8, FF-IF pH 5 50 mM citric acid, day 11\temp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021" y="4752650"/>
            <a:ext cx="2498948" cy="165624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Rechteck 10"/>
          <p:cNvSpPr/>
          <p:nvPr/>
        </p:nvSpPr>
        <p:spPr>
          <a:xfrm>
            <a:off x="683568" y="6381328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Growth in plate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PM1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buffered at pH 5 (11 d at 25 °C)</a:t>
            </a:r>
            <a:endParaRPr lang="en-US" sz="1600" dirty="0" smtClean="0"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691681" y="5301208"/>
            <a:ext cx="2664295" cy="1150328"/>
            <a:chOff x="2915817" y="3356992"/>
            <a:chExt cx="2664295" cy="1150328"/>
          </a:xfrm>
        </p:grpSpPr>
        <p:grpSp>
          <p:nvGrpSpPr>
            <p:cNvPr id="13" name="Gruppieren 24"/>
            <p:cNvGrpSpPr/>
            <p:nvPr/>
          </p:nvGrpSpPr>
          <p:grpSpPr>
            <a:xfrm>
              <a:off x="2964876" y="3356992"/>
              <a:ext cx="2543227" cy="286232"/>
              <a:chOff x="3628882" y="3483907"/>
              <a:chExt cx="2229445" cy="286232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406484" y="3483907"/>
                <a:ext cx="691307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smtClean="0"/>
                  <a:t>L-</a:t>
                </a:r>
                <a:r>
                  <a:rPr lang="en-US" sz="1400" dirty="0" err="1" smtClean="0"/>
                  <a:t>Ara</a:t>
                </a:r>
                <a:endParaRPr lang="en-US" sz="1400" dirty="0" smtClean="0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5100844" y="3483907"/>
                <a:ext cx="757483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err="1" smtClean="0"/>
                  <a:t>GlcNAc</a:t>
                </a:r>
                <a:endParaRPr lang="en-US" sz="1400" dirty="0" smtClean="0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3628882" y="3483907"/>
                <a:ext cx="777602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smtClean="0"/>
                  <a:t>no C</a:t>
                </a:r>
              </a:p>
            </p:txBody>
          </p:sp>
        </p:grpSp>
        <p:grpSp>
          <p:nvGrpSpPr>
            <p:cNvPr id="14" name="Gruppieren 41"/>
            <p:cNvGrpSpPr/>
            <p:nvPr/>
          </p:nvGrpSpPr>
          <p:grpSpPr>
            <a:xfrm>
              <a:off x="2915817" y="4221088"/>
              <a:ext cx="2664295" cy="286232"/>
              <a:chOff x="3604578" y="3445901"/>
              <a:chExt cx="2335577" cy="286232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4362063" y="3445901"/>
                <a:ext cx="820609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err="1" smtClean="0"/>
                  <a:t>Sorbitol</a:t>
                </a:r>
                <a:endParaRPr lang="en-US" sz="1400" dirty="0" smtClean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5182671" y="3445901"/>
                <a:ext cx="757484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smtClean="0"/>
                  <a:t>Glycerol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3604578" y="3445901"/>
                <a:ext cx="777602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dirty="0" smtClean="0"/>
                  <a:t>D-Ser</a:t>
                </a:r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971600" y="4725144"/>
            <a:ext cx="3240360" cy="1150328"/>
            <a:chOff x="2195736" y="2780928"/>
            <a:chExt cx="3240360" cy="1150328"/>
          </a:xfrm>
        </p:grpSpPr>
        <p:grpSp>
          <p:nvGrpSpPr>
            <p:cNvPr id="24" name="Gruppieren 32"/>
            <p:cNvGrpSpPr/>
            <p:nvPr/>
          </p:nvGrpSpPr>
          <p:grpSpPr>
            <a:xfrm>
              <a:off x="2195736" y="2780928"/>
              <a:ext cx="3240360" cy="289925"/>
              <a:chOff x="2246412" y="3401495"/>
              <a:chExt cx="3240360" cy="289925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3110508" y="3401495"/>
                <a:ext cx="936104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control</a:t>
                </a: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4190628" y="3405188"/>
                <a:ext cx="504056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2</a:t>
                </a: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4982716" y="3401495"/>
                <a:ext cx="504056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0</a:t>
                </a:r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2246412" y="3401495"/>
                <a:ext cx="792088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Score</a:t>
                </a:r>
              </a:p>
            </p:txBody>
          </p:sp>
        </p:grpSp>
        <p:grpSp>
          <p:nvGrpSpPr>
            <p:cNvPr id="25" name="Gruppieren 30"/>
            <p:cNvGrpSpPr/>
            <p:nvPr/>
          </p:nvGrpSpPr>
          <p:grpSpPr>
            <a:xfrm>
              <a:off x="2195736" y="3645024"/>
              <a:ext cx="3230265" cy="286232"/>
              <a:chOff x="2246412" y="4265591"/>
              <a:chExt cx="3230265" cy="286232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3326532" y="4265591"/>
                <a:ext cx="504056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b</a:t>
                </a: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4190628" y="4265591"/>
                <a:ext cx="504056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1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4910708" y="4265591"/>
                <a:ext cx="565969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1-2</a:t>
                </a: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246412" y="4265591"/>
                <a:ext cx="825425" cy="2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  <a:buSzPct val="85000"/>
                  <a:defRPr/>
                </a:pPr>
                <a:r>
                  <a:rPr lang="en-US" sz="1400" b="1" dirty="0" smtClean="0"/>
                  <a:t>Score</a:t>
                </a:r>
              </a:p>
            </p:txBody>
          </p:sp>
        </p:grpSp>
      </p:grpSp>
      <p:sp>
        <p:nvSpPr>
          <p:cNvPr id="37" name="Rechteck 36"/>
          <p:cNvSpPr/>
          <p:nvPr/>
        </p:nvSpPr>
        <p:spPr>
          <a:xfrm>
            <a:off x="5580112" y="2237963"/>
            <a:ext cx="568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0.5-2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084168" y="223796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observed growth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 growth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borderline (doubtful growth)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39" name="Untertitel 2"/>
          <p:cNvSpPr txBox="1">
            <a:spLocks/>
          </p:cNvSpPr>
          <p:nvPr/>
        </p:nvSpPr>
        <p:spPr>
          <a:xfrm>
            <a:off x="107504" y="1340768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1) </a:t>
            </a:r>
            <a:r>
              <a:rPr lang="en-US" b="1" dirty="0" smtClean="0"/>
              <a:t>Reduce </a:t>
            </a:r>
            <a:r>
              <a:rPr lang="en-US" b="1" dirty="0" err="1" smtClean="0"/>
              <a:t>inoculum</a:t>
            </a:r>
            <a:r>
              <a:rPr lang="en-US" b="1" dirty="0" smtClean="0"/>
              <a:t> and/or incubation time </a:t>
            </a:r>
            <a:r>
              <a:rPr lang="en-US" dirty="0" smtClean="0">
                <a:sym typeface="Symbol"/>
              </a:rPr>
              <a:t>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/>
              <a:t>reduce growth in negative control</a:t>
            </a:r>
          </a:p>
          <a:p>
            <a:pPr lvl="0">
              <a:defRPr/>
            </a:pP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lang="en-US" b="1" dirty="0" smtClean="0"/>
              <a:t>Grow at suboptimal conditions </a:t>
            </a:r>
            <a:r>
              <a:rPr lang="en-US" dirty="0" smtClean="0"/>
              <a:t>(e.g. </a:t>
            </a:r>
            <a:r>
              <a:rPr lang="en-US" dirty="0" err="1" smtClean="0"/>
              <a:t>unbuffered</a:t>
            </a:r>
            <a:r>
              <a:rPr lang="en-US" dirty="0" smtClean="0"/>
              <a:t> plate) </a:t>
            </a:r>
            <a:r>
              <a:rPr lang="en-US" dirty="0" smtClean="0">
                <a:sym typeface="Symbol"/>
              </a:rPr>
              <a:t> </a:t>
            </a:r>
            <a:r>
              <a:rPr kumimoji="0" lang="en-US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 smtClean="0"/>
              <a:t>3) </a:t>
            </a:r>
            <a:r>
              <a:rPr lang="en-US" b="1" dirty="0" smtClean="0"/>
              <a:t>Adopt an ad hoc scoring system (evaluation by eye)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semi-quantitative method</a:t>
            </a:r>
          </a:p>
          <a:p>
            <a:pPr lvl="0">
              <a:defRPr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at least 2 unbiased (independent) evaluations</a:t>
            </a:r>
          </a:p>
          <a:p>
            <a:pPr lvl="0">
              <a:defRPr/>
            </a:pPr>
            <a:r>
              <a:rPr lang="en-US" sz="1600" i="1" dirty="0" smtClean="0"/>
              <a:t>	at least 3 biological replicates</a:t>
            </a:r>
          </a:p>
          <a:p>
            <a:pPr lvl="0">
              <a:defRPr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calculate median and quartiles</a:t>
            </a:r>
          </a:p>
        </p:txBody>
      </p:sp>
      <p:pic>
        <p:nvPicPr>
          <p:cNvPr id="36" name="Picture 2" descr="M:\CN\Lab\Results\Pictures\BIOLOG\PM plates\PM10\PM10 #5, d7-8\day 8 (better pics)\PM10 #5, 7days18h_wells A1-7_cut &amp; brigh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429000"/>
            <a:ext cx="5361416" cy="781097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40" name="Rechteck 39"/>
          <p:cNvSpPr/>
          <p:nvPr/>
        </p:nvSpPr>
        <p:spPr>
          <a:xfrm>
            <a:off x="683568" y="4170566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Growth in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PM10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7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 at 25 °C)</a:t>
            </a:r>
            <a:endParaRPr lang="en-US" sz="1600" dirty="0" smtClean="0">
              <a:latin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203848" y="32129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5.0</a:t>
            </a:r>
          </a:p>
        </p:txBody>
      </p:sp>
      <p:sp>
        <p:nvSpPr>
          <p:cNvPr id="42" name="Rechteck 41"/>
          <p:cNvSpPr/>
          <p:nvPr/>
        </p:nvSpPr>
        <p:spPr>
          <a:xfrm>
            <a:off x="3923928" y="32129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5.5</a:t>
            </a:r>
          </a:p>
        </p:txBody>
      </p:sp>
      <p:sp>
        <p:nvSpPr>
          <p:cNvPr id="43" name="Rechteck 42"/>
          <p:cNvSpPr/>
          <p:nvPr/>
        </p:nvSpPr>
        <p:spPr>
          <a:xfrm>
            <a:off x="4716016" y="32147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6.0</a:t>
            </a:r>
          </a:p>
        </p:txBody>
      </p:sp>
      <p:sp>
        <p:nvSpPr>
          <p:cNvPr id="44" name="Rechteck 43"/>
          <p:cNvSpPr/>
          <p:nvPr/>
        </p:nvSpPr>
        <p:spPr>
          <a:xfrm>
            <a:off x="5508104" y="32147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7.0</a:t>
            </a:r>
          </a:p>
        </p:txBody>
      </p:sp>
      <p:sp>
        <p:nvSpPr>
          <p:cNvPr id="45" name="Rechteck 44"/>
          <p:cNvSpPr/>
          <p:nvPr/>
        </p:nvSpPr>
        <p:spPr>
          <a:xfrm>
            <a:off x="899592" y="32147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3.5</a:t>
            </a:r>
          </a:p>
        </p:txBody>
      </p:sp>
      <p:sp>
        <p:nvSpPr>
          <p:cNvPr id="46" name="Rechteck 45"/>
          <p:cNvSpPr/>
          <p:nvPr/>
        </p:nvSpPr>
        <p:spPr>
          <a:xfrm>
            <a:off x="1619672" y="32129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4.0</a:t>
            </a:r>
          </a:p>
        </p:txBody>
      </p:sp>
      <p:sp>
        <p:nvSpPr>
          <p:cNvPr id="47" name="Rechteck 46"/>
          <p:cNvSpPr/>
          <p:nvPr/>
        </p:nvSpPr>
        <p:spPr>
          <a:xfrm>
            <a:off x="2411760" y="32129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4.5</a:t>
            </a:r>
          </a:p>
        </p:txBody>
      </p:sp>
      <p:sp>
        <p:nvSpPr>
          <p:cNvPr id="48" name="Rechteck 47"/>
          <p:cNvSpPr/>
          <p:nvPr/>
        </p:nvSpPr>
        <p:spPr>
          <a:xfrm>
            <a:off x="323528" y="3214776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dirty="0" smtClean="0"/>
              <a:t>pH</a:t>
            </a:r>
          </a:p>
        </p:txBody>
      </p:sp>
      <p:sp>
        <p:nvSpPr>
          <p:cNvPr id="49" name="Rechtwinkliges Dreieck 48"/>
          <p:cNvSpPr/>
          <p:nvPr/>
        </p:nvSpPr>
        <p:spPr>
          <a:xfrm flipH="1">
            <a:off x="755576" y="3068960"/>
            <a:ext cx="5328592" cy="14401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2411760" y="34308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1.5</a:t>
            </a:r>
          </a:p>
        </p:txBody>
      </p:sp>
      <p:sp>
        <p:nvSpPr>
          <p:cNvPr id="62" name="Rechteck 61"/>
          <p:cNvSpPr/>
          <p:nvPr/>
        </p:nvSpPr>
        <p:spPr>
          <a:xfrm>
            <a:off x="1619672" y="34290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1</a:t>
            </a:r>
          </a:p>
        </p:txBody>
      </p:sp>
      <p:sp>
        <p:nvSpPr>
          <p:cNvPr id="63" name="Rechteck 62"/>
          <p:cNvSpPr/>
          <p:nvPr/>
        </p:nvSpPr>
        <p:spPr>
          <a:xfrm>
            <a:off x="899592" y="34308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0.5</a:t>
            </a:r>
          </a:p>
        </p:txBody>
      </p:sp>
      <p:sp>
        <p:nvSpPr>
          <p:cNvPr id="64" name="Rechteck 63"/>
          <p:cNvSpPr/>
          <p:nvPr/>
        </p:nvSpPr>
        <p:spPr>
          <a:xfrm>
            <a:off x="35496" y="3429000"/>
            <a:ext cx="72008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Score</a:t>
            </a:r>
          </a:p>
        </p:txBody>
      </p:sp>
      <p:sp>
        <p:nvSpPr>
          <p:cNvPr id="65" name="Rechteck 64"/>
          <p:cNvSpPr/>
          <p:nvPr/>
        </p:nvSpPr>
        <p:spPr>
          <a:xfrm>
            <a:off x="4716016" y="34308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1</a:t>
            </a:r>
          </a:p>
        </p:txBody>
      </p:sp>
      <p:sp>
        <p:nvSpPr>
          <p:cNvPr id="66" name="Rechteck 65"/>
          <p:cNvSpPr/>
          <p:nvPr/>
        </p:nvSpPr>
        <p:spPr>
          <a:xfrm>
            <a:off x="3923928" y="34290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1.5</a:t>
            </a:r>
          </a:p>
        </p:txBody>
      </p:sp>
      <p:sp>
        <p:nvSpPr>
          <p:cNvPr id="67" name="Rechteck 66"/>
          <p:cNvSpPr/>
          <p:nvPr/>
        </p:nvSpPr>
        <p:spPr>
          <a:xfrm>
            <a:off x="3203848" y="34308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2</a:t>
            </a:r>
          </a:p>
        </p:txBody>
      </p:sp>
      <p:sp>
        <p:nvSpPr>
          <p:cNvPr id="68" name="Rechteck 67"/>
          <p:cNvSpPr/>
          <p:nvPr/>
        </p:nvSpPr>
        <p:spPr>
          <a:xfrm>
            <a:off x="5508104" y="3429000"/>
            <a:ext cx="50405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400" b="1" dirty="0" smtClean="0"/>
              <a:t>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996952"/>
            <a:ext cx="2520280" cy="20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4980" y="5013176"/>
            <a:ext cx="2857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A95 &amp; </a:t>
            </a:r>
            <a:r>
              <a:rPr lang="en-US" sz="3500" b="1" dirty="0" err="1" smtClean="0"/>
              <a:t>Biolog</a:t>
            </a:r>
            <a:r>
              <a:rPr lang="en-US" sz="3500" b="1" dirty="0" smtClean="0"/>
              <a:t> System -</a:t>
            </a:r>
            <a:br>
              <a:rPr lang="en-US" sz="3500" b="1" dirty="0" smtClean="0"/>
            </a:br>
            <a:r>
              <a:rPr lang="en-US" sz="2800" b="1" i="1" dirty="0" smtClean="0"/>
              <a:t>(Some) Results</a:t>
            </a:r>
            <a:endParaRPr lang="en-US" sz="28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81" name="Untertitel 2"/>
          <p:cNvSpPr txBox="1">
            <a:spLocks/>
          </p:cNvSpPr>
          <p:nvPr/>
        </p:nvSpPr>
        <p:spPr>
          <a:xfrm>
            <a:off x="323528" y="6453336"/>
            <a:ext cx="85689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1600" dirty="0" smtClean="0"/>
              <a:t>Nai C</a:t>
            </a:r>
            <a:r>
              <a:rPr lang="de-DE" sz="1600" dirty="0" smtClean="0"/>
              <a:t> </a:t>
            </a:r>
            <a:r>
              <a:rPr lang="de-DE" sz="1600" i="1" dirty="0" smtClean="0"/>
              <a:t>et al.</a:t>
            </a:r>
            <a:r>
              <a:rPr lang="de-DE" sz="1600" dirty="0" smtClean="0"/>
              <a:t>, </a:t>
            </a:r>
            <a:r>
              <a:rPr lang="en-US" sz="1600" dirty="0" smtClean="0"/>
              <a:t>in revision at </a:t>
            </a:r>
            <a:r>
              <a:rPr lang="en-US" sz="1600" i="1" dirty="0" smtClean="0"/>
              <a:t>Fungal Genetics and Biology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88032" y="1800200"/>
            <a:ext cx="8892480" cy="46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 pH optimum at around pH 5 (PM10)</a:t>
            </a:r>
          </a:p>
          <a:p>
            <a:pPr>
              <a:defRPr/>
            </a:pPr>
            <a:endParaRPr lang="en-US" b="1" dirty="0" smtClean="0"/>
          </a:p>
          <a:p>
            <a:pPr lvl="0">
              <a:buFont typeface="Wingdings" pitchFamily="2" charset="2"/>
              <a:buChar char="§"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Halotolerant</a:t>
            </a:r>
            <a:r>
              <a:rPr lang="en-US" b="1" dirty="0" smtClean="0"/>
              <a:t> (PM9)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Prototrophic</a:t>
            </a:r>
            <a:r>
              <a:rPr lang="en-US" b="1" dirty="0" smtClean="0"/>
              <a:t> (no special nutritional requirements), but thiamine stimulates growth (PM5)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lvl="0">
              <a:buFont typeface="Wingdings" pitchFamily="2" charset="2"/>
              <a:buChar char="§"/>
              <a:defRPr/>
            </a:pPr>
            <a:r>
              <a:rPr lang="en-US" b="1" dirty="0" smtClean="0"/>
              <a:t> Good growth on </a:t>
            </a:r>
            <a:r>
              <a:rPr lang="en-US" b="1" dirty="0" err="1" smtClean="0"/>
              <a:t>monoaromatic</a:t>
            </a:r>
            <a:r>
              <a:rPr lang="en-US" b="1" dirty="0" smtClean="0"/>
              <a:t> compounds</a:t>
            </a:r>
          </a:p>
          <a:p>
            <a:pPr lvl="0">
              <a:defRPr/>
            </a:pP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Hydroxybenzoic</a:t>
            </a:r>
            <a:r>
              <a:rPr lang="en-US" sz="1600" dirty="0" smtClean="0"/>
              <a:t> acid, </a:t>
            </a:r>
            <a:r>
              <a:rPr lang="en-US" sz="1600" i="1" dirty="0" smtClean="0"/>
              <a:t>p</a:t>
            </a:r>
            <a:r>
              <a:rPr lang="en-US" sz="1600" dirty="0" smtClean="0"/>
              <a:t>-/</a:t>
            </a:r>
            <a:r>
              <a:rPr lang="en-US" sz="1600" i="1" dirty="0" smtClean="0"/>
              <a:t>m</a:t>
            </a:r>
            <a:r>
              <a:rPr lang="en-US" sz="1600" dirty="0" smtClean="0"/>
              <a:t>-</a:t>
            </a:r>
            <a:r>
              <a:rPr lang="en-US" sz="1600" dirty="0" err="1" smtClean="0"/>
              <a:t>hydroxyphenylacetic</a:t>
            </a:r>
            <a:r>
              <a:rPr lang="en-US" sz="1600" dirty="0" smtClean="0"/>
              <a:t> acid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lvl="0">
              <a:buFont typeface="Wingdings" pitchFamily="2" charset="2"/>
              <a:buChar char="§"/>
              <a:defRPr/>
            </a:pPr>
            <a:r>
              <a:rPr lang="en-US" b="1" dirty="0" smtClean="0"/>
              <a:t>  Little overlap between sets of nutrient sources</a:t>
            </a:r>
          </a:p>
          <a:p>
            <a:pPr lvl="0">
              <a:defRPr/>
            </a:pPr>
            <a:r>
              <a:rPr lang="en-US" sz="1600" dirty="0" smtClean="0"/>
              <a:t>Amino acids/</a:t>
            </a:r>
            <a:r>
              <a:rPr lang="en-US" sz="1600" dirty="0" err="1" smtClean="0"/>
              <a:t>dipeptides</a:t>
            </a:r>
            <a:r>
              <a:rPr lang="en-US" sz="1600" dirty="0" smtClean="0"/>
              <a:t>: poor C source, preferred N source</a:t>
            </a:r>
          </a:p>
          <a:p>
            <a:pPr lvl="0">
              <a:defRPr/>
            </a:pPr>
            <a:endParaRPr lang="en-US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="1" dirty="0" smtClean="0"/>
              <a:t>Limited ability to grow on metabolic intermediates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e.g. pentose pathway: good growth on L-</a:t>
            </a:r>
            <a:r>
              <a:rPr lang="en-US" sz="1600" dirty="0" err="1" smtClean="0"/>
              <a:t>ara</a:t>
            </a:r>
            <a:r>
              <a:rPr lang="en-US" sz="1600" dirty="0" smtClean="0"/>
              <a:t> and D-</a:t>
            </a:r>
            <a:r>
              <a:rPr lang="en-US" sz="1600" dirty="0" err="1" smtClean="0"/>
              <a:t>xylose</a:t>
            </a:r>
            <a:r>
              <a:rPr lang="en-US" sz="1600" dirty="0" smtClean="0"/>
              <a:t>, but not on L-</a:t>
            </a:r>
            <a:r>
              <a:rPr lang="en-US" sz="1600" dirty="0" err="1" smtClean="0"/>
              <a:t>arabitol</a:t>
            </a:r>
            <a:r>
              <a:rPr lang="en-US" sz="1600" dirty="0" smtClean="0"/>
              <a:t> and </a:t>
            </a:r>
            <a:r>
              <a:rPr lang="en-US" sz="1600" dirty="0" err="1" smtClean="0"/>
              <a:t>xylotol</a:t>
            </a:r>
            <a:r>
              <a:rPr lang="en-US" sz="1600" dirty="0" smtClean="0"/>
              <a:t> (no uptake)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 smtClean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</p:txBody>
      </p:sp>
      <p:pic>
        <p:nvPicPr>
          <p:cNvPr id="3074" name="Picture 2" descr="M:\CN\Lab\Results\Manuscripts &amp; Project Updates\Physiology of A95\Figures\tif, pdf and xls files\Fig3.tif.tif"/>
          <p:cNvPicPr>
            <a:picLocks noChangeAspect="1" noChangeArrowheads="1"/>
          </p:cNvPicPr>
          <p:nvPr/>
        </p:nvPicPr>
        <p:blipFill>
          <a:blip r:embed="rId5" cstate="print"/>
          <a:srcRect l="3116" t="74352" r="38095"/>
          <a:stretch>
            <a:fillRect/>
          </a:stretch>
        </p:blipFill>
        <p:spPr bwMode="auto">
          <a:xfrm>
            <a:off x="5171753" y="3284984"/>
            <a:ext cx="3360687" cy="69573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12776"/>
            <a:ext cx="2134675" cy="14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611721"/>
            <a:ext cx="2520280" cy="24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ihandform 15"/>
          <p:cNvSpPr/>
          <p:nvPr/>
        </p:nvSpPr>
        <p:spPr>
          <a:xfrm rot="5400000" flipV="1">
            <a:off x="6732243" y="4095123"/>
            <a:ext cx="216021" cy="72010"/>
          </a:xfrm>
          <a:custGeom>
            <a:avLst/>
            <a:gdLst>
              <a:gd name="connsiteX0" fmla="*/ 0 w 348342"/>
              <a:gd name="connsiteY0" fmla="*/ 195943 h 195943"/>
              <a:gd name="connsiteX1" fmla="*/ 250371 w 348342"/>
              <a:gd name="connsiteY1" fmla="*/ 152400 h 195943"/>
              <a:gd name="connsiteX2" fmla="*/ 348342 w 348342"/>
              <a:gd name="connsiteY2" fmla="*/ 0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2" h="195943">
                <a:moveTo>
                  <a:pt x="0" y="195943"/>
                </a:moveTo>
                <a:cubicBezTo>
                  <a:pt x="96157" y="190500"/>
                  <a:pt x="192314" y="185057"/>
                  <a:pt x="250371" y="152400"/>
                </a:cubicBezTo>
                <a:cubicBezTo>
                  <a:pt x="308428" y="119743"/>
                  <a:pt x="328385" y="59871"/>
                  <a:pt x="348342" y="0"/>
                </a:cubicBezTo>
              </a:path>
            </a:pathLst>
          </a:cu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5443601" y="4023114"/>
            <a:ext cx="64503" cy="216024"/>
          </a:xfrm>
          <a:custGeom>
            <a:avLst/>
            <a:gdLst>
              <a:gd name="connsiteX0" fmla="*/ 0 w 424543"/>
              <a:gd name="connsiteY0" fmla="*/ 424542 h 424542"/>
              <a:gd name="connsiteX1" fmla="*/ 337457 w 424543"/>
              <a:gd name="connsiteY1" fmla="*/ 239485 h 424542"/>
              <a:gd name="connsiteX2" fmla="*/ 424543 w 424543"/>
              <a:gd name="connsiteY2" fmla="*/ 0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543" h="424542">
                <a:moveTo>
                  <a:pt x="0" y="424542"/>
                </a:moveTo>
                <a:cubicBezTo>
                  <a:pt x="133350" y="367392"/>
                  <a:pt x="266700" y="310242"/>
                  <a:pt x="337457" y="239485"/>
                </a:cubicBezTo>
                <a:cubicBezTo>
                  <a:pt x="408214" y="168728"/>
                  <a:pt x="416378" y="84364"/>
                  <a:pt x="42454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7550617" y="4023115"/>
            <a:ext cx="45719" cy="216024"/>
          </a:xfrm>
          <a:custGeom>
            <a:avLst/>
            <a:gdLst>
              <a:gd name="connsiteX0" fmla="*/ 351971 w 351971"/>
              <a:gd name="connsiteY0" fmla="*/ 903515 h 903515"/>
              <a:gd name="connsiteX1" fmla="*/ 58057 w 351971"/>
              <a:gd name="connsiteY1" fmla="*/ 348343 h 903515"/>
              <a:gd name="connsiteX2" fmla="*/ 3628 w 351971"/>
              <a:gd name="connsiteY2" fmla="*/ 0 h 9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971" h="903515">
                <a:moveTo>
                  <a:pt x="351971" y="903515"/>
                </a:moveTo>
                <a:cubicBezTo>
                  <a:pt x="234042" y="701222"/>
                  <a:pt x="116114" y="498929"/>
                  <a:pt x="58057" y="348343"/>
                </a:cubicBezTo>
                <a:cubicBezTo>
                  <a:pt x="0" y="197757"/>
                  <a:pt x="1814" y="98878"/>
                  <a:pt x="3628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8244409" y="4023114"/>
            <a:ext cx="72007" cy="216024"/>
          </a:xfrm>
          <a:custGeom>
            <a:avLst/>
            <a:gdLst>
              <a:gd name="connsiteX0" fmla="*/ 489857 w 489857"/>
              <a:gd name="connsiteY0" fmla="*/ 783772 h 785586"/>
              <a:gd name="connsiteX1" fmla="*/ 348343 w 489857"/>
              <a:gd name="connsiteY1" fmla="*/ 718457 h 785586"/>
              <a:gd name="connsiteX2" fmla="*/ 65315 w 489857"/>
              <a:gd name="connsiteY2" fmla="*/ 381000 h 785586"/>
              <a:gd name="connsiteX3" fmla="*/ 0 w 489857"/>
              <a:gd name="connsiteY3" fmla="*/ 0 h 78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57" h="785586">
                <a:moveTo>
                  <a:pt x="489857" y="783772"/>
                </a:moveTo>
                <a:cubicBezTo>
                  <a:pt x="454478" y="784679"/>
                  <a:pt x="419100" y="785586"/>
                  <a:pt x="348343" y="718457"/>
                </a:cubicBezTo>
                <a:cubicBezTo>
                  <a:pt x="277586" y="651328"/>
                  <a:pt x="123372" y="500743"/>
                  <a:pt x="65315" y="381000"/>
                </a:cubicBezTo>
                <a:cubicBezTo>
                  <a:pt x="7258" y="261257"/>
                  <a:pt x="3629" y="130628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652120" y="4653136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Growth in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PM5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11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 at 25 °C)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148064" y="4239138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neg. control </a:t>
            </a: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868144" y="4239138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pos. control </a:t>
            </a: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516216" y="423913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thiamine +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inosine</a:t>
            </a: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344816" y="4239138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thiamine</a:t>
            </a: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064896" y="4239138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thiamine pyrophosphate</a:t>
            </a: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30" name="Freihandform 29"/>
          <p:cNvSpPr/>
          <p:nvPr/>
        </p:nvSpPr>
        <p:spPr>
          <a:xfrm>
            <a:off x="6084168" y="4023114"/>
            <a:ext cx="72007" cy="216024"/>
          </a:xfrm>
          <a:custGeom>
            <a:avLst/>
            <a:gdLst>
              <a:gd name="connsiteX0" fmla="*/ 489857 w 489857"/>
              <a:gd name="connsiteY0" fmla="*/ 783772 h 785586"/>
              <a:gd name="connsiteX1" fmla="*/ 348343 w 489857"/>
              <a:gd name="connsiteY1" fmla="*/ 718457 h 785586"/>
              <a:gd name="connsiteX2" fmla="*/ 65315 w 489857"/>
              <a:gd name="connsiteY2" fmla="*/ 381000 h 785586"/>
              <a:gd name="connsiteX3" fmla="*/ 0 w 489857"/>
              <a:gd name="connsiteY3" fmla="*/ 0 h 78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57" h="785586">
                <a:moveTo>
                  <a:pt x="489857" y="783772"/>
                </a:moveTo>
                <a:cubicBezTo>
                  <a:pt x="454478" y="784679"/>
                  <a:pt x="419100" y="785586"/>
                  <a:pt x="348343" y="718457"/>
                </a:cubicBezTo>
                <a:cubicBezTo>
                  <a:pt x="277586" y="651328"/>
                  <a:pt x="123372" y="500743"/>
                  <a:pt x="65315" y="381000"/>
                </a:cubicBezTo>
                <a:cubicBezTo>
                  <a:pt x="7258" y="261257"/>
                  <a:pt x="3629" y="130628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152128"/>
          </a:xfrm>
        </p:spPr>
        <p:txBody>
          <a:bodyPr anchor="t" anchorCtr="0">
            <a:noAutofit/>
          </a:bodyPr>
          <a:lstStyle/>
          <a:p>
            <a:r>
              <a:rPr lang="en-US" sz="3500" b="1" dirty="0" smtClean="0"/>
              <a:t>A95 &amp; </a:t>
            </a:r>
            <a:r>
              <a:rPr lang="en-US" sz="3500" b="1" dirty="0" err="1" smtClean="0"/>
              <a:t>Biolog</a:t>
            </a:r>
            <a:r>
              <a:rPr lang="en-US" sz="3500" b="1" dirty="0" smtClean="0"/>
              <a:t> System -</a:t>
            </a:r>
            <a:br>
              <a:rPr lang="en-US" sz="3500" b="1" dirty="0" smtClean="0"/>
            </a:br>
            <a:r>
              <a:rPr lang="en-US" sz="2800" b="1" dirty="0" smtClean="0"/>
              <a:t>Outlook</a:t>
            </a:r>
            <a:endParaRPr lang="en-US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9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  <p:sp>
        <p:nvSpPr>
          <p:cNvPr id="81" name="Untertitel 2"/>
          <p:cNvSpPr txBox="1">
            <a:spLocks/>
          </p:cNvSpPr>
          <p:nvPr/>
        </p:nvSpPr>
        <p:spPr>
          <a:xfrm>
            <a:off x="539552" y="1512168"/>
            <a:ext cx="8136904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Further characterization of </a:t>
            </a:r>
            <a:r>
              <a:rPr lang="en-US" b="1" dirty="0" smtClean="0"/>
              <a:t>spontaneous mutants </a:t>
            </a:r>
            <a:r>
              <a:rPr lang="en-US" b="1" dirty="0" smtClean="0"/>
              <a:t>and other black fungi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/>
              <a:t>Coniosporium</a:t>
            </a:r>
            <a:r>
              <a:rPr lang="en-US" sz="1600" dirty="0" smtClean="0"/>
              <a:t> </a:t>
            </a:r>
            <a:r>
              <a:rPr lang="en-US" sz="1600" dirty="0" err="1" smtClean="0"/>
              <a:t>apollinis</a:t>
            </a:r>
            <a:r>
              <a:rPr lang="en-US" sz="1600" dirty="0" smtClean="0"/>
              <a:t> </a:t>
            </a:r>
            <a:r>
              <a:rPr lang="en-US" sz="1600" i="1" dirty="0" smtClean="0"/>
              <a:t>CBS100218 (annotated sequence released on 03/2013 by Broad) </a:t>
            </a:r>
          </a:p>
          <a:p>
            <a:pPr algn="r">
              <a:defRPr/>
            </a:pPr>
            <a:r>
              <a:rPr lang="en-US" sz="1600" i="1" dirty="0" smtClean="0"/>
              <a:t>Cell wall biosynthesis mutants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Mechanisms of </a:t>
            </a:r>
            <a:r>
              <a:rPr lang="en-US" b="1" dirty="0" err="1" smtClean="0"/>
              <a:t>oligotrophy</a:t>
            </a:r>
            <a:r>
              <a:rPr lang="en-US" b="1" dirty="0" smtClean="0"/>
              <a:t> in A95</a:t>
            </a:r>
            <a:endParaRPr lang="en-US" sz="1600" i="1" dirty="0" smtClean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/>
              <a:t>Sustained growth under nutrient limitation (especially N, P and 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="1" dirty="0" smtClean="0"/>
          </a:p>
          <a:p>
            <a:pPr lvl="0">
              <a:defRPr/>
            </a:pPr>
            <a:r>
              <a:rPr lang="en-US" b="1" dirty="0" smtClean="0"/>
              <a:t>Test </a:t>
            </a:r>
            <a:r>
              <a:rPr lang="en-US" b="1" dirty="0" err="1" smtClean="0"/>
              <a:t>metabolization</a:t>
            </a:r>
            <a:r>
              <a:rPr lang="en-US" b="1" dirty="0" smtClean="0"/>
              <a:t> of h</a:t>
            </a:r>
            <a:r>
              <a:rPr kumimoji="0" lang="en-US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ydrocarbons</a:t>
            </a: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(benzene,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/>
              <a:t>toluene, pentane)</a:t>
            </a:r>
          </a:p>
          <a:p>
            <a:pPr lvl="0" algn="r">
              <a:defRPr/>
            </a:pPr>
            <a:r>
              <a:rPr lang="en-US" sz="1600" noProof="0" dirty="0" smtClean="0">
                <a:sym typeface="Symbol"/>
              </a:rPr>
              <a:t>p</a:t>
            </a:r>
            <a:r>
              <a:rPr lang="en-US" sz="1600" i="1" noProof="0" dirty="0" smtClean="0">
                <a:sym typeface="Symbol"/>
              </a:rPr>
              <a:t>-</a:t>
            </a:r>
            <a:r>
              <a:rPr lang="en-US" sz="1600" i="1" noProof="0" dirty="0" err="1" smtClean="0">
                <a:sym typeface="Symbol"/>
              </a:rPr>
              <a:t>Hydroxybenzoic</a:t>
            </a:r>
            <a:r>
              <a:rPr lang="en-US" sz="1600" i="1" noProof="0" dirty="0" smtClean="0">
                <a:sym typeface="Symbol"/>
              </a:rPr>
              <a:t> acid very good C source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Degradation of cellulose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err="1" smtClean="0"/>
              <a:t>Cellobiose</a:t>
            </a:r>
            <a:r>
              <a:rPr lang="en-US" sz="1600" i="1" dirty="0" smtClean="0"/>
              <a:t> [glucose </a:t>
            </a:r>
            <a:r>
              <a:rPr lang="en-US" sz="1600" i="1" dirty="0" smtClean="0">
                <a:sym typeface="Symbol"/>
              </a:rPr>
              <a:t>(14) glucose] is a good C source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sym typeface="Symbol"/>
              </a:rPr>
              <a:t>Mutants seem unable to grow on cellulose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Role of t</a:t>
            </a:r>
            <a:r>
              <a:rPr kumimoji="0" lang="en-US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rehalose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err="1" smtClean="0"/>
              <a:t>Trehalose</a:t>
            </a:r>
            <a:r>
              <a:rPr lang="en-US" sz="1600" i="1" dirty="0" smtClean="0"/>
              <a:t> is one of the few very good C sources at suboptimal growth conditions (high pH)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M:\CN\Lab\Results\Pictures\A95 on plate\mutants\IMG_8020_cut&amp;com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8274"/>
            <a:ext cx="3249984" cy="1076710"/>
          </a:xfrm>
          <a:prstGeom prst="rect">
            <a:avLst/>
          </a:prstGeom>
          <a:noFill/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2915816" y="3068960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A95 </a:t>
            </a:r>
            <a:r>
              <a:rPr kumimoji="0" lang="de-DE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</a:t>
            </a:r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707904" y="2996952"/>
            <a:ext cx="1080120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A95</a:t>
            </a:r>
            <a:r>
              <a:rPr kumimoji="0" lang="de-DE" sz="1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pink </a:t>
            </a:r>
            <a:r>
              <a:rPr kumimoji="0" lang="de-DE" sz="1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mutant</a:t>
            </a:r>
            <a:r>
              <a:rPr kumimoji="0" lang="de-DE" sz="1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(A95pm)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5076056" y="3068960"/>
            <a:ext cx="648072" cy="1440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A95pm2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60840" y="19050"/>
            <a:ext cx="1547664" cy="2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s-ES" sz="1400" dirty="0" smtClean="0"/>
              <a:t>March 5th 2013</a:t>
            </a: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 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08520" y="21771"/>
            <a:ext cx="1335290" cy="2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1400" dirty="0" smtClean="0"/>
              <a:t>Corrado </a:t>
            </a:r>
            <a:r>
              <a:rPr lang="de-DE" sz="1400" dirty="0" err="1" smtClean="0"/>
              <a:t>Nai</a:t>
            </a:r>
            <a:endParaRPr lang="en-US" sz="1400" dirty="0"/>
          </a:p>
        </p:txBody>
      </p:sp>
      <p:pic>
        <p:nvPicPr>
          <p:cNvPr id="11" name="Picture 2" descr="C:\Corrado\IRTA\BAM 4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904656" cy="3318908"/>
          </a:xfrm>
          <a:prstGeom prst="rect">
            <a:avLst/>
          </a:prstGeom>
          <a:noFill/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4" y="1700808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attention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!</a:t>
            </a:r>
            <a:endParaRPr kumimoji="0" lang="de-DE" sz="28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716016" y="980728"/>
            <a:ext cx="1728192" cy="792088"/>
            <a:chOff x="4572000" y="1281852"/>
            <a:chExt cx="3024336" cy="1440160"/>
          </a:xfrm>
        </p:grpSpPr>
        <p:sp>
          <p:nvSpPr>
            <p:cNvPr id="14" name="Ovale Legende 13"/>
            <p:cNvSpPr/>
            <p:nvPr/>
          </p:nvSpPr>
          <p:spPr>
            <a:xfrm>
              <a:off x="4572000" y="1281852"/>
              <a:ext cx="3024336" cy="1440160"/>
            </a:xfrm>
            <a:prstGeom prst="wedgeEllipseCallout">
              <a:avLst>
                <a:gd name="adj1" fmla="val -25557"/>
                <a:gd name="adj2" fmla="val 7043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itel 1"/>
            <p:cNvSpPr txBox="1">
              <a:spLocks/>
            </p:cNvSpPr>
            <p:nvPr/>
          </p:nvSpPr>
          <p:spPr>
            <a:xfrm>
              <a:off x="4788024" y="1510968"/>
              <a:ext cx="2664296" cy="1080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Questions</a:t>
              </a:r>
              <a:r>
                <a:rPr kumimoji="0" lang="de-DE" sz="2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?</a:t>
              </a:r>
              <a:endParaRPr kumimoji="0" lang="de-DE" sz="28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7" name="Picture 8" descr="FreieUniversitaetBerlin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8584"/>
            <a:ext cx="1728192" cy="457057"/>
          </a:xfrm>
          <a:prstGeom prst="rect">
            <a:avLst/>
          </a:prstGeom>
          <a:noFill/>
        </p:spPr>
      </p:pic>
      <p:pic>
        <p:nvPicPr>
          <p:cNvPr id="18" name="Picture 2" descr="C:\Corrado\IRTA\B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512168" cy="76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Bildschirmpräsentation (4:3)</PresentationFormat>
  <Paragraphs>235</Paragraphs>
  <Slides>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Characterization of a Rock-Inhabiting Microcolonial (Black) Fungus with the Biolog  Restrictions, Solutions, Results</vt:lpstr>
      <vt:lpstr>Introduction: Our research   (and why it is relevant)</vt:lpstr>
      <vt:lpstr>Introduction: Our research   (how we contribute)</vt:lpstr>
      <vt:lpstr>A prerequisite: Knowledge of A95</vt:lpstr>
      <vt:lpstr>A95 &amp; Biolog System - Restrictions</vt:lpstr>
      <vt:lpstr>A95 &amp; Biolog System - Solutions</vt:lpstr>
      <vt:lpstr>A95 &amp; Biolog System - (Some) Results</vt:lpstr>
      <vt:lpstr>A95 &amp; Biolog System - Outlook</vt:lpstr>
      <vt:lpstr>Folie 9</vt:lpstr>
    </vt:vector>
  </TitlesOfParts>
  <Company>BAM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cnai</dc:creator>
  <cp:lastModifiedBy>cnai</cp:lastModifiedBy>
  <cp:revision>156</cp:revision>
  <dcterms:created xsi:type="dcterms:W3CDTF">2013-02-26T11:07:14Z</dcterms:created>
  <dcterms:modified xsi:type="dcterms:W3CDTF">2013-02-28T17:52:10Z</dcterms:modified>
</cp:coreProperties>
</file>