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1" r:id="rId3"/>
    <p:sldMasterId id="2147483677" r:id="rId4"/>
    <p:sldMasterId id="2147483684" r:id="rId5"/>
  </p:sldMasterIdLst>
  <p:notesMasterIdLst>
    <p:notesMasterId r:id="rId48"/>
  </p:notesMasterIdLst>
  <p:handoutMasterIdLst>
    <p:handoutMasterId r:id="rId49"/>
  </p:handoutMasterIdLst>
  <p:sldIdLst>
    <p:sldId id="286" r:id="rId6"/>
    <p:sldId id="257" r:id="rId7"/>
    <p:sldId id="317" r:id="rId8"/>
    <p:sldId id="344" r:id="rId9"/>
    <p:sldId id="259" r:id="rId10"/>
    <p:sldId id="262" r:id="rId11"/>
    <p:sldId id="264" r:id="rId12"/>
    <p:sldId id="305" r:id="rId13"/>
    <p:sldId id="307" r:id="rId14"/>
    <p:sldId id="337" r:id="rId15"/>
    <p:sldId id="306" r:id="rId16"/>
    <p:sldId id="289" r:id="rId17"/>
    <p:sldId id="308" r:id="rId18"/>
    <p:sldId id="268" r:id="rId19"/>
    <p:sldId id="301" r:id="rId20"/>
    <p:sldId id="309" r:id="rId21"/>
    <p:sldId id="310" r:id="rId22"/>
    <p:sldId id="311" r:id="rId23"/>
    <p:sldId id="312" r:id="rId24"/>
    <p:sldId id="313" r:id="rId25"/>
    <p:sldId id="302" r:id="rId26"/>
    <p:sldId id="303" r:id="rId27"/>
    <p:sldId id="304" r:id="rId28"/>
    <p:sldId id="295" r:id="rId29"/>
    <p:sldId id="325" r:id="rId30"/>
    <p:sldId id="326" r:id="rId31"/>
    <p:sldId id="319" r:id="rId32"/>
    <p:sldId id="318" r:id="rId33"/>
    <p:sldId id="328" r:id="rId34"/>
    <p:sldId id="340" r:id="rId35"/>
    <p:sldId id="327" r:id="rId36"/>
    <p:sldId id="329" r:id="rId37"/>
    <p:sldId id="330" r:id="rId38"/>
    <p:sldId id="331" r:id="rId39"/>
    <p:sldId id="343" r:id="rId40"/>
    <p:sldId id="334" r:id="rId41"/>
    <p:sldId id="335" r:id="rId42"/>
    <p:sldId id="336" r:id="rId43"/>
    <p:sldId id="341" r:id="rId44"/>
    <p:sldId id="342" r:id="rId45"/>
    <p:sldId id="338" r:id="rId46"/>
    <p:sldId id="339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0D2"/>
    <a:srgbClr val="FF9966"/>
    <a:srgbClr val="00FF00"/>
    <a:srgbClr val="ACD3FE"/>
    <a:srgbClr val="95C7FD"/>
    <a:srgbClr val="93E3FF"/>
    <a:srgbClr val="FCD5B5"/>
    <a:srgbClr val="4FD1FF"/>
    <a:srgbClr val="E7F0EA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sa\Desktop\Cartel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JCSRISRV\Rsdata\DNA\Luigi\Biolog\20%20aut%20patients%20vs%2020%20controls%201-19-10\20%20vs%2020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JCSRISRV\Rsdata\DNA\Luigi\Biolog\2-15-11%20Aut-contr-schizo%20new%20plates\New%20plate%206%20Aut-6%20Contr%202-15-1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JCSRISRV\Rsdata\DNA\Luigi\Biolog\2-15-11%20Aut-contr-schizo%20new%20plates\New%20plate%206%20Aut-6%20Contr%202-15-1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JCSRISRV\Rsdata\DNA\Luigi\Biolog\2-15-11%20Aut-contr-schizo%20new%20plates\New%20plate%2010%20Schizo-2%20Contr%202-15-1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JCSRISRV\Rsdata\DNA\Luigi\Biolog\2-15-11%20Aut-contr-schizo%20new%20plates\New%20plate%2010%20Schizo-2%20Contr%202-15-1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JCSRISRV\Rsdata\DNA\Luigi\Biolog\50%20patients%20vs%2050%20controls%20new%20plates\50%20patients%20vs%2050%20controls%20da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lang="it-IT"/>
            </a:pPr>
            <a:r>
              <a:rPr lang="en-US" dirty="0" smtClean="0"/>
              <a:t>Absorbance (A</a:t>
            </a:r>
            <a:r>
              <a:rPr lang="en-US" baseline="-25000" dirty="0" smtClean="0"/>
              <a:t>590-750</a:t>
            </a:r>
            <a:r>
              <a:rPr lang="en-US" baseline="0" dirty="0" smtClean="0"/>
              <a:t>)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Assorbanza</c:v>
          </c:tx>
          <c:spPr>
            <a:ln>
              <a:solidFill>
                <a:srgbClr val="000000"/>
              </a:solidFill>
            </a:ln>
          </c:spPr>
          <c:marker>
            <c:spPr>
              <a:solidFill>
                <a:schemeClr val="tx1"/>
              </a:solidFill>
            </c:spPr>
          </c:marker>
          <c:dLbls>
            <c:dLbl>
              <c:idx val="5"/>
              <c:layout/>
              <c:showVal val="1"/>
            </c:dLbl>
            <c:dLbl>
              <c:idx val="8"/>
              <c:layout/>
              <c:showVal val="1"/>
            </c:dLbl>
            <c:delete val="1"/>
          </c:dLbls>
          <c:cat>
            <c:numLit>
              <c:formatCode>General</c:formatCode>
              <c:ptCount val="9"/>
              <c:pt idx="0">
                <c:v>350</c:v>
              </c:pt>
              <c:pt idx="1">
                <c:v>400</c:v>
              </c:pt>
              <c:pt idx="2">
                <c:v>450</c:v>
              </c:pt>
              <c:pt idx="3">
                <c:v>500</c:v>
              </c:pt>
              <c:pt idx="4">
                <c:v>550</c:v>
              </c:pt>
              <c:pt idx="5">
                <c:v>600</c:v>
              </c:pt>
              <c:pt idx="6">
                <c:v>650</c:v>
              </c:pt>
              <c:pt idx="7">
                <c:v>700</c:v>
              </c:pt>
              <c:pt idx="8">
                <c:v>750</c:v>
              </c:pt>
            </c:numLit>
          </c:cat>
          <c:val>
            <c:numRef>
              <c:f>Foglio1!$A$1:$I$1</c:f>
              <c:numCache>
                <c:formatCode>General</c:formatCode>
                <c:ptCount val="9"/>
                <c:pt idx="0">
                  <c:v>3.4000000000000002E-2</c:v>
                </c:pt>
                <c:pt idx="1">
                  <c:v>7.8000000000000194E-2</c:v>
                </c:pt>
                <c:pt idx="2">
                  <c:v>0.10100000000000002</c:v>
                </c:pt>
                <c:pt idx="3">
                  <c:v>0.12000000000000002</c:v>
                </c:pt>
                <c:pt idx="4">
                  <c:v>0.43000000000000038</c:v>
                </c:pt>
                <c:pt idx="5">
                  <c:v>0.48000000000000032</c:v>
                </c:pt>
                <c:pt idx="6">
                  <c:v>0.22000000000000094</c:v>
                </c:pt>
                <c:pt idx="7">
                  <c:v>0.18000000000000024</c:v>
                </c:pt>
                <c:pt idx="8">
                  <c:v>2.0000000000000052E-2</c:v>
                </c:pt>
              </c:numCache>
            </c:numRef>
          </c:val>
        </c:ser>
        <c:marker val="1"/>
        <c:axId val="58791808"/>
        <c:axId val="58793344"/>
      </c:lineChart>
      <c:catAx>
        <c:axId val="587918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it-IT"/>
            </a:pPr>
            <a:endParaRPr lang="it-IT"/>
          </a:p>
        </c:txPr>
        <c:crossAx val="58793344"/>
        <c:crosses val="autoZero"/>
        <c:auto val="1"/>
        <c:lblAlgn val="ctr"/>
        <c:lblOffset val="100"/>
      </c:catAx>
      <c:valAx>
        <c:axId val="587933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it-IT"/>
            </a:pPr>
            <a:endParaRPr lang="it-IT"/>
          </a:p>
        </c:txPr>
        <c:crossAx val="58791808"/>
        <c:crosses val="autoZero"/>
        <c:crossBetween val="between"/>
      </c:valAx>
      <c:spPr>
        <a:solidFill>
          <a:schemeClr val="bg1"/>
        </a:solidFill>
        <a:effectLst>
          <a:outerShdw blurRad="50800" dist="50800" dir="5400000" algn="ctr" rotWithShape="0">
            <a:schemeClr val="bg1"/>
          </a:outerShdw>
        </a:effectLst>
      </c:spPr>
    </c:plotArea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lang="it-IT"/>
            </a:pPr>
            <a:r>
              <a:rPr lang="en-US" dirty="0"/>
              <a:t>Average of 20 </a:t>
            </a:r>
            <a:r>
              <a:rPr lang="en-US" dirty="0" smtClean="0"/>
              <a:t>ASD </a:t>
            </a:r>
            <a:r>
              <a:rPr lang="en-US" dirty="0"/>
              <a:t>patients </a:t>
            </a:r>
            <a:r>
              <a:rPr lang="en-US" i="1" dirty="0" smtClean="0"/>
              <a:t>vs.</a:t>
            </a:r>
            <a:r>
              <a:rPr lang="en-US" dirty="0" smtClean="0"/>
              <a:t> </a:t>
            </a:r>
            <a:r>
              <a:rPr lang="en-US" dirty="0"/>
              <a:t>20 controls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Sheet1!$JX$32</c:f>
              <c:strCache>
                <c:ptCount val="1"/>
                <c:pt idx="0">
                  <c:v>Av (20 pts)</c:v>
                </c:pt>
              </c:strCache>
            </c:strRef>
          </c:tx>
          <c:marker>
            <c:symbol val="none"/>
          </c:marker>
          <c:cat>
            <c:strRef>
              <c:f>Sheet1!$JW$33:$JW$128</c:f>
              <c:strCache>
                <c:ptCount val="96"/>
                <c:pt idx="0">
                  <c:v>A01</c:v>
                </c:pt>
                <c:pt idx="1">
                  <c:v>A02</c:v>
                </c:pt>
                <c:pt idx="2">
                  <c:v>A03</c:v>
                </c:pt>
                <c:pt idx="3">
                  <c:v>A04</c:v>
                </c:pt>
                <c:pt idx="4">
                  <c:v>A05</c:v>
                </c:pt>
                <c:pt idx="5">
                  <c:v>A06</c:v>
                </c:pt>
                <c:pt idx="6">
                  <c:v>A07</c:v>
                </c:pt>
                <c:pt idx="7">
                  <c:v>A08</c:v>
                </c:pt>
                <c:pt idx="8">
                  <c:v>A09</c:v>
                </c:pt>
                <c:pt idx="9">
                  <c:v>A10</c:v>
                </c:pt>
                <c:pt idx="10">
                  <c:v>A11</c:v>
                </c:pt>
                <c:pt idx="11">
                  <c:v>A12</c:v>
                </c:pt>
                <c:pt idx="12">
                  <c:v>B01</c:v>
                </c:pt>
                <c:pt idx="13">
                  <c:v>B02</c:v>
                </c:pt>
                <c:pt idx="14">
                  <c:v>B03</c:v>
                </c:pt>
                <c:pt idx="15">
                  <c:v>B04</c:v>
                </c:pt>
                <c:pt idx="16">
                  <c:v>B05</c:v>
                </c:pt>
                <c:pt idx="17">
                  <c:v>B06</c:v>
                </c:pt>
                <c:pt idx="18">
                  <c:v>B07</c:v>
                </c:pt>
                <c:pt idx="19">
                  <c:v>B08</c:v>
                </c:pt>
                <c:pt idx="20">
                  <c:v>B09</c:v>
                </c:pt>
                <c:pt idx="21">
                  <c:v>B10</c:v>
                </c:pt>
                <c:pt idx="22">
                  <c:v>B11</c:v>
                </c:pt>
                <c:pt idx="23">
                  <c:v>B12</c:v>
                </c:pt>
                <c:pt idx="24">
                  <c:v>C01</c:v>
                </c:pt>
                <c:pt idx="25">
                  <c:v>C02</c:v>
                </c:pt>
                <c:pt idx="26">
                  <c:v>C03</c:v>
                </c:pt>
                <c:pt idx="27">
                  <c:v>C04</c:v>
                </c:pt>
                <c:pt idx="28">
                  <c:v>C05</c:v>
                </c:pt>
                <c:pt idx="29">
                  <c:v>C06</c:v>
                </c:pt>
                <c:pt idx="30">
                  <c:v>C07</c:v>
                </c:pt>
                <c:pt idx="31">
                  <c:v>C08</c:v>
                </c:pt>
                <c:pt idx="32">
                  <c:v>C09</c:v>
                </c:pt>
                <c:pt idx="33">
                  <c:v>C10</c:v>
                </c:pt>
                <c:pt idx="34">
                  <c:v>C11</c:v>
                </c:pt>
                <c:pt idx="35">
                  <c:v>C12</c:v>
                </c:pt>
                <c:pt idx="36">
                  <c:v>D01</c:v>
                </c:pt>
                <c:pt idx="37">
                  <c:v>D02</c:v>
                </c:pt>
                <c:pt idx="38">
                  <c:v>D03</c:v>
                </c:pt>
                <c:pt idx="39">
                  <c:v>D04</c:v>
                </c:pt>
                <c:pt idx="40">
                  <c:v>D05</c:v>
                </c:pt>
                <c:pt idx="41">
                  <c:v>D06</c:v>
                </c:pt>
                <c:pt idx="42">
                  <c:v>D07</c:v>
                </c:pt>
                <c:pt idx="43">
                  <c:v>D08</c:v>
                </c:pt>
                <c:pt idx="44">
                  <c:v>D09</c:v>
                </c:pt>
                <c:pt idx="45">
                  <c:v>D10</c:v>
                </c:pt>
                <c:pt idx="46">
                  <c:v>D11</c:v>
                </c:pt>
                <c:pt idx="47">
                  <c:v>D12</c:v>
                </c:pt>
                <c:pt idx="48">
                  <c:v>E01</c:v>
                </c:pt>
                <c:pt idx="49">
                  <c:v>E02</c:v>
                </c:pt>
                <c:pt idx="50">
                  <c:v>E03</c:v>
                </c:pt>
                <c:pt idx="51">
                  <c:v>E04</c:v>
                </c:pt>
                <c:pt idx="52">
                  <c:v>E05</c:v>
                </c:pt>
                <c:pt idx="53">
                  <c:v>E06</c:v>
                </c:pt>
                <c:pt idx="54">
                  <c:v>E07</c:v>
                </c:pt>
                <c:pt idx="55">
                  <c:v>E08</c:v>
                </c:pt>
                <c:pt idx="56">
                  <c:v>E09</c:v>
                </c:pt>
                <c:pt idx="57">
                  <c:v>E10</c:v>
                </c:pt>
                <c:pt idx="58">
                  <c:v>E11</c:v>
                </c:pt>
                <c:pt idx="59">
                  <c:v>E12</c:v>
                </c:pt>
                <c:pt idx="60">
                  <c:v>F01</c:v>
                </c:pt>
                <c:pt idx="61">
                  <c:v>F02</c:v>
                </c:pt>
                <c:pt idx="62">
                  <c:v>F03</c:v>
                </c:pt>
                <c:pt idx="63">
                  <c:v>F04</c:v>
                </c:pt>
                <c:pt idx="64">
                  <c:v>F05</c:v>
                </c:pt>
                <c:pt idx="65">
                  <c:v>F06</c:v>
                </c:pt>
                <c:pt idx="66">
                  <c:v>F07</c:v>
                </c:pt>
                <c:pt idx="67">
                  <c:v>F08</c:v>
                </c:pt>
                <c:pt idx="68">
                  <c:v>F09</c:v>
                </c:pt>
                <c:pt idx="69">
                  <c:v>F10</c:v>
                </c:pt>
                <c:pt idx="70">
                  <c:v>F11</c:v>
                </c:pt>
                <c:pt idx="71">
                  <c:v>F12</c:v>
                </c:pt>
                <c:pt idx="72">
                  <c:v>G01</c:v>
                </c:pt>
                <c:pt idx="73">
                  <c:v>G02</c:v>
                </c:pt>
                <c:pt idx="74">
                  <c:v>G03</c:v>
                </c:pt>
                <c:pt idx="75">
                  <c:v>G04</c:v>
                </c:pt>
                <c:pt idx="76">
                  <c:v>G05</c:v>
                </c:pt>
                <c:pt idx="77">
                  <c:v>G06</c:v>
                </c:pt>
                <c:pt idx="78">
                  <c:v>G07</c:v>
                </c:pt>
                <c:pt idx="79">
                  <c:v>G08</c:v>
                </c:pt>
                <c:pt idx="80">
                  <c:v>G09</c:v>
                </c:pt>
                <c:pt idx="81">
                  <c:v>G10</c:v>
                </c:pt>
                <c:pt idx="82">
                  <c:v>G11</c:v>
                </c:pt>
                <c:pt idx="83">
                  <c:v>G12</c:v>
                </c:pt>
                <c:pt idx="84">
                  <c:v>H01</c:v>
                </c:pt>
                <c:pt idx="85">
                  <c:v>H02</c:v>
                </c:pt>
                <c:pt idx="86">
                  <c:v>H03</c:v>
                </c:pt>
                <c:pt idx="87">
                  <c:v>H04</c:v>
                </c:pt>
                <c:pt idx="88">
                  <c:v>H05</c:v>
                </c:pt>
                <c:pt idx="89">
                  <c:v>H06</c:v>
                </c:pt>
                <c:pt idx="90">
                  <c:v>H07</c:v>
                </c:pt>
                <c:pt idx="91">
                  <c:v>H08</c:v>
                </c:pt>
                <c:pt idx="92">
                  <c:v>H09</c:v>
                </c:pt>
                <c:pt idx="93">
                  <c:v>H10</c:v>
                </c:pt>
                <c:pt idx="94">
                  <c:v>H11</c:v>
                </c:pt>
                <c:pt idx="95">
                  <c:v>H12</c:v>
                </c:pt>
              </c:strCache>
            </c:strRef>
          </c:cat>
          <c:val>
            <c:numRef>
              <c:f>Sheet1!$JX$33:$JX$128</c:f>
              <c:numCache>
                <c:formatCode>General</c:formatCode>
                <c:ptCount val="96"/>
                <c:pt idx="0">
                  <c:v>0.23720000000000024</c:v>
                </c:pt>
                <c:pt idx="1">
                  <c:v>0.22255000000000011</c:v>
                </c:pt>
                <c:pt idx="2">
                  <c:v>0.20710000000000006</c:v>
                </c:pt>
                <c:pt idx="3">
                  <c:v>0.17069999999999996</c:v>
                </c:pt>
                <c:pt idx="4">
                  <c:v>0.17895000000000041</c:v>
                </c:pt>
                <c:pt idx="5">
                  <c:v>0.1990000000000002</c:v>
                </c:pt>
                <c:pt idx="6">
                  <c:v>0.18375000000000041</c:v>
                </c:pt>
                <c:pt idx="7">
                  <c:v>0.17275000000000001</c:v>
                </c:pt>
                <c:pt idx="8">
                  <c:v>0.17805000000000001</c:v>
                </c:pt>
                <c:pt idx="9">
                  <c:v>0.48070000000000002</c:v>
                </c:pt>
                <c:pt idx="10">
                  <c:v>0.29295000000000032</c:v>
                </c:pt>
                <c:pt idx="11">
                  <c:v>0.19960000000000008</c:v>
                </c:pt>
                <c:pt idx="12">
                  <c:v>0.23380000000000001</c:v>
                </c:pt>
                <c:pt idx="13">
                  <c:v>0.33440000000000303</c:v>
                </c:pt>
                <c:pt idx="14">
                  <c:v>0.20285</c:v>
                </c:pt>
                <c:pt idx="15">
                  <c:v>0.21540000000000128</c:v>
                </c:pt>
                <c:pt idx="16">
                  <c:v>0.21155000000000004</c:v>
                </c:pt>
                <c:pt idx="17">
                  <c:v>0.71175000000000399</c:v>
                </c:pt>
                <c:pt idx="18">
                  <c:v>0.21660000000000001</c:v>
                </c:pt>
                <c:pt idx="19">
                  <c:v>0.23225000000000001</c:v>
                </c:pt>
                <c:pt idx="20">
                  <c:v>0.20730000000000004</c:v>
                </c:pt>
                <c:pt idx="21">
                  <c:v>0.35780000000000234</c:v>
                </c:pt>
                <c:pt idx="22">
                  <c:v>0.36675000000000002</c:v>
                </c:pt>
                <c:pt idx="23">
                  <c:v>0.19865000000000008</c:v>
                </c:pt>
                <c:pt idx="24">
                  <c:v>0.22850000000000009</c:v>
                </c:pt>
                <c:pt idx="25">
                  <c:v>0.21575000000000041</c:v>
                </c:pt>
                <c:pt idx="26">
                  <c:v>0.60715000000000063</c:v>
                </c:pt>
                <c:pt idx="27">
                  <c:v>0.30525000000000002</c:v>
                </c:pt>
                <c:pt idx="28">
                  <c:v>0.19945000000000021</c:v>
                </c:pt>
                <c:pt idx="29">
                  <c:v>0.26760000000000006</c:v>
                </c:pt>
                <c:pt idx="30">
                  <c:v>0.26965000000000006</c:v>
                </c:pt>
                <c:pt idx="31">
                  <c:v>0.23820000000000024</c:v>
                </c:pt>
                <c:pt idx="32">
                  <c:v>0.22525000000000009</c:v>
                </c:pt>
                <c:pt idx="33">
                  <c:v>0.61054999999999993</c:v>
                </c:pt>
                <c:pt idx="34">
                  <c:v>0.22620000000000021</c:v>
                </c:pt>
                <c:pt idx="35">
                  <c:v>0.3109000000000024</c:v>
                </c:pt>
                <c:pt idx="36">
                  <c:v>0.33800000000000263</c:v>
                </c:pt>
                <c:pt idx="37">
                  <c:v>0.23050000000000001</c:v>
                </c:pt>
                <c:pt idx="38">
                  <c:v>0.19980000000000009</c:v>
                </c:pt>
                <c:pt idx="39">
                  <c:v>0.23695000000000024</c:v>
                </c:pt>
                <c:pt idx="40">
                  <c:v>0.26470000000000005</c:v>
                </c:pt>
                <c:pt idx="41">
                  <c:v>0.33110000000000234</c:v>
                </c:pt>
                <c:pt idx="42">
                  <c:v>0.25110000000000005</c:v>
                </c:pt>
                <c:pt idx="43">
                  <c:v>0.26505000000000006</c:v>
                </c:pt>
                <c:pt idx="44">
                  <c:v>0.18975000000000111</c:v>
                </c:pt>
                <c:pt idx="45">
                  <c:v>0.23830000000000001</c:v>
                </c:pt>
                <c:pt idx="46">
                  <c:v>0.23050000000000001</c:v>
                </c:pt>
                <c:pt idx="47">
                  <c:v>0.63445000000000062</c:v>
                </c:pt>
                <c:pt idx="48">
                  <c:v>0.22870000000000024</c:v>
                </c:pt>
                <c:pt idx="49">
                  <c:v>0.32355000000000234</c:v>
                </c:pt>
                <c:pt idx="50">
                  <c:v>0.24095000000000041</c:v>
                </c:pt>
                <c:pt idx="51">
                  <c:v>0.18405000000000021</c:v>
                </c:pt>
                <c:pt idx="52">
                  <c:v>0.24135000000000004</c:v>
                </c:pt>
                <c:pt idx="53">
                  <c:v>0.28155000000000008</c:v>
                </c:pt>
                <c:pt idx="54">
                  <c:v>0.54354999999999998</c:v>
                </c:pt>
                <c:pt idx="55">
                  <c:v>0.42050000000000032</c:v>
                </c:pt>
                <c:pt idx="56">
                  <c:v>0.48775000000000002</c:v>
                </c:pt>
                <c:pt idx="57">
                  <c:v>0.47920000000000001</c:v>
                </c:pt>
                <c:pt idx="58">
                  <c:v>0.50475000000000003</c:v>
                </c:pt>
                <c:pt idx="59">
                  <c:v>0.52450000000000008</c:v>
                </c:pt>
                <c:pt idx="60">
                  <c:v>0.47685000000000038</c:v>
                </c:pt>
                <c:pt idx="61">
                  <c:v>0.49295000000000205</c:v>
                </c:pt>
                <c:pt idx="62">
                  <c:v>0.48095000000000032</c:v>
                </c:pt>
                <c:pt idx="63">
                  <c:v>0.58649999999999958</c:v>
                </c:pt>
                <c:pt idx="64">
                  <c:v>0.47645000000000032</c:v>
                </c:pt>
                <c:pt idx="65">
                  <c:v>0.50015000000000009</c:v>
                </c:pt>
                <c:pt idx="66">
                  <c:v>0.30190000000000206</c:v>
                </c:pt>
                <c:pt idx="67">
                  <c:v>0.62820000000000065</c:v>
                </c:pt>
                <c:pt idx="68">
                  <c:v>0.27275000000000005</c:v>
                </c:pt>
                <c:pt idx="69">
                  <c:v>0.28735000000000038</c:v>
                </c:pt>
                <c:pt idx="70">
                  <c:v>0.29230000000000234</c:v>
                </c:pt>
                <c:pt idx="71">
                  <c:v>0.3476000000000003</c:v>
                </c:pt>
                <c:pt idx="72">
                  <c:v>0.41905000000000031</c:v>
                </c:pt>
                <c:pt idx="73">
                  <c:v>0.41140000000000032</c:v>
                </c:pt>
                <c:pt idx="74">
                  <c:v>0.28690000000000032</c:v>
                </c:pt>
                <c:pt idx="75">
                  <c:v>0.37255000000000038</c:v>
                </c:pt>
                <c:pt idx="76">
                  <c:v>0.32380000000000303</c:v>
                </c:pt>
                <c:pt idx="77">
                  <c:v>0.30680000000000263</c:v>
                </c:pt>
                <c:pt idx="78">
                  <c:v>0.23295000000000021</c:v>
                </c:pt>
                <c:pt idx="79">
                  <c:v>0.35930000000000234</c:v>
                </c:pt>
                <c:pt idx="80">
                  <c:v>0.22710000000000008</c:v>
                </c:pt>
                <c:pt idx="81">
                  <c:v>0.22355000000000008</c:v>
                </c:pt>
                <c:pt idx="82">
                  <c:v>0.22765000000000007</c:v>
                </c:pt>
                <c:pt idx="83">
                  <c:v>0.68540000000000023</c:v>
                </c:pt>
                <c:pt idx="84">
                  <c:v>0.24010000000000004</c:v>
                </c:pt>
                <c:pt idx="85">
                  <c:v>0.25390000000000001</c:v>
                </c:pt>
                <c:pt idx="86">
                  <c:v>0.30270000000000002</c:v>
                </c:pt>
                <c:pt idx="87">
                  <c:v>0.33015000000000205</c:v>
                </c:pt>
                <c:pt idx="88">
                  <c:v>0.24765000000000001</c:v>
                </c:pt>
                <c:pt idx="89">
                  <c:v>0.23625000000000004</c:v>
                </c:pt>
                <c:pt idx="90">
                  <c:v>0.21010000000000004</c:v>
                </c:pt>
                <c:pt idx="91">
                  <c:v>0.2311</c:v>
                </c:pt>
                <c:pt idx="92">
                  <c:v>0.26235000000000008</c:v>
                </c:pt>
                <c:pt idx="93">
                  <c:v>0.31860000000000038</c:v>
                </c:pt>
                <c:pt idx="94">
                  <c:v>0.23119999999999999</c:v>
                </c:pt>
                <c:pt idx="95">
                  <c:v>1.3069499999999998</c:v>
                </c:pt>
              </c:numCache>
            </c:numRef>
          </c:val>
        </c:ser>
        <c:ser>
          <c:idx val="1"/>
          <c:order val="1"/>
          <c:tx>
            <c:strRef>
              <c:f>Sheet1!$JY$32</c:f>
              <c:strCache>
                <c:ptCount val="1"/>
                <c:pt idx="0">
                  <c:v>Av (20 cntrs)</c:v>
                </c:pt>
              </c:strCache>
            </c:strRef>
          </c:tx>
          <c:marker>
            <c:symbol val="none"/>
          </c:marker>
          <c:cat>
            <c:strRef>
              <c:f>Sheet1!$JW$33:$JW$128</c:f>
              <c:strCache>
                <c:ptCount val="96"/>
                <c:pt idx="0">
                  <c:v>A01</c:v>
                </c:pt>
                <c:pt idx="1">
                  <c:v>A02</c:v>
                </c:pt>
                <c:pt idx="2">
                  <c:v>A03</c:v>
                </c:pt>
                <c:pt idx="3">
                  <c:v>A04</c:v>
                </c:pt>
                <c:pt idx="4">
                  <c:v>A05</c:v>
                </c:pt>
                <c:pt idx="5">
                  <c:v>A06</c:v>
                </c:pt>
                <c:pt idx="6">
                  <c:v>A07</c:v>
                </c:pt>
                <c:pt idx="7">
                  <c:v>A08</c:v>
                </c:pt>
                <c:pt idx="8">
                  <c:v>A09</c:v>
                </c:pt>
                <c:pt idx="9">
                  <c:v>A10</c:v>
                </c:pt>
                <c:pt idx="10">
                  <c:v>A11</c:v>
                </c:pt>
                <c:pt idx="11">
                  <c:v>A12</c:v>
                </c:pt>
                <c:pt idx="12">
                  <c:v>B01</c:v>
                </c:pt>
                <c:pt idx="13">
                  <c:v>B02</c:v>
                </c:pt>
                <c:pt idx="14">
                  <c:v>B03</c:v>
                </c:pt>
                <c:pt idx="15">
                  <c:v>B04</c:v>
                </c:pt>
                <c:pt idx="16">
                  <c:v>B05</c:v>
                </c:pt>
                <c:pt idx="17">
                  <c:v>B06</c:v>
                </c:pt>
                <c:pt idx="18">
                  <c:v>B07</c:v>
                </c:pt>
                <c:pt idx="19">
                  <c:v>B08</c:v>
                </c:pt>
                <c:pt idx="20">
                  <c:v>B09</c:v>
                </c:pt>
                <c:pt idx="21">
                  <c:v>B10</c:v>
                </c:pt>
                <c:pt idx="22">
                  <c:v>B11</c:v>
                </c:pt>
                <c:pt idx="23">
                  <c:v>B12</c:v>
                </c:pt>
                <c:pt idx="24">
                  <c:v>C01</c:v>
                </c:pt>
                <c:pt idx="25">
                  <c:v>C02</c:v>
                </c:pt>
                <c:pt idx="26">
                  <c:v>C03</c:v>
                </c:pt>
                <c:pt idx="27">
                  <c:v>C04</c:v>
                </c:pt>
                <c:pt idx="28">
                  <c:v>C05</c:v>
                </c:pt>
                <c:pt idx="29">
                  <c:v>C06</c:v>
                </c:pt>
                <c:pt idx="30">
                  <c:v>C07</c:v>
                </c:pt>
                <c:pt idx="31">
                  <c:v>C08</c:v>
                </c:pt>
                <c:pt idx="32">
                  <c:v>C09</c:v>
                </c:pt>
                <c:pt idx="33">
                  <c:v>C10</c:v>
                </c:pt>
                <c:pt idx="34">
                  <c:v>C11</c:v>
                </c:pt>
                <c:pt idx="35">
                  <c:v>C12</c:v>
                </c:pt>
                <c:pt idx="36">
                  <c:v>D01</c:v>
                </c:pt>
                <c:pt idx="37">
                  <c:v>D02</c:v>
                </c:pt>
                <c:pt idx="38">
                  <c:v>D03</c:v>
                </c:pt>
                <c:pt idx="39">
                  <c:v>D04</c:v>
                </c:pt>
                <c:pt idx="40">
                  <c:v>D05</c:v>
                </c:pt>
                <c:pt idx="41">
                  <c:v>D06</c:v>
                </c:pt>
                <c:pt idx="42">
                  <c:v>D07</c:v>
                </c:pt>
                <c:pt idx="43">
                  <c:v>D08</c:v>
                </c:pt>
                <c:pt idx="44">
                  <c:v>D09</c:v>
                </c:pt>
                <c:pt idx="45">
                  <c:v>D10</c:v>
                </c:pt>
                <c:pt idx="46">
                  <c:v>D11</c:v>
                </c:pt>
                <c:pt idx="47">
                  <c:v>D12</c:v>
                </c:pt>
                <c:pt idx="48">
                  <c:v>E01</c:v>
                </c:pt>
                <c:pt idx="49">
                  <c:v>E02</c:v>
                </c:pt>
                <c:pt idx="50">
                  <c:v>E03</c:v>
                </c:pt>
                <c:pt idx="51">
                  <c:v>E04</c:v>
                </c:pt>
                <c:pt idx="52">
                  <c:v>E05</c:v>
                </c:pt>
                <c:pt idx="53">
                  <c:v>E06</c:v>
                </c:pt>
                <c:pt idx="54">
                  <c:v>E07</c:v>
                </c:pt>
                <c:pt idx="55">
                  <c:v>E08</c:v>
                </c:pt>
                <c:pt idx="56">
                  <c:v>E09</c:v>
                </c:pt>
                <c:pt idx="57">
                  <c:v>E10</c:v>
                </c:pt>
                <c:pt idx="58">
                  <c:v>E11</c:v>
                </c:pt>
                <c:pt idx="59">
                  <c:v>E12</c:v>
                </c:pt>
                <c:pt idx="60">
                  <c:v>F01</c:v>
                </c:pt>
                <c:pt idx="61">
                  <c:v>F02</c:v>
                </c:pt>
                <c:pt idx="62">
                  <c:v>F03</c:v>
                </c:pt>
                <c:pt idx="63">
                  <c:v>F04</c:v>
                </c:pt>
                <c:pt idx="64">
                  <c:v>F05</c:v>
                </c:pt>
                <c:pt idx="65">
                  <c:v>F06</c:v>
                </c:pt>
                <c:pt idx="66">
                  <c:v>F07</c:v>
                </c:pt>
                <c:pt idx="67">
                  <c:v>F08</c:v>
                </c:pt>
                <c:pt idx="68">
                  <c:v>F09</c:v>
                </c:pt>
                <c:pt idx="69">
                  <c:v>F10</c:v>
                </c:pt>
                <c:pt idx="70">
                  <c:v>F11</c:v>
                </c:pt>
                <c:pt idx="71">
                  <c:v>F12</c:v>
                </c:pt>
                <c:pt idx="72">
                  <c:v>G01</c:v>
                </c:pt>
                <c:pt idx="73">
                  <c:v>G02</c:v>
                </c:pt>
                <c:pt idx="74">
                  <c:v>G03</c:v>
                </c:pt>
                <c:pt idx="75">
                  <c:v>G04</c:v>
                </c:pt>
                <c:pt idx="76">
                  <c:v>G05</c:v>
                </c:pt>
                <c:pt idx="77">
                  <c:v>G06</c:v>
                </c:pt>
                <c:pt idx="78">
                  <c:v>G07</c:v>
                </c:pt>
                <c:pt idx="79">
                  <c:v>G08</c:v>
                </c:pt>
                <c:pt idx="80">
                  <c:v>G09</c:v>
                </c:pt>
                <c:pt idx="81">
                  <c:v>G10</c:v>
                </c:pt>
                <c:pt idx="82">
                  <c:v>G11</c:v>
                </c:pt>
                <c:pt idx="83">
                  <c:v>G12</c:v>
                </c:pt>
                <c:pt idx="84">
                  <c:v>H01</c:v>
                </c:pt>
                <c:pt idx="85">
                  <c:v>H02</c:v>
                </c:pt>
                <c:pt idx="86">
                  <c:v>H03</c:v>
                </c:pt>
                <c:pt idx="87">
                  <c:v>H04</c:v>
                </c:pt>
                <c:pt idx="88">
                  <c:v>H05</c:v>
                </c:pt>
                <c:pt idx="89">
                  <c:v>H06</c:v>
                </c:pt>
                <c:pt idx="90">
                  <c:v>H07</c:v>
                </c:pt>
                <c:pt idx="91">
                  <c:v>H08</c:v>
                </c:pt>
                <c:pt idx="92">
                  <c:v>H09</c:v>
                </c:pt>
                <c:pt idx="93">
                  <c:v>H10</c:v>
                </c:pt>
                <c:pt idx="94">
                  <c:v>H11</c:v>
                </c:pt>
                <c:pt idx="95">
                  <c:v>H12</c:v>
                </c:pt>
              </c:strCache>
            </c:strRef>
          </c:cat>
          <c:val>
            <c:numRef>
              <c:f>Sheet1!$JY$33:$JY$128</c:f>
              <c:numCache>
                <c:formatCode>General</c:formatCode>
                <c:ptCount val="96"/>
                <c:pt idx="0">
                  <c:v>0.21360000000000001</c:v>
                </c:pt>
                <c:pt idx="1">
                  <c:v>0.21215000000000001</c:v>
                </c:pt>
                <c:pt idx="2">
                  <c:v>0.20085000000000003</c:v>
                </c:pt>
                <c:pt idx="3">
                  <c:v>0.15240000000000126</c:v>
                </c:pt>
                <c:pt idx="4">
                  <c:v>0.15650000000000044</c:v>
                </c:pt>
                <c:pt idx="5">
                  <c:v>0.14990000000000125</c:v>
                </c:pt>
                <c:pt idx="6">
                  <c:v>0.15410000000000001</c:v>
                </c:pt>
                <c:pt idx="7">
                  <c:v>0.15355000000000021</c:v>
                </c:pt>
                <c:pt idx="8">
                  <c:v>0.16315000000000002</c:v>
                </c:pt>
                <c:pt idx="9">
                  <c:v>0.57070000000000065</c:v>
                </c:pt>
                <c:pt idx="10">
                  <c:v>0.31810000000000038</c:v>
                </c:pt>
                <c:pt idx="11">
                  <c:v>0.15915000000000001</c:v>
                </c:pt>
                <c:pt idx="12">
                  <c:v>0.21970000000000126</c:v>
                </c:pt>
                <c:pt idx="13">
                  <c:v>0.32875000000000032</c:v>
                </c:pt>
                <c:pt idx="14">
                  <c:v>0.22965000000000008</c:v>
                </c:pt>
                <c:pt idx="15">
                  <c:v>0.23269999999999999</c:v>
                </c:pt>
                <c:pt idx="16">
                  <c:v>0.21200000000000024</c:v>
                </c:pt>
                <c:pt idx="17">
                  <c:v>0.82890000000000064</c:v>
                </c:pt>
                <c:pt idx="18">
                  <c:v>0.22865000000000005</c:v>
                </c:pt>
                <c:pt idx="19">
                  <c:v>0.24445000000000044</c:v>
                </c:pt>
                <c:pt idx="20">
                  <c:v>0.23769999999999999</c:v>
                </c:pt>
                <c:pt idx="21">
                  <c:v>0.32300000000000234</c:v>
                </c:pt>
                <c:pt idx="22">
                  <c:v>0.36795000000000205</c:v>
                </c:pt>
                <c:pt idx="23">
                  <c:v>0.17485000000000001</c:v>
                </c:pt>
                <c:pt idx="24">
                  <c:v>0.22085000000000013</c:v>
                </c:pt>
                <c:pt idx="25">
                  <c:v>0.20450000000000004</c:v>
                </c:pt>
                <c:pt idx="26">
                  <c:v>0.69455000000000044</c:v>
                </c:pt>
                <c:pt idx="27">
                  <c:v>0.32520000000000032</c:v>
                </c:pt>
                <c:pt idx="28">
                  <c:v>0.20720000000000041</c:v>
                </c:pt>
                <c:pt idx="29">
                  <c:v>0.26570000000000005</c:v>
                </c:pt>
                <c:pt idx="30">
                  <c:v>0.27950000000000008</c:v>
                </c:pt>
                <c:pt idx="31">
                  <c:v>0.2636</c:v>
                </c:pt>
                <c:pt idx="32">
                  <c:v>0.2336</c:v>
                </c:pt>
                <c:pt idx="33">
                  <c:v>0.75155000000000005</c:v>
                </c:pt>
                <c:pt idx="34">
                  <c:v>0.23010000000000003</c:v>
                </c:pt>
                <c:pt idx="35">
                  <c:v>0.30750000000000038</c:v>
                </c:pt>
                <c:pt idx="36">
                  <c:v>0.29225000000000001</c:v>
                </c:pt>
                <c:pt idx="37">
                  <c:v>0.21490000000000126</c:v>
                </c:pt>
                <c:pt idx="38">
                  <c:v>0.17505000000000001</c:v>
                </c:pt>
                <c:pt idx="39">
                  <c:v>0.26280000000000031</c:v>
                </c:pt>
                <c:pt idx="40">
                  <c:v>0.29245000000000032</c:v>
                </c:pt>
                <c:pt idx="41">
                  <c:v>0.36350000000000032</c:v>
                </c:pt>
                <c:pt idx="42">
                  <c:v>0.30815000000000031</c:v>
                </c:pt>
                <c:pt idx="43">
                  <c:v>0.26675000000000004</c:v>
                </c:pt>
                <c:pt idx="44">
                  <c:v>0.21420000000000108</c:v>
                </c:pt>
                <c:pt idx="45">
                  <c:v>0.24435000000000001</c:v>
                </c:pt>
                <c:pt idx="46">
                  <c:v>0.21515000000000001</c:v>
                </c:pt>
                <c:pt idx="47">
                  <c:v>0.69635000000000069</c:v>
                </c:pt>
                <c:pt idx="48">
                  <c:v>0.22430000000000008</c:v>
                </c:pt>
                <c:pt idx="49">
                  <c:v>0.28065000000000001</c:v>
                </c:pt>
                <c:pt idx="50">
                  <c:v>0.23119999999999999</c:v>
                </c:pt>
                <c:pt idx="51">
                  <c:v>0.18285000000000001</c:v>
                </c:pt>
                <c:pt idx="52">
                  <c:v>0.2626</c:v>
                </c:pt>
                <c:pt idx="53">
                  <c:v>0.30955000000000032</c:v>
                </c:pt>
                <c:pt idx="54">
                  <c:v>0.72530000000000061</c:v>
                </c:pt>
                <c:pt idx="55">
                  <c:v>0.5523499999999999</c:v>
                </c:pt>
                <c:pt idx="56">
                  <c:v>0.65085000000000526</c:v>
                </c:pt>
                <c:pt idx="57">
                  <c:v>0.61285000000000445</c:v>
                </c:pt>
                <c:pt idx="58">
                  <c:v>0.66010000000000468</c:v>
                </c:pt>
                <c:pt idx="59">
                  <c:v>0.65855000000000063</c:v>
                </c:pt>
                <c:pt idx="60">
                  <c:v>0.61230000000000062</c:v>
                </c:pt>
                <c:pt idx="61">
                  <c:v>0.5891999999999995</c:v>
                </c:pt>
                <c:pt idx="62">
                  <c:v>0.6210000000000041</c:v>
                </c:pt>
                <c:pt idx="63">
                  <c:v>0.78479999999999994</c:v>
                </c:pt>
                <c:pt idx="64">
                  <c:v>0.60585000000000411</c:v>
                </c:pt>
                <c:pt idx="65">
                  <c:v>0.64090000000000524</c:v>
                </c:pt>
                <c:pt idx="66">
                  <c:v>0.32855000000000234</c:v>
                </c:pt>
                <c:pt idx="67">
                  <c:v>0.74290000000000456</c:v>
                </c:pt>
                <c:pt idx="68">
                  <c:v>0.27925</c:v>
                </c:pt>
                <c:pt idx="69">
                  <c:v>0.33055000000000234</c:v>
                </c:pt>
                <c:pt idx="70">
                  <c:v>0.31170000000000031</c:v>
                </c:pt>
                <c:pt idx="71">
                  <c:v>0.38045000000000234</c:v>
                </c:pt>
                <c:pt idx="72">
                  <c:v>0.42400000000000032</c:v>
                </c:pt>
                <c:pt idx="73">
                  <c:v>0.39465000000000211</c:v>
                </c:pt>
                <c:pt idx="74">
                  <c:v>0.28610000000000002</c:v>
                </c:pt>
                <c:pt idx="75">
                  <c:v>0.45790000000000008</c:v>
                </c:pt>
                <c:pt idx="76">
                  <c:v>0.34620000000000017</c:v>
                </c:pt>
                <c:pt idx="77">
                  <c:v>0.31145000000000239</c:v>
                </c:pt>
                <c:pt idx="78">
                  <c:v>0.23835000000000001</c:v>
                </c:pt>
                <c:pt idx="79">
                  <c:v>0.36055000000000031</c:v>
                </c:pt>
                <c:pt idx="80">
                  <c:v>0.21895000000000125</c:v>
                </c:pt>
                <c:pt idx="81">
                  <c:v>0.21965000000000001</c:v>
                </c:pt>
                <c:pt idx="82">
                  <c:v>0.19595000000000021</c:v>
                </c:pt>
                <c:pt idx="83">
                  <c:v>0.75560000000000538</c:v>
                </c:pt>
                <c:pt idx="84">
                  <c:v>0.25279999999999997</c:v>
                </c:pt>
                <c:pt idx="85">
                  <c:v>0.25740000000000002</c:v>
                </c:pt>
                <c:pt idx="86">
                  <c:v>0.2316</c:v>
                </c:pt>
                <c:pt idx="87">
                  <c:v>0.35650000000000032</c:v>
                </c:pt>
                <c:pt idx="88">
                  <c:v>0.23050000000000001</c:v>
                </c:pt>
                <c:pt idx="89">
                  <c:v>0.23785000000000001</c:v>
                </c:pt>
                <c:pt idx="90">
                  <c:v>0.16125000000000006</c:v>
                </c:pt>
                <c:pt idx="91">
                  <c:v>0.20920000000000041</c:v>
                </c:pt>
                <c:pt idx="92">
                  <c:v>0.27330000000000032</c:v>
                </c:pt>
                <c:pt idx="93">
                  <c:v>0.3471000000000003</c:v>
                </c:pt>
                <c:pt idx="94">
                  <c:v>0.22530000000000008</c:v>
                </c:pt>
                <c:pt idx="95">
                  <c:v>1.3505</c:v>
                </c:pt>
              </c:numCache>
            </c:numRef>
          </c:val>
        </c:ser>
        <c:marker val="1"/>
        <c:axId val="58872960"/>
        <c:axId val="58874496"/>
      </c:lineChart>
      <c:catAx>
        <c:axId val="588729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it-IT"/>
            </a:pPr>
            <a:endParaRPr lang="it-IT"/>
          </a:p>
        </c:txPr>
        <c:crossAx val="58874496"/>
        <c:crosses val="autoZero"/>
        <c:auto val="1"/>
        <c:lblAlgn val="ctr"/>
        <c:lblOffset val="100"/>
      </c:catAx>
      <c:valAx>
        <c:axId val="5887449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it-IT"/>
            </a:pPr>
            <a:endParaRPr lang="it-IT"/>
          </a:p>
        </c:txPr>
        <c:crossAx val="5887296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lang="it-IT"/>
            </a:pPr>
            <a:r>
              <a:rPr lang="en-US" sz="1800" b="1" i="0" u="none" strike="noStrike" baseline="0" dirty="0"/>
              <a:t>New plate 6 </a:t>
            </a:r>
            <a:r>
              <a:rPr lang="en-US" sz="1800" b="1" i="0" u="none" strike="noStrike" baseline="0" dirty="0" smtClean="0"/>
              <a:t>ASDs </a:t>
            </a:r>
            <a:r>
              <a:rPr lang="en-US" sz="1800" b="1" i="1" u="none" strike="noStrike" baseline="0" dirty="0" smtClean="0"/>
              <a:t>vs. </a:t>
            </a:r>
            <a:r>
              <a:rPr lang="en-US" sz="1800" b="1" i="0" u="none" strike="noStrike" baseline="0" dirty="0" smtClean="0"/>
              <a:t>6 Controls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Sheet1!$AC$2</c:f>
              <c:strCache>
                <c:ptCount val="1"/>
                <c:pt idx="0">
                  <c:v>A</c:v>
                </c:pt>
              </c:strCache>
            </c:strRef>
          </c:tx>
          <c:cat>
            <c:numRef>
              <c:f>Sheet1!$AD$1:$AO$1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Sheet1!$AD$2:$AO$2</c:f>
              <c:numCache>
                <c:formatCode>General</c:formatCode>
                <c:ptCount val="12"/>
                <c:pt idx="0">
                  <c:v>1.7549999999999952</c:v>
                </c:pt>
                <c:pt idx="1">
                  <c:v>1.2589999999999952</c:v>
                </c:pt>
                <c:pt idx="2">
                  <c:v>2.1820000000000004</c:v>
                </c:pt>
                <c:pt idx="3">
                  <c:v>1.8150000000000002</c:v>
                </c:pt>
                <c:pt idx="4">
                  <c:v>1.1240000000000001</c:v>
                </c:pt>
                <c:pt idx="5">
                  <c:v>1.4359999999999911</c:v>
                </c:pt>
                <c:pt idx="6">
                  <c:v>1.5960000000000001</c:v>
                </c:pt>
                <c:pt idx="7">
                  <c:v>1.8169999999999955</c:v>
                </c:pt>
                <c:pt idx="8">
                  <c:v>1.7429999999999952</c:v>
                </c:pt>
                <c:pt idx="9">
                  <c:v>0.91599999999999993</c:v>
                </c:pt>
                <c:pt idx="10">
                  <c:v>1.5489999999999955</c:v>
                </c:pt>
                <c:pt idx="11">
                  <c:v>1.2469999999999952</c:v>
                </c:pt>
              </c:numCache>
            </c:numRef>
          </c:val>
        </c:ser>
        <c:ser>
          <c:idx val="1"/>
          <c:order val="1"/>
          <c:tx>
            <c:strRef>
              <c:f>Sheet1!$AC$3</c:f>
              <c:strCache>
                <c:ptCount val="1"/>
                <c:pt idx="0">
                  <c:v>B</c:v>
                </c:pt>
              </c:strCache>
            </c:strRef>
          </c:tx>
          <c:cat>
            <c:numRef>
              <c:f>Sheet1!$AD$1:$AO$1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Sheet1!$AD$3:$AO$3</c:f>
              <c:numCache>
                <c:formatCode>General</c:formatCode>
                <c:ptCount val="12"/>
                <c:pt idx="0">
                  <c:v>0.129</c:v>
                </c:pt>
                <c:pt idx="1">
                  <c:v>0.10899999999999999</c:v>
                </c:pt>
                <c:pt idx="2">
                  <c:v>0.10799999999999998</c:v>
                </c:pt>
                <c:pt idx="3">
                  <c:v>0.14100000000000001</c:v>
                </c:pt>
                <c:pt idx="4">
                  <c:v>0.24700000000000041</c:v>
                </c:pt>
                <c:pt idx="5">
                  <c:v>0.11599999999999998</c:v>
                </c:pt>
                <c:pt idx="6">
                  <c:v>0.30300000000000032</c:v>
                </c:pt>
                <c:pt idx="7">
                  <c:v>9.8000000000000226E-2</c:v>
                </c:pt>
                <c:pt idx="8">
                  <c:v>0.12000000000000002</c:v>
                </c:pt>
                <c:pt idx="9">
                  <c:v>0.111</c:v>
                </c:pt>
                <c:pt idx="10">
                  <c:v>0.14700000000000021</c:v>
                </c:pt>
                <c:pt idx="11">
                  <c:v>0.13800000000000001</c:v>
                </c:pt>
              </c:numCache>
            </c:numRef>
          </c:val>
        </c:ser>
        <c:ser>
          <c:idx val="2"/>
          <c:order val="2"/>
          <c:tx>
            <c:strRef>
              <c:f>Sheet1!$AC$4</c:f>
              <c:strCache>
                <c:ptCount val="1"/>
                <c:pt idx="0">
                  <c:v>C</c:v>
                </c:pt>
              </c:strCache>
            </c:strRef>
          </c:tx>
          <c:cat>
            <c:numRef>
              <c:f>Sheet1!$AD$1:$AO$1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Sheet1!$AD$4:$AO$4</c:f>
              <c:numCache>
                <c:formatCode>General</c:formatCode>
                <c:ptCount val="12"/>
                <c:pt idx="0">
                  <c:v>0.38400000000000123</c:v>
                </c:pt>
                <c:pt idx="1">
                  <c:v>0.25900000000000001</c:v>
                </c:pt>
                <c:pt idx="2">
                  <c:v>0.37000000000000038</c:v>
                </c:pt>
                <c:pt idx="3">
                  <c:v>0.443</c:v>
                </c:pt>
                <c:pt idx="4">
                  <c:v>0.55499999999999994</c:v>
                </c:pt>
                <c:pt idx="5">
                  <c:v>0.5129999999999999</c:v>
                </c:pt>
                <c:pt idx="6">
                  <c:v>0.67000000000000282</c:v>
                </c:pt>
                <c:pt idx="7">
                  <c:v>0.56399999999999995</c:v>
                </c:pt>
                <c:pt idx="8">
                  <c:v>0.6510000000000028</c:v>
                </c:pt>
                <c:pt idx="9">
                  <c:v>0.69599999999999995</c:v>
                </c:pt>
                <c:pt idx="10">
                  <c:v>0.94900000000000062</c:v>
                </c:pt>
                <c:pt idx="11">
                  <c:v>0.62700000000000244</c:v>
                </c:pt>
              </c:numCache>
            </c:numRef>
          </c:val>
        </c:ser>
        <c:ser>
          <c:idx val="3"/>
          <c:order val="3"/>
          <c:tx>
            <c:strRef>
              <c:f>Sheet1!$AC$5</c:f>
              <c:strCache>
                <c:ptCount val="1"/>
                <c:pt idx="0">
                  <c:v>D</c:v>
                </c:pt>
              </c:strCache>
            </c:strRef>
          </c:tx>
          <c:cat>
            <c:numRef>
              <c:f>Sheet1!$AD$1:$AO$1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Sheet1!$AD$5:$AO$5</c:f>
              <c:numCache>
                <c:formatCode>General</c:formatCode>
                <c:ptCount val="12"/>
                <c:pt idx="0">
                  <c:v>0.29700000000000032</c:v>
                </c:pt>
                <c:pt idx="1">
                  <c:v>0.2</c:v>
                </c:pt>
                <c:pt idx="2">
                  <c:v>0.29600000000000032</c:v>
                </c:pt>
                <c:pt idx="3">
                  <c:v>0.36600000000000038</c:v>
                </c:pt>
                <c:pt idx="4">
                  <c:v>0.43500000000000111</c:v>
                </c:pt>
                <c:pt idx="5">
                  <c:v>0.33900000000000147</c:v>
                </c:pt>
                <c:pt idx="6">
                  <c:v>0.66400000000000292</c:v>
                </c:pt>
                <c:pt idx="7">
                  <c:v>0.44800000000000001</c:v>
                </c:pt>
                <c:pt idx="8">
                  <c:v>0.51900000000000002</c:v>
                </c:pt>
                <c:pt idx="9">
                  <c:v>0.52400000000000002</c:v>
                </c:pt>
                <c:pt idx="10">
                  <c:v>0.69399999999999995</c:v>
                </c:pt>
                <c:pt idx="11">
                  <c:v>0.43700000000000117</c:v>
                </c:pt>
              </c:numCache>
            </c:numRef>
          </c:val>
        </c:ser>
        <c:ser>
          <c:idx val="4"/>
          <c:order val="4"/>
          <c:tx>
            <c:strRef>
              <c:f>Sheet1!$AC$6</c:f>
              <c:strCache>
                <c:ptCount val="1"/>
                <c:pt idx="0">
                  <c:v>E</c:v>
                </c:pt>
              </c:strCache>
            </c:strRef>
          </c:tx>
          <c:cat>
            <c:numRef>
              <c:f>Sheet1!$AD$1:$AO$1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Sheet1!$AD$6:$AO$6</c:f>
              <c:numCache>
                <c:formatCode>General</c:formatCode>
                <c:ptCount val="12"/>
                <c:pt idx="0">
                  <c:v>0.32300000000000123</c:v>
                </c:pt>
                <c:pt idx="1">
                  <c:v>0.221</c:v>
                </c:pt>
                <c:pt idx="2">
                  <c:v>0.23700000000000004</c:v>
                </c:pt>
                <c:pt idx="3">
                  <c:v>0.35600000000000032</c:v>
                </c:pt>
                <c:pt idx="4">
                  <c:v>0.42100000000000032</c:v>
                </c:pt>
                <c:pt idx="5">
                  <c:v>0.33400000000000146</c:v>
                </c:pt>
                <c:pt idx="6">
                  <c:v>0.43300000000000038</c:v>
                </c:pt>
                <c:pt idx="7">
                  <c:v>0.38900000000000123</c:v>
                </c:pt>
                <c:pt idx="8">
                  <c:v>0.45400000000000007</c:v>
                </c:pt>
                <c:pt idx="9">
                  <c:v>0.48600000000000032</c:v>
                </c:pt>
                <c:pt idx="10">
                  <c:v>0.70600000000000063</c:v>
                </c:pt>
                <c:pt idx="11">
                  <c:v>0.46600000000000008</c:v>
                </c:pt>
              </c:numCache>
            </c:numRef>
          </c:val>
        </c:ser>
        <c:ser>
          <c:idx val="5"/>
          <c:order val="5"/>
          <c:tx>
            <c:strRef>
              <c:f>Sheet1!$AC$7</c:f>
              <c:strCache>
                <c:ptCount val="1"/>
                <c:pt idx="0">
                  <c:v>F</c:v>
                </c:pt>
              </c:strCache>
            </c:strRef>
          </c:tx>
          <c:cat>
            <c:numRef>
              <c:f>Sheet1!$AD$1:$AO$1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Sheet1!$AD$7:$AO$7</c:f>
              <c:numCache>
                <c:formatCode>General</c:formatCode>
                <c:ptCount val="12"/>
                <c:pt idx="0">
                  <c:v>0.35900000000000032</c:v>
                </c:pt>
                <c:pt idx="1">
                  <c:v>0.23400000000000001</c:v>
                </c:pt>
                <c:pt idx="2">
                  <c:v>0.28900000000000031</c:v>
                </c:pt>
                <c:pt idx="3">
                  <c:v>0.39800000000000146</c:v>
                </c:pt>
                <c:pt idx="4">
                  <c:v>0.43400000000000116</c:v>
                </c:pt>
                <c:pt idx="5">
                  <c:v>0.36100000000000032</c:v>
                </c:pt>
                <c:pt idx="6">
                  <c:v>0.44100000000000006</c:v>
                </c:pt>
                <c:pt idx="7">
                  <c:v>0.45700000000000002</c:v>
                </c:pt>
                <c:pt idx="8">
                  <c:v>0.54299999999999993</c:v>
                </c:pt>
                <c:pt idx="9">
                  <c:v>0.54200000000000004</c:v>
                </c:pt>
                <c:pt idx="10">
                  <c:v>0.71600000000000064</c:v>
                </c:pt>
                <c:pt idx="11">
                  <c:v>0.56000000000000005</c:v>
                </c:pt>
              </c:numCache>
            </c:numRef>
          </c:val>
        </c:ser>
        <c:ser>
          <c:idx val="6"/>
          <c:order val="6"/>
          <c:tx>
            <c:strRef>
              <c:f>Sheet1!$AC$8</c:f>
              <c:strCache>
                <c:ptCount val="1"/>
                <c:pt idx="0">
                  <c:v>G</c:v>
                </c:pt>
              </c:strCache>
            </c:strRef>
          </c:tx>
          <c:cat>
            <c:numRef>
              <c:f>Sheet1!$AD$1:$AO$1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Sheet1!$AD$8:$AO$8</c:f>
              <c:numCache>
                <c:formatCode>General</c:formatCode>
                <c:ptCount val="12"/>
                <c:pt idx="0">
                  <c:v>0.30800000000000038</c:v>
                </c:pt>
                <c:pt idx="1">
                  <c:v>0.20400000000000001</c:v>
                </c:pt>
                <c:pt idx="2">
                  <c:v>0.26900000000000002</c:v>
                </c:pt>
                <c:pt idx="3">
                  <c:v>0.38300000000000123</c:v>
                </c:pt>
                <c:pt idx="4">
                  <c:v>0.38000000000000123</c:v>
                </c:pt>
                <c:pt idx="5">
                  <c:v>0.27400000000000002</c:v>
                </c:pt>
                <c:pt idx="6">
                  <c:v>0.43900000000000111</c:v>
                </c:pt>
                <c:pt idx="7">
                  <c:v>0.43600000000000116</c:v>
                </c:pt>
                <c:pt idx="8">
                  <c:v>0.49400000000000038</c:v>
                </c:pt>
                <c:pt idx="9">
                  <c:v>0.48000000000000032</c:v>
                </c:pt>
                <c:pt idx="10">
                  <c:v>0.68300000000000005</c:v>
                </c:pt>
                <c:pt idx="11">
                  <c:v>0.43000000000000038</c:v>
                </c:pt>
              </c:numCache>
            </c:numRef>
          </c:val>
        </c:ser>
        <c:ser>
          <c:idx val="7"/>
          <c:order val="7"/>
          <c:tx>
            <c:strRef>
              <c:f>Sheet1!$AC$9</c:f>
              <c:strCache>
                <c:ptCount val="1"/>
                <c:pt idx="0">
                  <c:v>H</c:v>
                </c:pt>
              </c:strCache>
            </c:strRef>
          </c:tx>
          <c:cat>
            <c:numRef>
              <c:f>Sheet1!$AD$1:$AO$1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Sheet1!$AD$9:$AO$9</c:f>
              <c:numCache>
                <c:formatCode>General</c:formatCode>
                <c:ptCount val="12"/>
                <c:pt idx="0">
                  <c:v>0.72700000000000065</c:v>
                </c:pt>
                <c:pt idx="1">
                  <c:v>0.31500000000000117</c:v>
                </c:pt>
                <c:pt idx="2">
                  <c:v>0.86300000000000165</c:v>
                </c:pt>
                <c:pt idx="3">
                  <c:v>0.63500000000000245</c:v>
                </c:pt>
                <c:pt idx="4">
                  <c:v>0.57099999999999995</c:v>
                </c:pt>
                <c:pt idx="5">
                  <c:v>0.46800000000000008</c:v>
                </c:pt>
                <c:pt idx="6">
                  <c:v>0.76300000000000234</c:v>
                </c:pt>
                <c:pt idx="7">
                  <c:v>0.82099999999999995</c:v>
                </c:pt>
                <c:pt idx="8">
                  <c:v>0.70800000000000063</c:v>
                </c:pt>
                <c:pt idx="9">
                  <c:v>0.61100000000000065</c:v>
                </c:pt>
                <c:pt idx="10">
                  <c:v>0.91300000000000003</c:v>
                </c:pt>
                <c:pt idx="11">
                  <c:v>0.59499999999999997</c:v>
                </c:pt>
              </c:numCache>
            </c:numRef>
          </c:val>
        </c:ser>
        <c:axId val="59601664"/>
        <c:axId val="59603200"/>
      </c:barChart>
      <c:catAx>
        <c:axId val="596016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it-IT"/>
            </a:pPr>
            <a:endParaRPr lang="it-IT"/>
          </a:p>
        </c:txPr>
        <c:crossAx val="59603200"/>
        <c:crosses val="autoZero"/>
        <c:auto val="1"/>
        <c:lblAlgn val="ctr"/>
        <c:lblOffset val="100"/>
      </c:catAx>
      <c:valAx>
        <c:axId val="5960320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it-IT"/>
            </a:pPr>
            <a:endParaRPr lang="it-IT"/>
          </a:p>
        </c:txPr>
        <c:crossAx val="596016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it-IT"/>
          </a:pPr>
          <a:endParaRPr lang="it-IT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lang="it-IT"/>
            </a:pPr>
            <a:r>
              <a:rPr lang="en-US" sz="1800" b="1" i="0" baseline="0" dirty="0" smtClean="0"/>
              <a:t>New plate 6 ASDs </a:t>
            </a:r>
            <a:r>
              <a:rPr lang="en-US" sz="1800" b="1" i="1" baseline="0" dirty="0" smtClean="0"/>
              <a:t>vs. </a:t>
            </a:r>
            <a:r>
              <a:rPr lang="en-US" sz="1800" b="1" i="0" baseline="0" dirty="0" smtClean="0"/>
              <a:t>6 Controls</a:t>
            </a:r>
            <a:endParaRPr lang="en-US" sz="1800" b="1" i="0" baseline="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Sheet1!$AD$1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Sheet1!$AD$2:$AD$9</c:f>
              <c:numCache>
                <c:formatCode>General</c:formatCode>
                <c:ptCount val="8"/>
                <c:pt idx="0">
                  <c:v>1.7549999999999952</c:v>
                </c:pt>
                <c:pt idx="1">
                  <c:v>0.129</c:v>
                </c:pt>
                <c:pt idx="2">
                  <c:v>0.38400000000000123</c:v>
                </c:pt>
                <c:pt idx="3">
                  <c:v>0.29700000000000032</c:v>
                </c:pt>
                <c:pt idx="4">
                  <c:v>0.32300000000000123</c:v>
                </c:pt>
                <c:pt idx="5">
                  <c:v>0.35900000000000032</c:v>
                </c:pt>
                <c:pt idx="6">
                  <c:v>0.30800000000000038</c:v>
                </c:pt>
                <c:pt idx="7">
                  <c:v>0.72700000000000065</c:v>
                </c:pt>
              </c:numCache>
            </c:numRef>
          </c:val>
        </c:ser>
        <c:ser>
          <c:idx val="1"/>
          <c:order val="1"/>
          <c:tx>
            <c:strRef>
              <c:f>Sheet1!$AE$1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Sheet1!$AE$2:$AE$9</c:f>
              <c:numCache>
                <c:formatCode>General</c:formatCode>
                <c:ptCount val="8"/>
                <c:pt idx="0">
                  <c:v>1.2589999999999952</c:v>
                </c:pt>
                <c:pt idx="1">
                  <c:v>0.10899999999999999</c:v>
                </c:pt>
                <c:pt idx="2">
                  <c:v>0.25900000000000001</c:v>
                </c:pt>
                <c:pt idx="3">
                  <c:v>0.2</c:v>
                </c:pt>
                <c:pt idx="4">
                  <c:v>0.221</c:v>
                </c:pt>
                <c:pt idx="5">
                  <c:v>0.23400000000000001</c:v>
                </c:pt>
                <c:pt idx="6">
                  <c:v>0.20400000000000001</c:v>
                </c:pt>
                <c:pt idx="7">
                  <c:v>0.31500000000000117</c:v>
                </c:pt>
              </c:numCache>
            </c:numRef>
          </c:val>
        </c:ser>
        <c:ser>
          <c:idx val="2"/>
          <c:order val="2"/>
          <c:tx>
            <c:strRef>
              <c:f>Sheet1!$AF$1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Sheet1!$AF$2:$AF$9</c:f>
              <c:numCache>
                <c:formatCode>General</c:formatCode>
                <c:ptCount val="8"/>
                <c:pt idx="0">
                  <c:v>2.1820000000000004</c:v>
                </c:pt>
                <c:pt idx="1">
                  <c:v>0.10799999999999998</c:v>
                </c:pt>
                <c:pt idx="2">
                  <c:v>0.37000000000000038</c:v>
                </c:pt>
                <c:pt idx="3">
                  <c:v>0.29600000000000032</c:v>
                </c:pt>
                <c:pt idx="4">
                  <c:v>0.23700000000000004</c:v>
                </c:pt>
                <c:pt idx="5">
                  <c:v>0.28900000000000031</c:v>
                </c:pt>
                <c:pt idx="6">
                  <c:v>0.26900000000000002</c:v>
                </c:pt>
                <c:pt idx="7">
                  <c:v>0.86300000000000165</c:v>
                </c:pt>
              </c:numCache>
            </c:numRef>
          </c:val>
        </c:ser>
        <c:ser>
          <c:idx val="3"/>
          <c:order val="3"/>
          <c:tx>
            <c:strRef>
              <c:f>Sheet1!$AG$1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Sheet1!$AG$2:$AG$9</c:f>
              <c:numCache>
                <c:formatCode>General</c:formatCode>
                <c:ptCount val="8"/>
                <c:pt idx="0">
                  <c:v>1.8150000000000002</c:v>
                </c:pt>
                <c:pt idx="1">
                  <c:v>0.14100000000000001</c:v>
                </c:pt>
                <c:pt idx="2">
                  <c:v>0.443</c:v>
                </c:pt>
                <c:pt idx="3">
                  <c:v>0.36600000000000038</c:v>
                </c:pt>
                <c:pt idx="4">
                  <c:v>0.35600000000000032</c:v>
                </c:pt>
                <c:pt idx="5">
                  <c:v>0.39800000000000146</c:v>
                </c:pt>
                <c:pt idx="6">
                  <c:v>0.38300000000000123</c:v>
                </c:pt>
                <c:pt idx="7">
                  <c:v>0.63500000000000245</c:v>
                </c:pt>
              </c:numCache>
            </c:numRef>
          </c:val>
        </c:ser>
        <c:ser>
          <c:idx val="4"/>
          <c:order val="4"/>
          <c:tx>
            <c:strRef>
              <c:f>Sheet1!$AH$1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Sheet1!$AH$2:$AH$9</c:f>
              <c:numCache>
                <c:formatCode>General</c:formatCode>
                <c:ptCount val="8"/>
                <c:pt idx="0">
                  <c:v>1.1240000000000001</c:v>
                </c:pt>
                <c:pt idx="1">
                  <c:v>0.24700000000000041</c:v>
                </c:pt>
                <c:pt idx="2">
                  <c:v>0.55499999999999994</c:v>
                </c:pt>
                <c:pt idx="3">
                  <c:v>0.43500000000000111</c:v>
                </c:pt>
                <c:pt idx="4">
                  <c:v>0.42100000000000032</c:v>
                </c:pt>
                <c:pt idx="5">
                  <c:v>0.43400000000000116</c:v>
                </c:pt>
                <c:pt idx="6">
                  <c:v>0.38000000000000123</c:v>
                </c:pt>
                <c:pt idx="7">
                  <c:v>0.57099999999999995</c:v>
                </c:pt>
              </c:numCache>
            </c:numRef>
          </c:val>
        </c:ser>
        <c:ser>
          <c:idx val="5"/>
          <c:order val="5"/>
          <c:tx>
            <c:strRef>
              <c:f>Sheet1!$AI$1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Sheet1!$AI$2:$AI$9</c:f>
              <c:numCache>
                <c:formatCode>General</c:formatCode>
                <c:ptCount val="8"/>
                <c:pt idx="0">
                  <c:v>1.4359999999999911</c:v>
                </c:pt>
                <c:pt idx="1">
                  <c:v>0.11599999999999998</c:v>
                </c:pt>
                <c:pt idx="2">
                  <c:v>0.5129999999999999</c:v>
                </c:pt>
                <c:pt idx="3">
                  <c:v>0.33900000000000147</c:v>
                </c:pt>
                <c:pt idx="4">
                  <c:v>0.33400000000000146</c:v>
                </c:pt>
                <c:pt idx="5">
                  <c:v>0.36100000000000032</c:v>
                </c:pt>
                <c:pt idx="6">
                  <c:v>0.27400000000000002</c:v>
                </c:pt>
                <c:pt idx="7">
                  <c:v>0.46800000000000008</c:v>
                </c:pt>
              </c:numCache>
            </c:numRef>
          </c:val>
        </c:ser>
        <c:ser>
          <c:idx val="6"/>
          <c:order val="6"/>
          <c:tx>
            <c:strRef>
              <c:f>Sheet1!$AJ$1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Sheet1!$AJ$2:$AJ$9</c:f>
              <c:numCache>
                <c:formatCode>General</c:formatCode>
                <c:ptCount val="8"/>
                <c:pt idx="0">
                  <c:v>1.5960000000000001</c:v>
                </c:pt>
                <c:pt idx="1">
                  <c:v>0.30300000000000032</c:v>
                </c:pt>
                <c:pt idx="2">
                  <c:v>0.67000000000000282</c:v>
                </c:pt>
                <c:pt idx="3">
                  <c:v>0.66400000000000292</c:v>
                </c:pt>
                <c:pt idx="4">
                  <c:v>0.43300000000000038</c:v>
                </c:pt>
                <c:pt idx="5">
                  <c:v>0.44100000000000006</c:v>
                </c:pt>
                <c:pt idx="6">
                  <c:v>0.43900000000000111</c:v>
                </c:pt>
                <c:pt idx="7">
                  <c:v>0.76300000000000234</c:v>
                </c:pt>
              </c:numCache>
            </c:numRef>
          </c:val>
        </c:ser>
        <c:ser>
          <c:idx val="7"/>
          <c:order val="7"/>
          <c:tx>
            <c:strRef>
              <c:f>Sheet1!$AK$1</c:f>
              <c:strCache>
                <c:ptCount val="1"/>
                <c:pt idx="0">
                  <c:v>8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Sheet1!$AK$2:$AK$9</c:f>
              <c:numCache>
                <c:formatCode>General</c:formatCode>
                <c:ptCount val="8"/>
                <c:pt idx="0">
                  <c:v>1.8169999999999955</c:v>
                </c:pt>
                <c:pt idx="1">
                  <c:v>9.8000000000000226E-2</c:v>
                </c:pt>
                <c:pt idx="2">
                  <c:v>0.56399999999999995</c:v>
                </c:pt>
                <c:pt idx="3">
                  <c:v>0.44800000000000001</c:v>
                </c:pt>
                <c:pt idx="4">
                  <c:v>0.38900000000000123</c:v>
                </c:pt>
                <c:pt idx="5">
                  <c:v>0.45700000000000002</c:v>
                </c:pt>
                <c:pt idx="6">
                  <c:v>0.43600000000000116</c:v>
                </c:pt>
                <c:pt idx="7">
                  <c:v>0.82099999999999995</c:v>
                </c:pt>
              </c:numCache>
            </c:numRef>
          </c:val>
        </c:ser>
        <c:ser>
          <c:idx val="8"/>
          <c:order val="8"/>
          <c:tx>
            <c:strRef>
              <c:f>Sheet1!$AL$1</c:f>
              <c:strCache>
                <c:ptCount val="1"/>
                <c:pt idx="0">
                  <c:v>9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Sheet1!$AL$2:$AL$9</c:f>
              <c:numCache>
                <c:formatCode>General</c:formatCode>
                <c:ptCount val="8"/>
                <c:pt idx="0">
                  <c:v>1.7429999999999952</c:v>
                </c:pt>
                <c:pt idx="1">
                  <c:v>0.12000000000000002</c:v>
                </c:pt>
                <c:pt idx="2">
                  <c:v>0.6510000000000028</c:v>
                </c:pt>
                <c:pt idx="3">
                  <c:v>0.51900000000000002</c:v>
                </c:pt>
                <c:pt idx="4">
                  <c:v>0.45400000000000007</c:v>
                </c:pt>
                <c:pt idx="5">
                  <c:v>0.54299999999999993</c:v>
                </c:pt>
                <c:pt idx="6">
                  <c:v>0.49400000000000038</c:v>
                </c:pt>
                <c:pt idx="7">
                  <c:v>0.70800000000000063</c:v>
                </c:pt>
              </c:numCache>
            </c:numRef>
          </c:val>
        </c:ser>
        <c:ser>
          <c:idx val="9"/>
          <c:order val="9"/>
          <c:tx>
            <c:strRef>
              <c:f>Sheet1!$AM$1</c:f>
              <c:strCache>
                <c:ptCount val="1"/>
                <c:pt idx="0">
                  <c:v>10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Sheet1!$AM$2:$AM$9</c:f>
              <c:numCache>
                <c:formatCode>General</c:formatCode>
                <c:ptCount val="8"/>
                <c:pt idx="0">
                  <c:v>0.91599999999999993</c:v>
                </c:pt>
                <c:pt idx="1">
                  <c:v>0.111</c:v>
                </c:pt>
                <c:pt idx="2">
                  <c:v>0.69599999999999995</c:v>
                </c:pt>
                <c:pt idx="3">
                  <c:v>0.52400000000000002</c:v>
                </c:pt>
                <c:pt idx="4">
                  <c:v>0.48600000000000032</c:v>
                </c:pt>
                <c:pt idx="5">
                  <c:v>0.54200000000000004</c:v>
                </c:pt>
                <c:pt idx="6">
                  <c:v>0.48000000000000032</c:v>
                </c:pt>
                <c:pt idx="7">
                  <c:v>0.61100000000000065</c:v>
                </c:pt>
              </c:numCache>
            </c:numRef>
          </c:val>
        </c:ser>
        <c:ser>
          <c:idx val="10"/>
          <c:order val="10"/>
          <c:tx>
            <c:strRef>
              <c:f>Sheet1!$AN$1</c:f>
              <c:strCache>
                <c:ptCount val="1"/>
                <c:pt idx="0">
                  <c:v>11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Sheet1!$AN$2:$AN$9</c:f>
              <c:numCache>
                <c:formatCode>General</c:formatCode>
                <c:ptCount val="8"/>
                <c:pt idx="0">
                  <c:v>1.5489999999999955</c:v>
                </c:pt>
                <c:pt idx="1">
                  <c:v>0.14700000000000021</c:v>
                </c:pt>
                <c:pt idx="2">
                  <c:v>0.94900000000000062</c:v>
                </c:pt>
                <c:pt idx="3">
                  <c:v>0.69399999999999995</c:v>
                </c:pt>
                <c:pt idx="4">
                  <c:v>0.70600000000000063</c:v>
                </c:pt>
                <c:pt idx="5">
                  <c:v>0.71600000000000064</c:v>
                </c:pt>
                <c:pt idx="6">
                  <c:v>0.68300000000000005</c:v>
                </c:pt>
                <c:pt idx="7">
                  <c:v>0.91300000000000003</c:v>
                </c:pt>
              </c:numCache>
            </c:numRef>
          </c:val>
        </c:ser>
        <c:ser>
          <c:idx val="11"/>
          <c:order val="11"/>
          <c:tx>
            <c:strRef>
              <c:f>Sheet1!$AO$1</c:f>
              <c:strCache>
                <c:ptCount val="1"/>
                <c:pt idx="0">
                  <c:v>12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Sheet1!$AO$2:$AO$9</c:f>
              <c:numCache>
                <c:formatCode>General</c:formatCode>
                <c:ptCount val="8"/>
                <c:pt idx="0">
                  <c:v>1.2469999999999952</c:v>
                </c:pt>
                <c:pt idx="1">
                  <c:v>0.13800000000000001</c:v>
                </c:pt>
                <c:pt idx="2">
                  <c:v>0.62700000000000244</c:v>
                </c:pt>
                <c:pt idx="3">
                  <c:v>0.43700000000000117</c:v>
                </c:pt>
                <c:pt idx="4">
                  <c:v>0.46600000000000008</c:v>
                </c:pt>
                <c:pt idx="5">
                  <c:v>0.56000000000000005</c:v>
                </c:pt>
                <c:pt idx="6">
                  <c:v>0.43000000000000038</c:v>
                </c:pt>
                <c:pt idx="7">
                  <c:v>0.59499999999999997</c:v>
                </c:pt>
              </c:numCache>
            </c:numRef>
          </c:val>
        </c:ser>
        <c:axId val="69028480"/>
        <c:axId val="69038464"/>
      </c:barChart>
      <c:catAx>
        <c:axId val="690284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it-IT"/>
            </a:pPr>
            <a:endParaRPr lang="it-IT"/>
          </a:p>
        </c:txPr>
        <c:crossAx val="69038464"/>
        <c:crosses val="autoZero"/>
        <c:auto val="1"/>
        <c:lblAlgn val="ctr"/>
        <c:lblOffset val="100"/>
      </c:catAx>
      <c:valAx>
        <c:axId val="690384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it-IT"/>
            </a:pPr>
            <a:endParaRPr lang="it-IT"/>
          </a:p>
        </c:txPr>
        <c:crossAx val="690284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it-IT"/>
          </a:pPr>
          <a:endParaRPr lang="it-IT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lang="it-IT"/>
            </a:pPr>
            <a:r>
              <a:rPr lang="en-US" sz="1800" b="1" i="0" u="none" strike="noStrike" baseline="0" dirty="0"/>
              <a:t>New plate 10 </a:t>
            </a:r>
            <a:r>
              <a:rPr lang="en-US" sz="1800" b="1" i="0" u="none" strike="noStrike" baseline="0" dirty="0" err="1" smtClean="0"/>
              <a:t>Schizo</a:t>
            </a:r>
            <a:r>
              <a:rPr lang="en-US" sz="1800" b="1" i="0" u="none" strike="noStrike" baseline="0" dirty="0" smtClean="0"/>
              <a:t> </a:t>
            </a:r>
            <a:r>
              <a:rPr lang="en-US" sz="1800" b="1" i="1" u="none" strike="noStrike" baseline="0" dirty="0" smtClean="0"/>
              <a:t>vs.</a:t>
            </a:r>
            <a:r>
              <a:rPr lang="en-US" sz="1800" b="1" i="0" u="none" strike="noStrike" baseline="0" dirty="0" smtClean="0"/>
              <a:t> 2 Controls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Sheet1!$AC$2</c:f>
              <c:strCache>
                <c:ptCount val="1"/>
                <c:pt idx="0">
                  <c:v>A</c:v>
                </c:pt>
              </c:strCache>
            </c:strRef>
          </c:tx>
          <c:cat>
            <c:numRef>
              <c:f>Sheet1!$AD$1:$AO$1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Sheet1!$AD$2:$AO$2</c:f>
              <c:numCache>
                <c:formatCode>General</c:formatCode>
                <c:ptCount val="12"/>
                <c:pt idx="0">
                  <c:v>2.1419999999999999</c:v>
                </c:pt>
                <c:pt idx="1">
                  <c:v>1.1040000000000001</c:v>
                </c:pt>
                <c:pt idx="2">
                  <c:v>1.746</c:v>
                </c:pt>
                <c:pt idx="3">
                  <c:v>1.5189999999999952</c:v>
                </c:pt>
                <c:pt idx="4">
                  <c:v>1.085</c:v>
                </c:pt>
                <c:pt idx="5">
                  <c:v>0.96600000000000064</c:v>
                </c:pt>
                <c:pt idx="6">
                  <c:v>1.5859999999999943</c:v>
                </c:pt>
                <c:pt idx="7">
                  <c:v>2.3419999999999987</c:v>
                </c:pt>
                <c:pt idx="8">
                  <c:v>2.0909999999999997</c:v>
                </c:pt>
                <c:pt idx="9">
                  <c:v>1.4200000000000002</c:v>
                </c:pt>
                <c:pt idx="10">
                  <c:v>0.90900000000000014</c:v>
                </c:pt>
                <c:pt idx="11">
                  <c:v>1.268</c:v>
                </c:pt>
              </c:numCache>
            </c:numRef>
          </c:val>
        </c:ser>
        <c:ser>
          <c:idx val="1"/>
          <c:order val="1"/>
          <c:tx>
            <c:strRef>
              <c:f>Sheet1!$AC$3</c:f>
              <c:strCache>
                <c:ptCount val="1"/>
                <c:pt idx="0">
                  <c:v>B</c:v>
                </c:pt>
              </c:strCache>
            </c:strRef>
          </c:tx>
          <c:cat>
            <c:numRef>
              <c:f>Sheet1!$AD$1:$AO$1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Sheet1!$AD$3:$AO$3</c:f>
              <c:numCache>
                <c:formatCode>General</c:formatCode>
                <c:ptCount val="12"/>
                <c:pt idx="0">
                  <c:v>0.17900000000000021</c:v>
                </c:pt>
                <c:pt idx="1">
                  <c:v>0.18400000000000041</c:v>
                </c:pt>
                <c:pt idx="2">
                  <c:v>0.127</c:v>
                </c:pt>
                <c:pt idx="3">
                  <c:v>0.14500000000000021</c:v>
                </c:pt>
                <c:pt idx="4">
                  <c:v>0.10800000000000012</c:v>
                </c:pt>
                <c:pt idx="5">
                  <c:v>0.11199999999999995</c:v>
                </c:pt>
                <c:pt idx="6">
                  <c:v>0.12000000000000002</c:v>
                </c:pt>
                <c:pt idx="7">
                  <c:v>0.22900000000000001</c:v>
                </c:pt>
                <c:pt idx="8">
                  <c:v>0.14200000000000004</c:v>
                </c:pt>
                <c:pt idx="9">
                  <c:v>0.15800000000000058</c:v>
                </c:pt>
                <c:pt idx="10">
                  <c:v>0.16900000000000001</c:v>
                </c:pt>
                <c:pt idx="11">
                  <c:v>0.22600000000000001</c:v>
                </c:pt>
              </c:numCache>
            </c:numRef>
          </c:val>
        </c:ser>
        <c:ser>
          <c:idx val="2"/>
          <c:order val="2"/>
          <c:tx>
            <c:strRef>
              <c:f>Sheet1!$AC$4</c:f>
              <c:strCache>
                <c:ptCount val="1"/>
                <c:pt idx="0">
                  <c:v>C</c:v>
                </c:pt>
              </c:strCache>
            </c:strRef>
          </c:tx>
          <c:cat>
            <c:numRef>
              <c:f>Sheet1!$AD$1:$AO$1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Sheet1!$AD$4:$AO$4</c:f>
              <c:numCache>
                <c:formatCode>General</c:formatCode>
                <c:ptCount val="12"/>
                <c:pt idx="0">
                  <c:v>0.66000000000000281</c:v>
                </c:pt>
                <c:pt idx="1">
                  <c:v>0.52899999999999991</c:v>
                </c:pt>
                <c:pt idx="2">
                  <c:v>0.55099999999999993</c:v>
                </c:pt>
                <c:pt idx="3">
                  <c:v>0.52800000000000002</c:v>
                </c:pt>
                <c:pt idx="4">
                  <c:v>0.50900000000000001</c:v>
                </c:pt>
                <c:pt idx="5">
                  <c:v>0.29100000000000031</c:v>
                </c:pt>
                <c:pt idx="6">
                  <c:v>0.36000000000000032</c:v>
                </c:pt>
                <c:pt idx="7">
                  <c:v>0.80499999999999994</c:v>
                </c:pt>
                <c:pt idx="8">
                  <c:v>0.48800000000000032</c:v>
                </c:pt>
                <c:pt idx="9">
                  <c:v>0.51500000000000001</c:v>
                </c:pt>
                <c:pt idx="10">
                  <c:v>0.62500000000000233</c:v>
                </c:pt>
                <c:pt idx="11">
                  <c:v>0.75500000000000245</c:v>
                </c:pt>
              </c:numCache>
            </c:numRef>
          </c:val>
        </c:ser>
        <c:ser>
          <c:idx val="3"/>
          <c:order val="3"/>
          <c:tx>
            <c:strRef>
              <c:f>Sheet1!$AC$5</c:f>
              <c:strCache>
                <c:ptCount val="1"/>
                <c:pt idx="0">
                  <c:v>D</c:v>
                </c:pt>
              </c:strCache>
            </c:strRef>
          </c:tx>
          <c:cat>
            <c:numRef>
              <c:f>Sheet1!$AD$1:$AO$1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Sheet1!$AD$5:$AO$5</c:f>
              <c:numCache>
                <c:formatCode>General</c:formatCode>
                <c:ptCount val="12"/>
                <c:pt idx="0">
                  <c:v>0.57299999999999995</c:v>
                </c:pt>
                <c:pt idx="1">
                  <c:v>0.44900000000000007</c:v>
                </c:pt>
                <c:pt idx="2">
                  <c:v>0.46400000000000002</c:v>
                </c:pt>
                <c:pt idx="3">
                  <c:v>0.43200000000000038</c:v>
                </c:pt>
                <c:pt idx="4">
                  <c:v>0.44000000000000006</c:v>
                </c:pt>
                <c:pt idx="5">
                  <c:v>0.30300000000000032</c:v>
                </c:pt>
                <c:pt idx="6">
                  <c:v>0.31100000000000116</c:v>
                </c:pt>
                <c:pt idx="7">
                  <c:v>0.58600000000000008</c:v>
                </c:pt>
                <c:pt idx="8">
                  <c:v>0.35700000000000032</c:v>
                </c:pt>
                <c:pt idx="9">
                  <c:v>0.40100000000000002</c:v>
                </c:pt>
                <c:pt idx="10">
                  <c:v>0.42000000000000032</c:v>
                </c:pt>
                <c:pt idx="11">
                  <c:v>0.55500000000000005</c:v>
                </c:pt>
              </c:numCache>
            </c:numRef>
          </c:val>
        </c:ser>
        <c:ser>
          <c:idx val="4"/>
          <c:order val="4"/>
          <c:tx>
            <c:strRef>
              <c:f>Sheet1!$AC$6</c:f>
              <c:strCache>
                <c:ptCount val="1"/>
                <c:pt idx="0">
                  <c:v>E</c:v>
                </c:pt>
              </c:strCache>
            </c:strRef>
          </c:tx>
          <c:cat>
            <c:numRef>
              <c:f>Sheet1!$AD$1:$AO$1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Sheet1!$AD$6:$AO$6</c:f>
              <c:numCache>
                <c:formatCode>General</c:formatCode>
                <c:ptCount val="12"/>
                <c:pt idx="0">
                  <c:v>0.55199999999999994</c:v>
                </c:pt>
                <c:pt idx="1">
                  <c:v>0.43700000000000117</c:v>
                </c:pt>
                <c:pt idx="2">
                  <c:v>0.48700000000000032</c:v>
                </c:pt>
                <c:pt idx="3">
                  <c:v>0.39300000000000146</c:v>
                </c:pt>
                <c:pt idx="4">
                  <c:v>0.37500000000000111</c:v>
                </c:pt>
                <c:pt idx="5">
                  <c:v>0.26800000000000002</c:v>
                </c:pt>
                <c:pt idx="6">
                  <c:v>0.28300000000000008</c:v>
                </c:pt>
                <c:pt idx="7">
                  <c:v>0.64300000000000246</c:v>
                </c:pt>
                <c:pt idx="8">
                  <c:v>0.35500000000000032</c:v>
                </c:pt>
                <c:pt idx="9">
                  <c:v>0.37700000000000111</c:v>
                </c:pt>
                <c:pt idx="10">
                  <c:v>0.4</c:v>
                </c:pt>
                <c:pt idx="11">
                  <c:v>0.53</c:v>
                </c:pt>
              </c:numCache>
            </c:numRef>
          </c:val>
        </c:ser>
        <c:ser>
          <c:idx val="5"/>
          <c:order val="5"/>
          <c:tx>
            <c:strRef>
              <c:f>Sheet1!$AC$7</c:f>
              <c:strCache>
                <c:ptCount val="1"/>
                <c:pt idx="0">
                  <c:v>F</c:v>
                </c:pt>
              </c:strCache>
            </c:strRef>
          </c:tx>
          <c:cat>
            <c:numRef>
              <c:f>Sheet1!$AD$1:$AO$1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Sheet1!$AD$7:$AO$7</c:f>
              <c:numCache>
                <c:formatCode>General</c:formatCode>
                <c:ptCount val="12"/>
                <c:pt idx="0">
                  <c:v>0.53600000000000003</c:v>
                </c:pt>
                <c:pt idx="1">
                  <c:v>0.44800000000000001</c:v>
                </c:pt>
                <c:pt idx="2">
                  <c:v>0.49800000000000116</c:v>
                </c:pt>
                <c:pt idx="3">
                  <c:v>0.40200000000000002</c:v>
                </c:pt>
                <c:pt idx="4">
                  <c:v>0.43900000000000111</c:v>
                </c:pt>
                <c:pt idx="5">
                  <c:v>0.25900000000000001</c:v>
                </c:pt>
                <c:pt idx="6">
                  <c:v>0.30800000000000038</c:v>
                </c:pt>
                <c:pt idx="7">
                  <c:v>0.61600000000000221</c:v>
                </c:pt>
                <c:pt idx="8">
                  <c:v>0.37800000000000111</c:v>
                </c:pt>
                <c:pt idx="9">
                  <c:v>0.42500000000000032</c:v>
                </c:pt>
                <c:pt idx="10">
                  <c:v>0.45200000000000001</c:v>
                </c:pt>
                <c:pt idx="11">
                  <c:v>0.57000000000000062</c:v>
                </c:pt>
              </c:numCache>
            </c:numRef>
          </c:val>
        </c:ser>
        <c:ser>
          <c:idx val="6"/>
          <c:order val="6"/>
          <c:tx>
            <c:strRef>
              <c:f>Sheet1!$AC$8</c:f>
              <c:strCache>
                <c:ptCount val="1"/>
                <c:pt idx="0">
                  <c:v>G</c:v>
                </c:pt>
              </c:strCache>
            </c:strRef>
          </c:tx>
          <c:cat>
            <c:numRef>
              <c:f>Sheet1!$AD$1:$AO$1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Sheet1!$AD$8:$AO$8</c:f>
              <c:numCache>
                <c:formatCode>General</c:formatCode>
                <c:ptCount val="12"/>
                <c:pt idx="0">
                  <c:v>0.54899999999999993</c:v>
                </c:pt>
                <c:pt idx="1">
                  <c:v>0.39900000000000146</c:v>
                </c:pt>
                <c:pt idx="2">
                  <c:v>0.42600000000000032</c:v>
                </c:pt>
                <c:pt idx="3">
                  <c:v>0.36200000000000032</c:v>
                </c:pt>
                <c:pt idx="4">
                  <c:v>0.3290000000000014</c:v>
                </c:pt>
                <c:pt idx="5">
                  <c:v>0.21000000000000021</c:v>
                </c:pt>
                <c:pt idx="6">
                  <c:v>0.24900000000000044</c:v>
                </c:pt>
                <c:pt idx="7">
                  <c:v>0.68799999999999994</c:v>
                </c:pt>
                <c:pt idx="8">
                  <c:v>0.37000000000000038</c:v>
                </c:pt>
                <c:pt idx="9">
                  <c:v>0.42400000000000032</c:v>
                </c:pt>
                <c:pt idx="10">
                  <c:v>0.40500000000000008</c:v>
                </c:pt>
                <c:pt idx="11">
                  <c:v>0.52600000000000002</c:v>
                </c:pt>
              </c:numCache>
            </c:numRef>
          </c:val>
        </c:ser>
        <c:ser>
          <c:idx val="7"/>
          <c:order val="7"/>
          <c:tx>
            <c:strRef>
              <c:f>Sheet1!$AC$9</c:f>
              <c:strCache>
                <c:ptCount val="1"/>
                <c:pt idx="0">
                  <c:v>H</c:v>
                </c:pt>
              </c:strCache>
            </c:strRef>
          </c:tx>
          <c:cat>
            <c:numRef>
              <c:f>Sheet1!$AD$1:$AO$1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Sheet1!$AD$9:$AO$9</c:f>
              <c:numCache>
                <c:formatCode>General</c:formatCode>
                <c:ptCount val="12"/>
                <c:pt idx="0">
                  <c:v>0.62400000000000211</c:v>
                </c:pt>
                <c:pt idx="1">
                  <c:v>0.51200000000000001</c:v>
                </c:pt>
                <c:pt idx="2">
                  <c:v>0.59000000000000008</c:v>
                </c:pt>
                <c:pt idx="3">
                  <c:v>0.49700000000000111</c:v>
                </c:pt>
                <c:pt idx="4">
                  <c:v>0.49800000000000111</c:v>
                </c:pt>
                <c:pt idx="5">
                  <c:v>0.42100000000000032</c:v>
                </c:pt>
                <c:pt idx="6">
                  <c:v>0.45100000000000001</c:v>
                </c:pt>
                <c:pt idx="7">
                  <c:v>0.79599999999999993</c:v>
                </c:pt>
                <c:pt idx="8">
                  <c:v>1.034</c:v>
                </c:pt>
                <c:pt idx="9">
                  <c:v>0.504</c:v>
                </c:pt>
                <c:pt idx="10">
                  <c:v>0.55300000000000005</c:v>
                </c:pt>
                <c:pt idx="11">
                  <c:v>0.74200000000000221</c:v>
                </c:pt>
              </c:numCache>
            </c:numRef>
          </c:val>
        </c:ser>
        <c:axId val="59287424"/>
        <c:axId val="59288960"/>
      </c:barChart>
      <c:catAx>
        <c:axId val="592874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it-IT"/>
            </a:pPr>
            <a:endParaRPr lang="it-IT"/>
          </a:p>
        </c:txPr>
        <c:crossAx val="59288960"/>
        <c:crosses val="autoZero"/>
        <c:auto val="1"/>
        <c:lblAlgn val="ctr"/>
        <c:lblOffset val="100"/>
      </c:catAx>
      <c:valAx>
        <c:axId val="592889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it-IT"/>
            </a:pPr>
            <a:endParaRPr lang="it-IT"/>
          </a:p>
        </c:txPr>
        <c:crossAx val="592874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it-IT"/>
          </a:pPr>
          <a:endParaRPr lang="it-IT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lang="it-IT"/>
            </a:pPr>
            <a:r>
              <a:rPr lang="en-US" sz="1800" b="1" i="0" baseline="0" dirty="0" smtClean="0"/>
              <a:t>New plate 10 </a:t>
            </a:r>
            <a:r>
              <a:rPr lang="en-US" sz="1800" b="1" i="0" baseline="0" dirty="0" err="1" smtClean="0"/>
              <a:t>Schizo</a:t>
            </a:r>
            <a:r>
              <a:rPr lang="en-US" sz="1800" b="1" i="0" baseline="0" dirty="0" smtClean="0"/>
              <a:t> </a:t>
            </a:r>
            <a:r>
              <a:rPr lang="en-US" sz="1800" b="1" i="1" baseline="0" dirty="0" smtClean="0"/>
              <a:t>vs.</a:t>
            </a:r>
            <a:r>
              <a:rPr lang="en-US" sz="1800" b="1" i="0" baseline="0" dirty="0" smtClean="0"/>
              <a:t> 2 Controls</a:t>
            </a:r>
            <a:endParaRPr lang="en-US" sz="1800" b="1" i="0" baseline="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Sheet1!$AD$1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Sheet1!$AD$2:$AD$9</c:f>
              <c:numCache>
                <c:formatCode>General</c:formatCode>
                <c:ptCount val="8"/>
                <c:pt idx="0">
                  <c:v>2.1419999999999999</c:v>
                </c:pt>
                <c:pt idx="1">
                  <c:v>0.17900000000000021</c:v>
                </c:pt>
                <c:pt idx="2">
                  <c:v>0.66000000000000281</c:v>
                </c:pt>
                <c:pt idx="3">
                  <c:v>0.57299999999999995</c:v>
                </c:pt>
                <c:pt idx="4">
                  <c:v>0.55199999999999994</c:v>
                </c:pt>
                <c:pt idx="5">
                  <c:v>0.53600000000000003</c:v>
                </c:pt>
                <c:pt idx="6">
                  <c:v>0.54899999999999993</c:v>
                </c:pt>
                <c:pt idx="7">
                  <c:v>0.62400000000000211</c:v>
                </c:pt>
              </c:numCache>
            </c:numRef>
          </c:val>
        </c:ser>
        <c:ser>
          <c:idx val="1"/>
          <c:order val="1"/>
          <c:tx>
            <c:strRef>
              <c:f>Sheet1!$AE$1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Sheet1!$AE$2:$AE$9</c:f>
              <c:numCache>
                <c:formatCode>General</c:formatCode>
                <c:ptCount val="8"/>
                <c:pt idx="0">
                  <c:v>1.1040000000000001</c:v>
                </c:pt>
                <c:pt idx="1">
                  <c:v>0.18400000000000041</c:v>
                </c:pt>
                <c:pt idx="2">
                  <c:v>0.52899999999999991</c:v>
                </c:pt>
                <c:pt idx="3">
                  <c:v>0.44900000000000007</c:v>
                </c:pt>
                <c:pt idx="4">
                  <c:v>0.43700000000000117</c:v>
                </c:pt>
                <c:pt idx="5">
                  <c:v>0.44800000000000001</c:v>
                </c:pt>
                <c:pt idx="6">
                  <c:v>0.39900000000000146</c:v>
                </c:pt>
                <c:pt idx="7">
                  <c:v>0.51200000000000001</c:v>
                </c:pt>
              </c:numCache>
            </c:numRef>
          </c:val>
        </c:ser>
        <c:ser>
          <c:idx val="2"/>
          <c:order val="2"/>
          <c:tx>
            <c:strRef>
              <c:f>Sheet1!$AF$1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Sheet1!$AF$2:$AF$9</c:f>
              <c:numCache>
                <c:formatCode>General</c:formatCode>
                <c:ptCount val="8"/>
                <c:pt idx="0">
                  <c:v>1.746</c:v>
                </c:pt>
                <c:pt idx="1">
                  <c:v>0.127</c:v>
                </c:pt>
                <c:pt idx="2">
                  <c:v>0.55099999999999993</c:v>
                </c:pt>
                <c:pt idx="3">
                  <c:v>0.46400000000000002</c:v>
                </c:pt>
                <c:pt idx="4">
                  <c:v>0.48700000000000032</c:v>
                </c:pt>
                <c:pt idx="5">
                  <c:v>0.49800000000000116</c:v>
                </c:pt>
                <c:pt idx="6">
                  <c:v>0.42600000000000032</c:v>
                </c:pt>
                <c:pt idx="7">
                  <c:v>0.59000000000000008</c:v>
                </c:pt>
              </c:numCache>
            </c:numRef>
          </c:val>
        </c:ser>
        <c:ser>
          <c:idx val="3"/>
          <c:order val="3"/>
          <c:tx>
            <c:strRef>
              <c:f>Sheet1!$AG$1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Sheet1!$AG$2:$AG$9</c:f>
              <c:numCache>
                <c:formatCode>General</c:formatCode>
                <c:ptCount val="8"/>
                <c:pt idx="0">
                  <c:v>1.5189999999999952</c:v>
                </c:pt>
                <c:pt idx="1">
                  <c:v>0.14500000000000021</c:v>
                </c:pt>
                <c:pt idx="2">
                  <c:v>0.52800000000000002</c:v>
                </c:pt>
                <c:pt idx="3">
                  <c:v>0.43200000000000038</c:v>
                </c:pt>
                <c:pt idx="4">
                  <c:v>0.39300000000000146</c:v>
                </c:pt>
                <c:pt idx="5">
                  <c:v>0.40200000000000002</c:v>
                </c:pt>
                <c:pt idx="6">
                  <c:v>0.36200000000000032</c:v>
                </c:pt>
                <c:pt idx="7">
                  <c:v>0.49700000000000111</c:v>
                </c:pt>
              </c:numCache>
            </c:numRef>
          </c:val>
        </c:ser>
        <c:ser>
          <c:idx val="4"/>
          <c:order val="4"/>
          <c:tx>
            <c:strRef>
              <c:f>Sheet1!$AH$1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Sheet1!$AH$2:$AH$9</c:f>
              <c:numCache>
                <c:formatCode>General</c:formatCode>
                <c:ptCount val="8"/>
                <c:pt idx="0">
                  <c:v>1.085</c:v>
                </c:pt>
                <c:pt idx="1">
                  <c:v>0.10800000000000012</c:v>
                </c:pt>
                <c:pt idx="2">
                  <c:v>0.50900000000000001</c:v>
                </c:pt>
                <c:pt idx="3">
                  <c:v>0.44000000000000006</c:v>
                </c:pt>
                <c:pt idx="4">
                  <c:v>0.37500000000000111</c:v>
                </c:pt>
                <c:pt idx="5">
                  <c:v>0.43900000000000111</c:v>
                </c:pt>
                <c:pt idx="6">
                  <c:v>0.3290000000000014</c:v>
                </c:pt>
                <c:pt idx="7">
                  <c:v>0.49800000000000111</c:v>
                </c:pt>
              </c:numCache>
            </c:numRef>
          </c:val>
        </c:ser>
        <c:ser>
          <c:idx val="5"/>
          <c:order val="5"/>
          <c:tx>
            <c:strRef>
              <c:f>Sheet1!$AI$1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Sheet1!$AI$2:$AI$9</c:f>
              <c:numCache>
                <c:formatCode>General</c:formatCode>
                <c:ptCount val="8"/>
                <c:pt idx="0">
                  <c:v>0.96600000000000064</c:v>
                </c:pt>
                <c:pt idx="1">
                  <c:v>0.11199999999999995</c:v>
                </c:pt>
                <c:pt idx="2">
                  <c:v>0.29100000000000031</c:v>
                </c:pt>
                <c:pt idx="3">
                  <c:v>0.30300000000000032</c:v>
                </c:pt>
                <c:pt idx="4">
                  <c:v>0.26800000000000002</c:v>
                </c:pt>
                <c:pt idx="5">
                  <c:v>0.25900000000000001</c:v>
                </c:pt>
                <c:pt idx="6">
                  <c:v>0.21000000000000021</c:v>
                </c:pt>
                <c:pt idx="7">
                  <c:v>0.42100000000000032</c:v>
                </c:pt>
              </c:numCache>
            </c:numRef>
          </c:val>
        </c:ser>
        <c:ser>
          <c:idx val="6"/>
          <c:order val="6"/>
          <c:tx>
            <c:strRef>
              <c:f>Sheet1!$AJ$1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Sheet1!$AJ$2:$AJ$9</c:f>
              <c:numCache>
                <c:formatCode>General</c:formatCode>
                <c:ptCount val="8"/>
                <c:pt idx="0">
                  <c:v>1.5859999999999943</c:v>
                </c:pt>
                <c:pt idx="1">
                  <c:v>0.12000000000000002</c:v>
                </c:pt>
                <c:pt idx="2">
                  <c:v>0.36000000000000032</c:v>
                </c:pt>
                <c:pt idx="3">
                  <c:v>0.31100000000000116</c:v>
                </c:pt>
                <c:pt idx="4">
                  <c:v>0.28300000000000008</c:v>
                </c:pt>
                <c:pt idx="5">
                  <c:v>0.30800000000000038</c:v>
                </c:pt>
                <c:pt idx="6">
                  <c:v>0.24900000000000044</c:v>
                </c:pt>
                <c:pt idx="7">
                  <c:v>0.45100000000000001</c:v>
                </c:pt>
              </c:numCache>
            </c:numRef>
          </c:val>
        </c:ser>
        <c:ser>
          <c:idx val="7"/>
          <c:order val="7"/>
          <c:tx>
            <c:strRef>
              <c:f>Sheet1!$AK$1</c:f>
              <c:strCache>
                <c:ptCount val="1"/>
                <c:pt idx="0">
                  <c:v>8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Sheet1!$AK$2:$AK$9</c:f>
              <c:numCache>
                <c:formatCode>General</c:formatCode>
                <c:ptCount val="8"/>
                <c:pt idx="0">
                  <c:v>2.3419999999999987</c:v>
                </c:pt>
                <c:pt idx="1">
                  <c:v>0.22900000000000001</c:v>
                </c:pt>
                <c:pt idx="2">
                  <c:v>0.80499999999999994</c:v>
                </c:pt>
                <c:pt idx="3">
                  <c:v>0.58600000000000008</c:v>
                </c:pt>
                <c:pt idx="4">
                  <c:v>0.64300000000000246</c:v>
                </c:pt>
                <c:pt idx="5">
                  <c:v>0.61600000000000221</c:v>
                </c:pt>
                <c:pt idx="6">
                  <c:v>0.68799999999999994</c:v>
                </c:pt>
                <c:pt idx="7">
                  <c:v>0.79599999999999993</c:v>
                </c:pt>
              </c:numCache>
            </c:numRef>
          </c:val>
        </c:ser>
        <c:ser>
          <c:idx val="8"/>
          <c:order val="8"/>
          <c:tx>
            <c:strRef>
              <c:f>Sheet1!$AL$1</c:f>
              <c:strCache>
                <c:ptCount val="1"/>
                <c:pt idx="0">
                  <c:v>9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Sheet1!$AL$2:$AL$9</c:f>
              <c:numCache>
                <c:formatCode>General</c:formatCode>
                <c:ptCount val="8"/>
                <c:pt idx="0">
                  <c:v>2.0909999999999997</c:v>
                </c:pt>
                <c:pt idx="1">
                  <c:v>0.14200000000000004</c:v>
                </c:pt>
                <c:pt idx="2">
                  <c:v>0.48800000000000032</c:v>
                </c:pt>
                <c:pt idx="3">
                  <c:v>0.35700000000000032</c:v>
                </c:pt>
                <c:pt idx="4">
                  <c:v>0.35500000000000032</c:v>
                </c:pt>
                <c:pt idx="5">
                  <c:v>0.37800000000000111</c:v>
                </c:pt>
                <c:pt idx="6">
                  <c:v>0.37000000000000038</c:v>
                </c:pt>
                <c:pt idx="7">
                  <c:v>1.034</c:v>
                </c:pt>
              </c:numCache>
            </c:numRef>
          </c:val>
        </c:ser>
        <c:ser>
          <c:idx val="9"/>
          <c:order val="9"/>
          <c:tx>
            <c:strRef>
              <c:f>Sheet1!$AM$1</c:f>
              <c:strCache>
                <c:ptCount val="1"/>
                <c:pt idx="0">
                  <c:v>10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Sheet1!$AM$2:$AM$9</c:f>
              <c:numCache>
                <c:formatCode>General</c:formatCode>
                <c:ptCount val="8"/>
                <c:pt idx="0">
                  <c:v>1.4200000000000002</c:v>
                </c:pt>
                <c:pt idx="1">
                  <c:v>0.15800000000000058</c:v>
                </c:pt>
                <c:pt idx="2">
                  <c:v>0.51500000000000001</c:v>
                </c:pt>
                <c:pt idx="3">
                  <c:v>0.40100000000000002</c:v>
                </c:pt>
                <c:pt idx="4">
                  <c:v>0.37700000000000111</c:v>
                </c:pt>
                <c:pt idx="5">
                  <c:v>0.42500000000000032</c:v>
                </c:pt>
                <c:pt idx="6">
                  <c:v>0.42400000000000032</c:v>
                </c:pt>
                <c:pt idx="7">
                  <c:v>0.504</c:v>
                </c:pt>
              </c:numCache>
            </c:numRef>
          </c:val>
        </c:ser>
        <c:ser>
          <c:idx val="10"/>
          <c:order val="10"/>
          <c:tx>
            <c:strRef>
              <c:f>Sheet1!$AN$1</c:f>
              <c:strCache>
                <c:ptCount val="1"/>
                <c:pt idx="0">
                  <c:v>11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Sheet1!$AN$2:$AN$9</c:f>
              <c:numCache>
                <c:formatCode>General</c:formatCode>
                <c:ptCount val="8"/>
                <c:pt idx="0">
                  <c:v>0.90900000000000014</c:v>
                </c:pt>
                <c:pt idx="1">
                  <c:v>0.16900000000000001</c:v>
                </c:pt>
                <c:pt idx="2">
                  <c:v>0.62500000000000233</c:v>
                </c:pt>
                <c:pt idx="3">
                  <c:v>0.42000000000000032</c:v>
                </c:pt>
                <c:pt idx="4">
                  <c:v>0.4</c:v>
                </c:pt>
                <c:pt idx="5">
                  <c:v>0.45200000000000001</c:v>
                </c:pt>
                <c:pt idx="6">
                  <c:v>0.40500000000000008</c:v>
                </c:pt>
                <c:pt idx="7">
                  <c:v>0.55300000000000005</c:v>
                </c:pt>
              </c:numCache>
            </c:numRef>
          </c:val>
        </c:ser>
        <c:ser>
          <c:idx val="11"/>
          <c:order val="11"/>
          <c:tx>
            <c:strRef>
              <c:f>Sheet1!$AO$1</c:f>
              <c:strCache>
                <c:ptCount val="1"/>
                <c:pt idx="0">
                  <c:v>12</c:v>
                </c:pt>
              </c:strCache>
            </c:strRef>
          </c:tx>
          <c:cat>
            <c:strRef>
              <c:f>Sheet1!$AC$2:$AC$9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Sheet1!$AO$2:$AO$9</c:f>
              <c:numCache>
                <c:formatCode>General</c:formatCode>
                <c:ptCount val="8"/>
                <c:pt idx="0">
                  <c:v>1.268</c:v>
                </c:pt>
                <c:pt idx="1">
                  <c:v>0.22600000000000001</c:v>
                </c:pt>
                <c:pt idx="2">
                  <c:v>0.75500000000000245</c:v>
                </c:pt>
                <c:pt idx="3">
                  <c:v>0.55500000000000005</c:v>
                </c:pt>
                <c:pt idx="4">
                  <c:v>0.53</c:v>
                </c:pt>
                <c:pt idx="5">
                  <c:v>0.57000000000000062</c:v>
                </c:pt>
                <c:pt idx="6">
                  <c:v>0.52600000000000002</c:v>
                </c:pt>
                <c:pt idx="7">
                  <c:v>0.74200000000000221</c:v>
                </c:pt>
              </c:numCache>
            </c:numRef>
          </c:val>
        </c:ser>
        <c:axId val="69124096"/>
        <c:axId val="69125632"/>
      </c:barChart>
      <c:catAx>
        <c:axId val="691240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it-IT"/>
            </a:pPr>
            <a:endParaRPr lang="it-IT"/>
          </a:p>
        </c:txPr>
        <c:crossAx val="69125632"/>
        <c:crosses val="autoZero"/>
        <c:auto val="1"/>
        <c:lblAlgn val="ctr"/>
        <c:lblOffset val="100"/>
      </c:catAx>
      <c:valAx>
        <c:axId val="691256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it-IT"/>
            </a:pPr>
            <a:endParaRPr lang="it-IT"/>
          </a:p>
        </c:txPr>
        <c:crossAx val="691240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it-IT"/>
          </a:pPr>
          <a:endParaRPr lang="it-IT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"/>
  <c:chart>
    <c:title>
      <c:tx>
        <c:rich>
          <a:bodyPr/>
          <a:lstStyle/>
          <a:p>
            <a:pPr>
              <a:defRPr/>
            </a:pPr>
            <a:r>
              <a:rPr lang="en-US" dirty="0"/>
              <a:t>Average (A</a:t>
            </a:r>
            <a:r>
              <a:rPr lang="en-US" baseline="-25000" dirty="0"/>
              <a:t>590-750</a:t>
            </a:r>
            <a:r>
              <a:rPr lang="en-US" dirty="0"/>
              <a:t>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Sheet1!$DB$3</c:f>
              <c:strCache>
                <c:ptCount val="1"/>
                <c:pt idx="0">
                  <c:v>50 ASD patients</c:v>
                </c:pt>
              </c:strCache>
            </c:strRef>
          </c:tx>
          <c:spPr>
            <a:solidFill>
              <a:srgbClr val="E64265"/>
            </a:solidFill>
          </c:spPr>
          <c:errBars>
            <c:errBarType val="both"/>
            <c:errValType val="stdErr"/>
          </c:errBars>
          <c:cat>
            <c:strRef>
              <c:f>Sheet1!$DA$4:$DA$11</c:f>
              <c:strCache>
                <c:ptCount val="8"/>
                <c:pt idx="0">
                  <c:v>a-D-Glucose</c:v>
                </c:pt>
                <c:pt idx="1">
                  <c:v>Empty</c:v>
                </c:pt>
                <c:pt idx="2">
                  <c:v>L-Trptophan</c:v>
                </c:pt>
                <c:pt idx="3">
                  <c:v>Trp-Gly</c:v>
                </c:pt>
                <c:pt idx="4">
                  <c:v>Trp-Lys</c:v>
                </c:pt>
                <c:pt idx="5">
                  <c:v>Trp-Ala</c:v>
                </c:pt>
                <c:pt idx="6">
                  <c:v>Trp-Arg</c:v>
                </c:pt>
                <c:pt idx="7">
                  <c:v>Trp-Leu</c:v>
                </c:pt>
              </c:strCache>
            </c:strRef>
          </c:cat>
          <c:val>
            <c:numRef>
              <c:f>Sheet1!$DB$4:$DB$11</c:f>
              <c:numCache>
                <c:formatCode>General</c:formatCode>
                <c:ptCount val="8"/>
                <c:pt idx="0">
                  <c:v>1.4146599999999998</c:v>
                </c:pt>
                <c:pt idx="1">
                  <c:v>0.20588000000000001</c:v>
                </c:pt>
                <c:pt idx="2">
                  <c:v>0.51019999999999988</c:v>
                </c:pt>
                <c:pt idx="3">
                  <c:v>0.37980000000000197</c:v>
                </c:pt>
                <c:pt idx="4">
                  <c:v>0.38296000000000158</c:v>
                </c:pt>
                <c:pt idx="5">
                  <c:v>0.41872000000000031</c:v>
                </c:pt>
                <c:pt idx="6">
                  <c:v>0.35394000000000031</c:v>
                </c:pt>
                <c:pt idx="7">
                  <c:v>0.57457999999999998</c:v>
                </c:pt>
              </c:numCache>
            </c:numRef>
          </c:val>
        </c:ser>
        <c:ser>
          <c:idx val="1"/>
          <c:order val="1"/>
          <c:tx>
            <c:strRef>
              <c:f>Sheet1!$DC$3</c:f>
              <c:strCache>
                <c:ptCount val="1"/>
                <c:pt idx="0">
                  <c:v>50 controls</c:v>
                </c:pt>
              </c:strCache>
            </c:strRef>
          </c:tx>
          <c:spPr>
            <a:solidFill>
              <a:schemeClr val="accent1"/>
            </a:solidFill>
          </c:spPr>
          <c:errBars>
            <c:errBarType val="both"/>
            <c:errValType val="stdErr"/>
          </c:errBars>
          <c:cat>
            <c:strRef>
              <c:f>Sheet1!$DA$4:$DA$11</c:f>
              <c:strCache>
                <c:ptCount val="8"/>
                <c:pt idx="0">
                  <c:v>a-D-Glucose</c:v>
                </c:pt>
                <c:pt idx="1">
                  <c:v>Empty</c:v>
                </c:pt>
                <c:pt idx="2">
                  <c:v>L-Trptophan</c:v>
                </c:pt>
                <c:pt idx="3">
                  <c:v>Trp-Gly</c:v>
                </c:pt>
                <c:pt idx="4">
                  <c:v>Trp-Lys</c:v>
                </c:pt>
                <c:pt idx="5">
                  <c:v>Trp-Ala</c:v>
                </c:pt>
                <c:pt idx="6">
                  <c:v>Trp-Arg</c:v>
                </c:pt>
                <c:pt idx="7">
                  <c:v>Trp-Leu</c:v>
                </c:pt>
              </c:strCache>
            </c:strRef>
          </c:cat>
          <c:val>
            <c:numRef>
              <c:f>Sheet1!$DC$4:$DC$11</c:f>
              <c:numCache>
                <c:formatCode>General</c:formatCode>
                <c:ptCount val="8"/>
                <c:pt idx="0">
                  <c:v>1.6595800000000001</c:v>
                </c:pt>
                <c:pt idx="1">
                  <c:v>0.5225200000000001</c:v>
                </c:pt>
                <c:pt idx="2">
                  <c:v>0.83003999999999989</c:v>
                </c:pt>
                <c:pt idx="3">
                  <c:v>0.71614000000000277</c:v>
                </c:pt>
                <c:pt idx="4">
                  <c:v>0.74584000000000394</c:v>
                </c:pt>
                <c:pt idx="5">
                  <c:v>0.73280000000000289</c:v>
                </c:pt>
                <c:pt idx="6">
                  <c:v>0.677400000000003</c:v>
                </c:pt>
                <c:pt idx="7">
                  <c:v>0.84218000000000004</c:v>
                </c:pt>
              </c:numCache>
            </c:numRef>
          </c:val>
        </c:ser>
        <c:axId val="69150592"/>
        <c:axId val="69152128"/>
      </c:barChart>
      <c:catAx>
        <c:axId val="69150592"/>
        <c:scaling>
          <c:orientation val="minMax"/>
        </c:scaling>
        <c:axPos val="b"/>
        <c:majorTickMark val="none"/>
        <c:tickLblPos val="nextTo"/>
        <c:crossAx val="69152128"/>
        <c:crosses val="autoZero"/>
        <c:auto val="1"/>
        <c:lblAlgn val="ctr"/>
        <c:lblOffset val="100"/>
      </c:catAx>
      <c:valAx>
        <c:axId val="6915212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91505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spPr>
    <a:solidFill>
      <a:schemeClr val="bg1"/>
    </a:solidFill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5</a:t>
            </a:r>
            <a:r>
              <a:rPr lang="en-US" baseline="0"/>
              <a:t> ASD patients </a:t>
            </a:r>
            <a:r>
              <a:rPr lang="en-US" i="1" baseline="0"/>
              <a:t>vs. </a:t>
            </a:r>
            <a:r>
              <a:rPr lang="en-US" i="0" baseline="0"/>
              <a:t>6 controls fresh blood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4.6586056349835883E-2"/>
          <c:y val="0.16898618094424944"/>
          <c:w val="0.93859905718173464"/>
          <c:h val="0.7304047686810233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a-D-Glucose</c:v>
                </c:pt>
              </c:strCache>
            </c:strRef>
          </c:tx>
          <c:cat>
            <c:strRef>
              <c:f>Sheet1!$B$1:$L$1</c:f>
              <c:strCache>
                <c:ptCount val="11"/>
                <c:pt idx="0">
                  <c:v>P1 (M)</c:v>
                </c:pt>
                <c:pt idx="1">
                  <c:v>P2 (M)</c:v>
                </c:pt>
                <c:pt idx="2">
                  <c:v>P3 (M)</c:v>
                </c:pt>
                <c:pt idx="3">
                  <c:v>P4 (M)</c:v>
                </c:pt>
                <c:pt idx="4">
                  <c:v>P5 (M)</c:v>
                </c:pt>
                <c:pt idx="5">
                  <c:v>C1 (F)</c:v>
                </c:pt>
                <c:pt idx="6">
                  <c:v>C2 (M)</c:v>
                </c:pt>
                <c:pt idx="7">
                  <c:v>C3 (M)</c:v>
                </c:pt>
                <c:pt idx="8">
                  <c:v>C4 (M)</c:v>
                </c:pt>
                <c:pt idx="9">
                  <c:v>C5 (M)</c:v>
                </c:pt>
                <c:pt idx="10">
                  <c:v>C6 (M)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0.65200000000000102</c:v>
                </c:pt>
                <c:pt idx="1">
                  <c:v>0.72433333333333361</c:v>
                </c:pt>
                <c:pt idx="2">
                  <c:v>0.48300000000000032</c:v>
                </c:pt>
                <c:pt idx="3">
                  <c:v>0.83850000000000013</c:v>
                </c:pt>
                <c:pt idx="4">
                  <c:v>1.611</c:v>
                </c:pt>
                <c:pt idx="5">
                  <c:v>1.0793333333333333</c:v>
                </c:pt>
                <c:pt idx="6">
                  <c:v>0.93599999999999994</c:v>
                </c:pt>
                <c:pt idx="7">
                  <c:v>1.7533333333333332</c:v>
                </c:pt>
                <c:pt idx="8">
                  <c:v>0.9563333333333337</c:v>
                </c:pt>
                <c:pt idx="9">
                  <c:v>2.5739999999999998</c:v>
                </c:pt>
                <c:pt idx="10">
                  <c:v>3.2490000000000001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Empty</c:v>
                </c:pt>
              </c:strCache>
            </c:strRef>
          </c:tx>
          <c:cat>
            <c:strRef>
              <c:f>Sheet1!$B$1:$L$1</c:f>
              <c:strCache>
                <c:ptCount val="11"/>
                <c:pt idx="0">
                  <c:v>P1 (M)</c:v>
                </c:pt>
                <c:pt idx="1">
                  <c:v>P2 (M)</c:v>
                </c:pt>
                <c:pt idx="2">
                  <c:v>P3 (M)</c:v>
                </c:pt>
                <c:pt idx="3">
                  <c:v>P4 (M)</c:v>
                </c:pt>
                <c:pt idx="4">
                  <c:v>P5 (M)</c:v>
                </c:pt>
                <c:pt idx="5">
                  <c:v>C1 (F)</c:v>
                </c:pt>
                <c:pt idx="6">
                  <c:v>C2 (M)</c:v>
                </c:pt>
                <c:pt idx="7">
                  <c:v>C3 (M)</c:v>
                </c:pt>
                <c:pt idx="8">
                  <c:v>C4 (M)</c:v>
                </c:pt>
                <c:pt idx="9">
                  <c:v>C5 (M)</c:v>
                </c:pt>
                <c:pt idx="10">
                  <c:v>C6 (M)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0.39400000000000052</c:v>
                </c:pt>
                <c:pt idx="1">
                  <c:v>0.38300000000000045</c:v>
                </c:pt>
                <c:pt idx="2">
                  <c:v>0.20866666666666669</c:v>
                </c:pt>
                <c:pt idx="3">
                  <c:v>0.22500000000000001</c:v>
                </c:pt>
                <c:pt idx="4">
                  <c:v>0.2406666666666667</c:v>
                </c:pt>
                <c:pt idx="5">
                  <c:v>0.49733333333333335</c:v>
                </c:pt>
                <c:pt idx="6">
                  <c:v>0.56833333333333369</c:v>
                </c:pt>
                <c:pt idx="7">
                  <c:v>0.69799999999999995</c:v>
                </c:pt>
                <c:pt idx="8">
                  <c:v>0.35533333333333333</c:v>
                </c:pt>
                <c:pt idx="9">
                  <c:v>0.64833333333333365</c:v>
                </c:pt>
                <c:pt idx="10">
                  <c:v>0.48100000000000032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L-Trptophan</c:v>
                </c:pt>
              </c:strCache>
            </c:strRef>
          </c:tx>
          <c:cat>
            <c:strRef>
              <c:f>Sheet1!$B$1:$L$1</c:f>
              <c:strCache>
                <c:ptCount val="11"/>
                <c:pt idx="0">
                  <c:v>P1 (M)</c:v>
                </c:pt>
                <c:pt idx="1">
                  <c:v>P2 (M)</c:v>
                </c:pt>
                <c:pt idx="2">
                  <c:v>P3 (M)</c:v>
                </c:pt>
                <c:pt idx="3">
                  <c:v>P4 (M)</c:v>
                </c:pt>
                <c:pt idx="4">
                  <c:v>P5 (M)</c:v>
                </c:pt>
                <c:pt idx="5">
                  <c:v>C1 (F)</c:v>
                </c:pt>
                <c:pt idx="6">
                  <c:v>C2 (M)</c:v>
                </c:pt>
                <c:pt idx="7">
                  <c:v>C3 (M)</c:v>
                </c:pt>
                <c:pt idx="8">
                  <c:v>C4 (M)</c:v>
                </c:pt>
                <c:pt idx="9">
                  <c:v>C5 (M)</c:v>
                </c:pt>
                <c:pt idx="10">
                  <c:v>C6 (M)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0.254</c:v>
                </c:pt>
                <c:pt idx="1">
                  <c:v>0.28166666666666712</c:v>
                </c:pt>
                <c:pt idx="2">
                  <c:v>0.2116666666666667</c:v>
                </c:pt>
                <c:pt idx="3">
                  <c:v>0.40333333333333327</c:v>
                </c:pt>
                <c:pt idx="4">
                  <c:v>0.19600000000000004</c:v>
                </c:pt>
                <c:pt idx="5">
                  <c:v>0.51800000000000002</c:v>
                </c:pt>
                <c:pt idx="6">
                  <c:v>0.55900000000000005</c:v>
                </c:pt>
                <c:pt idx="7">
                  <c:v>0.6563333333333341</c:v>
                </c:pt>
                <c:pt idx="8">
                  <c:v>0.42133333333333328</c:v>
                </c:pt>
                <c:pt idx="9">
                  <c:v>0.73500000000000065</c:v>
                </c:pt>
                <c:pt idx="10">
                  <c:v>0.69433333333333369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Trp-Gly</c:v>
                </c:pt>
              </c:strCache>
            </c:strRef>
          </c:tx>
          <c:cat>
            <c:strRef>
              <c:f>Sheet1!$B$1:$L$1</c:f>
              <c:strCache>
                <c:ptCount val="11"/>
                <c:pt idx="0">
                  <c:v>P1 (M)</c:v>
                </c:pt>
                <c:pt idx="1">
                  <c:v>P2 (M)</c:v>
                </c:pt>
                <c:pt idx="2">
                  <c:v>P3 (M)</c:v>
                </c:pt>
                <c:pt idx="3">
                  <c:v>P4 (M)</c:v>
                </c:pt>
                <c:pt idx="4">
                  <c:v>P5 (M)</c:v>
                </c:pt>
                <c:pt idx="5">
                  <c:v>C1 (F)</c:v>
                </c:pt>
                <c:pt idx="6">
                  <c:v>C2 (M)</c:v>
                </c:pt>
                <c:pt idx="7">
                  <c:v>C3 (M)</c:v>
                </c:pt>
                <c:pt idx="8">
                  <c:v>C4 (M)</c:v>
                </c:pt>
                <c:pt idx="9">
                  <c:v>C5 (M)</c:v>
                </c:pt>
                <c:pt idx="10">
                  <c:v>C6 (M)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0.28000000000000008</c:v>
                </c:pt>
                <c:pt idx="1">
                  <c:v>0.30233333333333334</c:v>
                </c:pt>
                <c:pt idx="2">
                  <c:v>0.22266666666666665</c:v>
                </c:pt>
                <c:pt idx="3">
                  <c:v>0.24000000000000019</c:v>
                </c:pt>
                <c:pt idx="4">
                  <c:v>0.23166666666666666</c:v>
                </c:pt>
                <c:pt idx="5">
                  <c:v>0.43300000000000038</c:v>
                </c:pt>
                <c:pt idx="6">
                  <c:v>0.55966666666666653</c:v>
                </c:pt>
                <c:pt idx="7">
                  <c:v>0.71000000000000063</c:v>
                </c:pt>
                <c:pt idx="8">
                  <c:v>0.41900000000000032</c:v>
                </c:pt>
                <c:pt idx="9">
                  <c:v>0.64133333333333364</c:v>
                </c:pt>
                <c:pt idx="10">
                  <c:v>0.70966666666666667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Trp-Lys</c:v>
                </c:pt>
              </c:strCache>
            </c:strRef>
          </c:tx>
          <c:cat>
            <c:strRef>
              <c:f>Sheet1!$B$1:$L$1</c:f>
              <c:strCache>
                <c:ptCount val="11"/>
                <c:pt idx="0">
                  <c:v>P1 (M)</c:v>
                </c:pt>
                <c:pt idx="1">
                  <c:v>P2 (M)</c:v>
                </c:pt>
                <c:pt idx="2">
                  <c:v>P3 (M)</c:v>
                </c:pt>
                <c:pt idx="3">
                  <c:v>P4 (M)</c:v>
                </c:pt>
                <c:pt idx="4">
                  <c:v>P5 (M)</c:v>
                </c:pt>
                <c:pt idx="5">
                  <c:v>C1 (F)</c:v>
                </c:pt>
                <c:pt idx="6">
                  <c:v>C2 (M)</c:v>
                </c:pt>
                <c:pt idx="7">
                  <c:v>C3 (M)</c:v>
                </c:pt>
                <c:pt idx="8">
                  <c:v>C4 (M)</c:v>
                </c:pt>
                <c:pt idx="9">
                  <c:v>C5 (M)</c:v>
                </c:pt>
                <c:pt idx="10">
                  <c:v>C6 (M)</c:v>
                </c:pt>
              </c:strCache>
            </c:strRef>
          </c:cat>
          <c:val>
            <c:numRef>
              <c:f>Sheet1!$B$6:$L$6</c:f>
              <c:numCache>
                <c:formatCode>General</c:formatCode>
                <c:ptCount val="11"/>
                <c:pt idx="0">
                  <c:v>0.27300000000000002</c:v>
                </c:pt>
                <c:pt idx="1">
                  <c:v>0.23633333333333359</c:v>
                </c:pt>
                <c:pt idx="2">
                  <c:v>0.1816666666666667</c:v>
                </c:pt>
                <c:pt idx="3">
                  <c:v>0.36300000000000032</c:v>
                </c:pt>
                <c:pt idx="4">
                  <c:v>0.27166666666666706</c:v>
                </c:pt>
                <c:pt idx="5">
                  <c:v>0.61300000000000077</c:v>
                </c:pt>
                <c:pt idx="6">
                  <c:v>0.70666666666666667</c:v>
                </c:pt>
                <c:pt idx="7">
                  <c:v>0.79300000000000004</c:v>
                </c:pt>
                <c:pt idx="8">
                  <c:v>0.52500000000000002</c:v>
                </c:pt>
                <c:pt idx="9">
                  <c:v>0.92133333333333345</c:v>
                </c:pt>
                <c:pt idx="10">
                  <c:v>0.82466666666666677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Trp-Ala</c:v>
                </c:pt>
              </c:strCache>
            </c:strRef>
          </c:tx>
          <c:cat>
            <c:strRef>
              <c:f>Sheet1!$B$1:$L$1</c:f>
              <c:strCache>
                <c:ptCount val="11"/>
                <c:pt idx="0">
                  <c:v>P1 (M)</c:v>
                </c:pt>
                <c:pt idx="1">
                  <c:v>P2 (M)</c:v>
                </c:pt>
                <c:pt idx="2">
                  <c:v>P3 (M)</c:v>
                </c:pt>
                <c:pt idx="3">
                  <c:v>P4 (M)</c:v>
                </c:pt>
                <c:pt idx="4">
                  <c:v>P5 (M)</c:v>
                </c:pt>
                <c:pt idx="5">
                  <c:v>C1 (F)</c:v>
                </c:pt>
                <c:pt idx="6">
                  <c:v>C2 (M)</c:v>
                </c:pt>
                <c:pt idx="7">
                  <c:v>C3 (M)</c:v>
                </c:pt>
                <c:pt idx="8">
                  <c:v>C4 (M)</c:v>
                </c:pt>
                <c:pt idx="9">
                  <c:v>C5 (M)</c:v>
                </c:pt>
                <c:pt idx="10">
                  <c:v>C6 (M)</c:v>
                </c:pt>
              </c:strCache>
            </c:strRef>
          </c:cat>
          <c:val>
            <c:numRef>
              <c:f>Sheet1!$B$7:$L$7</c:f>
              <c:numCache>
                <c:formatCode>General</c:formatCode>
                <c:ptCount val="11"/>
                <c:pt idx="0">
                  <c:v>0.28300000000000008</c:v>
                </c:pt>
                <c:pt idx="1">
                  <c:v>0.27300000000000002</c:v>
                </c:pt>
                <c:pt idx="2">
                  <c:v>0.14800000000000021</c:v>
                </c:pt>
                <c:pt idx="3">
                  <c:v>0.42900000000000038</c:v>
                </c:pt>
                <c:pt idx="4">
                  <c:v>0.24300000000000019</c:v>
                </c:pt>
                <c:pt idx="5">
                  <c:v>0.56433333333333335</c:v>
                </c:pt>
                <c:pt idx="6">
                  <c:v>0.7113333333333336</c:v>
                </c:pt>
                <c:pt idx="7">
                  <c:v>0.8956666666666665</c:v>
                </c:pt>
                <c:pt idx="8">
                  <c:v>0.67566666666666675</c:v>
                </c:pt>
                <c:pt idx="9">
                  <c:v>0.92833333333333334</c:v>
                </c:pt>
                <c:pt idx="10">
                  <c:v>0.66866666666666663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Trp-Arg</c:v>
                </c:pt>
              </c:strCache>
            </c:strRef>
          </c:tx>
          <c:cat>
            <c:strRef>
              <c:f>Sheet1!$B$1:$L$1</c:f>
              <c:strCache>
                <c:ptCount val="11"/>
                <c:pt idx="0">
                  <c:v>P1 (M)</c:v>
                </c:pt>
                <c:pt idx="1">
                  <c:v>P2 (M)</c:v>
                </c:pt>
                <c:pt idx="2">
                  <c:v>P3 (M)</c:v>
                </c:pt>
                <c:pt idx="3">
                  <c:v>P4 (M)</c:v>
                </c:pt>
                <c:pt idx="4">
                  <c:v>P5 (M)</c:v>
                </c:pt>
                <c:pt idx="5">
                  <c:v>C1 (F)</c:v>
                </c:pt>
                <c:pt idx="6">
                  <c:v>C2 (M)</c:v>
                </c:pt>
                <c:pt idx="7">
                  <c:v>C3 (M)</c:v>
                </c:pt>
                <c:pt idx="8">
                  <c:v>C4 (M)</c:v>
                </c:pt>
                <c:pt idx="9">
                  <c:v>C5 (M)</c:v>
                </c:pt>
                <c:pt idx="10">
                  <c:v>C6 (M)</c:v>
                </c:pt>
              </c:strCache>
            </c:strRef>
          </c:cat>
          <c:val>
            <c:numRef>
              <c:f>Sheet1!$B$8:$L$8</c:f>
              <c:numCache>
                <c:formatCode>General</c:formatCode>
                <c:ptCount val="11"/>
                <c:pt idx="0">
                  <c:v>0.24700000000000019</c:v>
                </c:pt>
                <c:pt idx="1">
                  <c:v>0.24400000000000019</c:v>
                </c:pt>
                <c:pt idx="2">
                  <c:v>0.14600000000000021</c:v>
                </c:pt>
                <c:pt idx="3">
                  <c:v>0.30433333333333334</c:v>
                </c:pt>
                <c:pt idx="4">
                  <c:v>0.19700000000000001</c:v>
                </c:pt>
                <c:pt idx="5">
                  <c:v>0.67966666666666675</c:v>
                </c:pt>
                <c:pt idx="6">
                  <c:v>0.59500000000000008</c:v>
                </c:pt>
                <c:pt idx="7">
                  <c:v>0.6036666666666668</c:v>
                </c:pt>
                <c:pt idx="8">
                  <c:v>0.42733333333333334</c:v>
                </c:pt>
                <c:pt idx="9">
                  <c:v>0.7710000000000008</c:v>
                </c:pt>
                <c:pt idx="10">
                  <c:v>0.67033333333333422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Trp-Leu</c:v>
                </c:pt>
              </c:strCache>
            </c:strRef>
          </c:tx>
          <c:cat>
            <c:strRef>
              <c:f>Sheet1!$B$1:$L$1</c:f>
              <c:strCache>
                <c:ptCount val="11"/>
                <c:pt idx="0">
                  <c:v>P1 (M)</c:v>
                </c:pt>
                <c:pt idx="1">
                  <c:v>P2 (M)</c:v>
                </c:pt>
                <c:pt idx="2">
                  <c:v>P3 (M)</c:v>
                </c:pt>
                <c:pt idx="3">
                  <c:v>P4 (M)</c:v>
                </c:pt>
                <c:pt idx="4">
                  <c:v>P5 (M)</c:v>
                </c:pt>
                <c:pt idx="5">
                  <c:v>C1 (F)</c:v>
                </c:pt>
                <c:pt idx="6">
                  <c:v>C2 (M)</c:v>
                </c:pt>
                <c:pt idx="7">
                  <c:v>C3 (M)</c:v>
                </c:pt>
                <c:pt idx="8">
                  <c:v>C4 (M)</c:v>
                </c:pt>
                <c:pt idx="9">
                  <c:v>C5 (M)</c:v>
                </c:pt>
                <c:pt idx="10">
                  <c:v>C6 (M)</c:v>
                </c:pt>
              </c:strCache>
            </c:strRef>
          </c:cat>
          <c:val>
            <c:numRef>
              <c:f>Sheet1!$B$9:$L$9</c:f>
              <c:numCache>
                <c:formatCode>General</c:formatCode>
                <c:ptCount val="11"/>
                <c:pt idx="0">
                  <c:v>0.28666666666666712</c:v>
                </c:pt>
                <c:pt idx="1">
                  <c:v>0.26800000000000002</c:v>
                </c:pt>
                <c:pt idx="2">
                  <c:v>0.19866666666666669</c:v>
                </c:pt>
                <c:pt idx="3">
                  <c:v>0.26500000000000001</c:v>
                </c:pt>
                <c:pt idx="4">
                  <c:v>0.21533333333333363</c:v>
                </c:pt>
                <c:pt idx="5">
                  <c:v>0.42900000000000038</c:v>
                </c:pt>
                <c:pt idx="6">
                  <c:v>0.63266666666666671</c:v>
                </c:pt>
                <c:pt idx="7">
                  <c:v>0.74933333333333363</c:v>
                </c:pt>
                <c:pt idx="8">
                  <c:v>0.52500000000000002</c:v>
                </c:pt>
                <c:pt idx="9">
                  <c:v>0.83700000000000063</c:v>
                </c:pt>
                <c:pt idx="10">
                  <c:v>0.66666666666666663</c:v>
                </c:pt>
              </c:numCache>
            </c:numRef>
          </c:val>
        </c:ser>
        <c:axId val="69219456"/>
        <c:axId val="69220992"/>
      </c:barChart>
      <c:catAx>
        <c:axId val="692194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69220992"/>
        <c:crosses val="autoZero"/>
        <c:auto val="1"/>
        <c:lblAlgn val="ctr"/>
        <c:lblOffset val="100"/>
      </c:catAx>
      <c:valAx>
        <c:axId val="692209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9219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4284212630669278E-2"/>
          <c:y val="0.15122821996648042"/>
          <c:w val="0.72687757005580989"/>
          <c:h val="0.13519400436391232"/>
        </c:manualLayout>
      </c:layout>
      <c:txPr>
        <a:bodyPr/>
        <a:lstStyle/>
        <a:p>
          <a:pPr>
            <a:defRPr sz="1050" b="1"/>
          </a:pPr>
          <a:endParaRPr lang="it-IT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5 ASD patients </a:t>
            </a:r>
            <a:r>
              <a:rPr lang="en-US" sz="1800" b="1" i="1" baseline="0"/>
              <a:t>vs. </a:t>
            </a:r>
            <a:r>
              <a:rPr lang="en-US" sz="1800" b="1" i="0" baseline="0"/>
              <a:t>6 controls fresh blood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4771139144797023E-2"/>
          <c:y val="0.16452613511287653"/>
          <c:w val="0.94538314942037149"/>
          <c:h val="0.7375201853434010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P1 (M)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a-D-Glucose</c:v>
                </c:pt>
                <c:pt idx="1">
                  <c:v>Empty</c:v>
                </c:pt>
                <c:pt idx="2">
                  <c:v>L-Trptophan</c:v>
                </c:pt>
                <c:pt idx="3">
                  <c:v>Trp-Gly</c:v>
                </c:pt>
                <c:pt idx="4">
                  <c:v>Trp-Lys</c:v>
                </c:pt>
                <c:pt idx="5">
                  <c:v>Trp-Ala</c:v>
                </c:pt>
                <c:pt idx="6">
                  <c:v>Trp-Arg</c:v>
                </c:pt>
                <c:pt idx="7">
                  <c:v>Trp-Leu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0.65200000000000102</c:v>
                </c:pt>
                <c:pt idx="1">
                  <c:v>0.39400000000000052</c:v>
                </c:pt>
                <c:pt idx="2">
                  <c:v>0.254</c:v>
                </c:pt>
                <c:pt idx="3">
                  <c:v>0.28000000000000008</c:v>
                </c:pt>
                <c:pt idx="4">
                  <c:v>0.27300000000000002</c:v>
                </c:pt>
                <c:pt idx="5">
                  <c:v>0.28300000000000008</c:v>
                </c:pt>
                <c:pt idx="6">
                  <c:v>0.24700000000000019</c:v>
                </c:pt>
                <c:pt idx="7">
                  <c:v>0.28666666666666712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P2 (M)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a-D-Glucose</c:v>
                </c:pt>
                <c:pt idx="1">
                  <c:v>Empty</c:v>
                </c:pt>
                <c:pt idx="2">
                  <c:v>L-Trptophan</c:v>
                </c:pt>
                <c:pt idx="3">
                  <c:v>Trp-Gly</c:v>
                </c:pt>
                <c:pt idx="4">
                  <c:v>Trp-Lys</c:v>
                </c:pt>
                <c:pt idx="5">
                  <c:v>Trp-Ala</c:v>
                </c:pt>
                <c:pt idx="6">
                  <c:v>Trp-Arg</c:v>
                </c:pt>
                <c:pt idx="7">
                  <c:v>Trp-Leu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0.72433333333333361</c:v>
                </c:pt>
                <c:pt idx="1">
                  <c:v>0.38300000000000045</c:v>
                </c:pt>
                <c:pt idx="2">
                  <c:v>0.28166666666666712</c:v>
                </c:pt>
                <c:pt idx="3">
                  <c:v>0.30233333333333334</c:v>
                </c:pt>
                <c:pt idx="4">
                  <c:v>0.23633333333333359</c:v>
                </c:pt>
                <c:pt idx="5">
                  <c:v>0.27300000000000002</c:v>
                </c:pt>
                <c:pt idx="6">
                  <c:v>0.24400000000000019</c:v>
                </c:pt>
                <c:pt idx="7">
                  <c:v>0.26800000000000002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P3 (M)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a-D-Glucose</c:v>
                </c:pt>
                <c:pt idx="1">
                  <c:v>Empty</c:v>
                </c:pt>
                <c:pt idx="2">
                  <c:v>L-Trptophan</c:v>
                </c:pt>
                <c:pt idx="3">
                  <c:v>Trp-Gly</c:v>
                </c:pt>
                <c:pt idx="4">
                  <c:v>Trp-Lys</c:v>
                </c:pt>
                <c:pt idx="5">
                  <c:v>Trp-Ala</c:v>
                </c:pt>
                <c:pt idx="6">
                  <c:v>Trp-Arg</c:v>
                </c:pt>
                <c:pt idx="7">
                  <c:v>Trp-Leu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0.48300000000000032</c:v>
                </c:pt>
                <c:pt idx="1">
                  <c:v>0.20866666666666669</c:v>
                </c:pt>
                <c:pt idx="2">
                  <c:v>0.2116666666666667</c:v>
                </c:pt>
                <c:pt idx="3">
                  <c:v>0.22266666666666665</c:v>
                </c:pt>
                <c:pt idx="4">
                  <c:v>0.1816666666666667</c:v>
                </c:pt>
                <c:pt idx="5">
                  <c:v>0.14800000000000021</c:v>
                </c:pt>
                <c:pt idx="6">
                  <c:v>0.14600000000000021</c:v>
                </c:pt>
                <c:pt idx="7">
                  <c:v>0.19866666666666669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P4 (M)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a-D-Glucose</c:v>
                </c:pt>
                <c:pt idx="1">
                  <c:v>Empty</c:v>
                </c:pt>
                <c:pt idx="2">
                  <c:v>L-Trptophan</c:v>
                </c:pt>
                <c:pt idx="3">
                  <c:v>Trp-Gly</c:v>
                </c:pt>
                <c:pt idx="4">
                  <c:v>Trp-Lys</c:v>
                </c:pt>
                <c:pt idx="5">
                  <c:v>Trp-Ala</c:v>
                </c:pt>
                <c:pt idx="6">
                  <c:v>Trp-Arg</c:v>
                </c:pt>
                <c:pt idx="7">
                  <c:v>Trp-Leu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0.83850000000000013</c:v>
                </c:pt>
                <c:pt idx="1">
                  <c:v>0.22500000000000001</c:v>
                </c:pt>
                <c:pt idx="2">
                  <c:v>0.40333333333333327</c:v>
                </c:pt>
                <c:pt idx="3">
                  <c:v>0.24000000000000019</c:v>
                </c:pt>
                <c:pt idx="4">
                  <c:v>0.36300000000000032</c:v>
                </c:pt>
                <c:pt idx="5">
                  <c:v>0.42900000000000038</c:v>
                </c:pt>
                <c:pt idx="6">
                  <c:v>0.30433333333333334</c:v>
                </c:pt>
                <c:pt idx="7">
                  <c:v>0.26500000000000001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P5 (M)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a-D-Glucose</c:v>
                </c:pt>
                <c:pt idx="1">
                  <c:v>Empty</c:v>
                </c:pt>
                <c:pt idx="2">
                  <c:v>L-Trptophan</c:v>
                </c:pt>
                <c:pt idx="3">
                  <c:v>Trp-Gly</c:v>
                </c:pt>
                <c:pt idx="4">
                  <c:v>Trp-Lys</c:v>
                </c:pt>
                <c:pt idx="5">
                  <c:v>Trp-Ala</c:v>
                </c:pt>
                <c:pt idx="6">
                  <c:v>Trp-Arg</c:v>
                </c:pt>
                <c:pt idx="7">
                  <c:v>Trp-Leu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1.611</c:v>
                </c:pt>
                <c:pt idx="1">
                  <c:v>0.2406666666666667</c:v>
                </c:pt>
                <c:pt idx="2">
                  <c:v>0.19600000000000004</c:v>
                </c:pt>
                <c:pt idx="3">
                  <c:v>0.23166666666666666</c:v>
                </c:pt>
                <c:pt idx="4">
                  <c:v>0.27166666666666706</c:v>
                </c:pt>
                <c:pt idx="5">
                  <c:v>0.24300000000000019</c:v>
                </c:pt>
                <c:pt idx="6">
                  <c:v>0.19700000000000001</c:v>
                </c:pt>
                <c:pt idx="7">
                  <c:v>0.21533333333333363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C1 (F)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a-D-Glucose</c:v>
                </c:pt>
                <c:pt idx="1">
                  <c:v>Empty</c:v>
                </c:pt>
                <c:pt idx="2">
                  <c:v>L-Trptophan</c:v>
                </c:pt>
                <c:pt idx="3">
                  <c:v>Trp-Gly</c:v>
                </c:pt>
                <c:pt idx="4">
                  <c:v>Trp-Lys</c:v>
                </c:pt>
                <c:pt idx="5">
                  <c:v>Trp-Ala</c:v>
                </c:pt>
                <c:pt idx="6">
                  <c:v>Trp-Arg</c:v>
                </c:pt>
                <c:pt idx="7">
                  <c:v>Trp-Leu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0">
                  <c:v>1.0793333333333333</c:v>
                </c:pt>
                <c:pt idx="1">
                  <c:v>0.49733333333333335</c:v>
                </c:pt>
                <c:pt idx="2">
                  <c:v>0.51800000000000002</c:v>
                </c:pt>
                <c:pt idx="3">
                  <c:v>0.43300000000000038</c:v>
                </c:pt>
                <c:pt idx="4">
                  <c:v>0.61300000000000077</c:v>
                </c:pt>
                <c:pt idx="5">
                  <c:v>0.56433333333333335</c:v>
                </c:pt>
                <c:pt idx="6">
                  <c:v>0.67966666666666675</c:v>
                </c:pt>
                <c:pt idx="7">
                  <c:v>0.42900000000000038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C2 (M)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a-D-Glucose</c:v>
                </c:pt>
                <c:pt idx="1">
                  <c:v>Empty</c:v>
                </c:pt>
                <c:pt idx="2">
                  <c:v>L-Trptophan</c:v>
                </c:pt>
                <c:pt idx="3">
                  <c:v>Trp-Gly</c:v>
                </c:pt>
                <c:pt idx="4">
                  <c:v>Trp-Lys</c:v>
                </c:pt>
                <c:pt idx="5">
                  <c:v>Trp-Ala</c:v>
                </c:pt>
                <c:pt idx="6">
                  <c:v>Trp-Arg</c:v>
                </c:pt>
                <c:pt idx="7">
                  <c:v>Trp-Leu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  <c:pt idx="0">
                  <c:v>0.93599999999999994</c:v>
                </c:pt>
                <c:pt idx="1">
                  <c:v>0.56833333333333369</c:v>
                </c:pt>
                <c:pt idx="2">
                  <c:v>0.55900000000000005</c:v>
                </c:pt>
                <c:pt idx="3">
                  <c:v>0.55966666666666653</c:v>
                </c:pt>
                <c:pt idx="4">
                  <c:v>0.70666666666666667</c:v>
                </c:pt>
                <c:pt idx="5">
                  <c:v>0.7113333333333336</c:v>
                </c:pt>
                <c:pt idx="6">
                  <c:v>0.59500000000000008</c:v>
                </c:pt>
                <c:pt idx="7">
                  <c:v>0.63266666666666671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C3 (M)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a-D-Glucose</c:v>
                </c:pt>
                <c:pt idx="1">
                  <c:v>Empty</c:v>
                </c:pt>
                <c:pt idx="2">
                  <c:v>L-Trptophan</c:v>
                </c:pt>
                <c:pt idx="3">
                  <c:v>Trp-Gly</c:v>
                </c:pt>
                <c:pt idx="4">
                  <c:v>Trp-Lys</c:v>
                </c:pt>
                <c:pt idx="5">
                  <c:v>Trp-Ala</c:v>
                </c:pt>
                <c:pt idx="6">
                  <c:v>Trp-Arg</c:v>
                </c:pt>
                <c:pt idx="7">
                  <c:v>Trp-Leu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  <c:pt idx="0">
                  <c:v>1.7533333333333332</c:v>
                </c:pt>
                <c:pt idx="1">
                  <c:v>0.69799999999999995</c:v>
                </c:pt>
                <c:pt idx="2">
                  <c:v>0.6563333333333341</c:v>
                </c:pt>
                <c:pt idx="3">
                  <c:v>0.71000000000000063</c:v>
                </c:pt>
                <c:pt idx="4">
                  <c:v>0.79300000000000004</c:v>
                </c:pt>
                <c:pt idx="5">
                  <c:v>0.8956666666666665</c:v>
                </c:pt>
                <c:pt idx="6">
                  <c:v>0.6036666666666668</c:v>
                </c:pt>
                <c:pt idx="7">
                  <c:v>0.74933333333333363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C4 (M)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a-D-Glucose</c:v>
                </c:pt>
                <c:pt idx="1">
                  <c:v>Empty</c:v>
                </c:pt>
                <c:pt idx="2">
                  <c:v>L-Trptophan</c:v>
                </c:pt>
                <c:pt idx="3">
                  <c:v>Trp-Gly</c:v>
                </c:pt>
                <c:pt idx="4">
                  <c:v>Trp-Lys</c:v>
                </c:pt>
                <c:pt idx="5">
                  <c:v>Trp-Ala</c:v>
                </c:pt>
                <c:pt idx="6">
                  <c:v>Trp-Arg</c:v>
                </c:pt>
                <c:pt idx="7">
                  <c:v>Trp-Leu</c:v>
                </c:pt>
              </c:strCache>
            </c:strRef>
          </c:cat>
          <c:val>
            <c:numRef>
              <c:f>Sheet1!$J$2:$J$9</c:f>
              <c:numCache>
                <c:formatCode>General</c:formatCode>
                <c:ptCount val="8"/>
                <c:pt idx="0">
                  <c:v>0.9563333333333337</c:v>
                </c:pt>
                <c:pt idx="1">
                  <c:v>0.35533333333333333</c:v>
                </c:pt>
                <c:pt idx="2">
                  <c:v>0.42133333333333328</c:v>
                </c:pt>
                <c:pt idx="3">
                  <c:v>0.41900000000000032</c:v>
                </c:pt>
                <c:pt idx="4">
                  <c:v>0.52500000000000002</c:v>
                </c:pt>
                <c:pt idx="5">
                  <c:v>0.67566666666666675</c:v>
                </c:pt>
                <c:pt idx="6">
                  <c:v>0.42733333333333334</c:v>
                </c:pt>
                <c:pt idx="7">
                  <c:v>0.52500000000000002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C5 (M)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a-D-Glucose</c:v>
                </c:pt>
                <c:pt idx="1">
                  <c:v>Empty</c:v>
                </c:pt>
                <c:pt idx="2">
                  <c:v>L-Trptophan</c:v>
                </c:pt>
                <c:pt idx="3">
                  <c:v>Trp-Gly</c:v>
                </c:pt>
                <c:pt idx="4">
                  <c:v>Trp-Lys</c:v>
                </c:pt>
                <c:pt idx="5">
                  <c:v>Trp-Ala</c:v>
                </c:pt>
                <c:pt idx="6">
                  <c:v>Trp-Arg</c:v>
                </c:pt>
                <c:pt idx="7">
                  <c:v>Trp-Leu</c:v>
                </c:pt>
              </c:strCache>
            </c:strRef>
          </c:cat>
          <c:val>
            <c:numRef>
              <c:f>Sheet1!$K$2:$K$9</c:f>
              <c:numCache>
                <c:formatCode>General</c:formatCode>
                <c:ptCount val="8"/>
                <c:pt idx="0">
                  <c:v>2.5739999999999998</c:v>
                </c:pt>
                <c:pt idx="1">
                  <c:v>0.64833333333333365</c:v>
                </c:pt>
                <c:pt idx="2">
                  <c:v>0.73500000000000065</c:v>
                </c:pt>
                <c:pt idx="3">
                  <c:v>0.64133333333333364</c:v>
                </c:pt>
                <c:pt idx="4">
                  <c:v>0.92133333333333345</c:v>
                </c:pt>
                <c:pt idx="5">
                  <c:v>0.92833333333333334</c:v>
                </c:pt>
                <c:pt idx="6">
                  <c:v>0.7710000000000008</c:v>
                </c:pt>
                <c:pt idx="7">
                  <c:v>0.83700000000000063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C6 (M)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a-D-Glucose</c:v>
                </c:pt>
                <c:pt idx="1">
                  <c:v>Empty</c:v>
                </c:pt>
                <c:pt idx="2">
                  <c:v>L-Trptophan</c:v>
                </c:pt>
                <c:pt idx="3">
                  <c:v>Trp-Gly</c:v>
                </c:pt>
                <c:pt idx="4">
                  <c:v>Trp-Lys</c:v>
                </c:pt>
                <c:pt idx="5">
                  <c:v>Trp-Ala</c:v>
                </c:pt>
                <c:pt idx="6">
                  <c:v>Trp-Arg</c:v>
                </c:pt>
                <c:pt idx="7">
                  <c:v>Trp-Leu</c:v>
                </c:pt>
              </c:strCache>
            </c:strRef>
          </c:cat>
          <c:val>
            <c:numRef>
              <c:f>Sheet1!$L$2:$L$9</c:f>
              <c:numCache>
                <c:formatCode>General</c:formatCode>
                <c:ptCount val="8"/>
                <c:pt idx="0">
                  <c:v>3.2490000000000001</c:v>
                </c:pt>
                <c:pt idx="1">
                  <c:v>0.48100000000000032</c:v>
                </c:pt>
                <c:pt idx="2">
                  <c:v>0.69433333333333369</c:v>
                </c:pt>
                <c:pt idx="3">
                  <c:v>0.70966666666666667</c:v>
                </c:pt>
                <c:pt idx="4">
                  <c:v>0.82466666666666677</c:v>
                </c:pt>
                <c:pt idx="5">
                  <c:v>0.66866666666666663</c:v>
                </c:pt>
                <c:pt idx="6">
                  <c:v>0.67033333333333422</c:v>
                </c:pt>
                <c:pt idx="7">
                  <c:v>0.66666666666666663</c:v>
                </c:pt>
              </c:numCache>
            </c:numRef>
          </c:val>
        </c:ser>
        <c:axId val="69407872"/>
        <c:axId val="69409408"/>
      </c:barChart>
      <c:catAx>
        <c:axId val="69407872"/>
        <c:scaling>
          <c:orientation val="minMax"/>
        </c:scaling>
        <c:axPos val="b"/>
        <c:majorTickMark val="none"/>
        <c:tickLblPos val="nextTo"/>
        <c:crossAx val="69409408"/>
        <c:crosses val="autoZero"/>
        <c:auto val="1"/>
        <c:lblAlgn val="ctr"/>
        <c:lblOffset val="100"/>
      </c:catAx>
      <c:valAx>
        <c:axId val="694094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9407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408187612912041"/>
          <c:y val="0.17167725002116671"/>
          <c:w val="0.77647302351668979"/>
          <c:h val="0.26163068326136651"/>
        </c:manualLayout>
      </c:layout>
    </c:legend>
    <c:plotVisOnly val="1"/>
  </c:chart>
  <c:spPr>
    <a:solidFill>
      <a:schemeClr val="bg1"/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CF9C9E-8AC6-4253-A791-ABD34EE970AE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48C12E-2E7C-4845-8F3F-EB233906B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982A52-107D-4128-84C6-08F6C63806C8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22FAE3-F8AD-40B1-A23C-7EA5281E5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dirty="0" smtClean="0">
                <a:solidFill>
                  <a:srgbClr val="000000"/>
                </a:solidFill>
                <a:latin typeface="+mn-lt"/>
              </a:rPr>
              <a:t>Note: The results suggest that Control # 1 is very similar to the </a:t>
            </a:r>
            <a:r>
              <a:rPr lang="en-US" sz="1200" b="1" i="0" u="none" strike="noStrike" dirty="0" err="1" smtClean="0">
                <a:solidFill>
                  <a:srgbClr val="000000"/>
                </a:solidFill>
                <a:latin typeface="+mn-lt"/>
              </a:rPr>
              <a:t>Schizo</a:t>
            </a:r>
            <a:r>
              <a:rPr lang="en-US" sz="1200" b="1" i="0" u="none" strike="noStrike" dirty="0" smtClean="0">
                <a:solidFill>
                  <a:srgbClr val="000000"/>
                </a:solidFill>
                <a:latin typeface="+mn-lt"/>
              </a:rPr>
              <a:t> samples while Control #2 is quite different.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FAE3-F8AD-40B1-A23C-7EA5281E5C0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FAE3-F8AD-40B1-A23C-7EA5281E5C0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3063-45D2-46AB-A6A6-9E86DC25F15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n-acetyl-</a:t>
            </a:r>
            <a:r>
              <a:rPr lang="en-US" b="1" dirty="0" err="1" smtClean="0"/>
              <a:t>neuraminic</a:t>
            </a:r>
            <a:r>
              <a:rPr lang="en-US" b="1" dirty="0" smtClean="0"/>
              <a:t> acid: </a:t>
            </a:r>
            <a:r>
              <a:rPr lang="en-US" dirty="0" smtClean="0"/>
              <a:t>the predominant </a:t>
            </a:r>
            <a:r>
              <a:rPr lang="en-US" dirty="0" err="1" smtClean="0"/>
              <a:t>sialic</a:t>
            </a:r>
            <a:r>
              <a:rPr lang="en-US" dirty="0" smtClean="0"/>
              <a:t> acid found in mammalian cells, especially found in </a:t>
            </a:r>
            <a:r>
              <a:rPr lang="en-US" dirty="0" err="1" smtClean="0"/>
              <a:t>gangliosides</a:t>
            </a:r>
            <a:r>
              <a:rPr lang="en-US" dirty="0" smtClean="0"/>
              <a:t>, a crucial component of neuronal membranes in the brain.</a:t>
            </a: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3063-45D2-46AB-A6A6-9E86DC25F15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3063-45D2-46AB-A6A6-9E86DC25F15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600201"/>
            <a:ext cx="6477000" cy="2000250"/>
          </a:xfrm>
        </p:spPr>
        <p:txBody>
          <a:bodyPr>
            <a:noAutofit/>
          </a:bodyPr>
          <a:lstStyle>
            <a:lvl1pPr>
              <a:defRPr sz="6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472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0C40DD-43E2-46A0-9ABB-C87C94FB6DAC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C7355-CC35-4337-B1FD-ABCC6C614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E850A-9C65-4310-94DD-276370681EC0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F9908-110B-4880-8223-F5FED12E3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97D36-B150-4FD9-874F-5967DDCB8E9C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CCB92-068F-4392-B900-BB1E3C4D1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12423-3D72-4C1C-B7EB-5EBA9B38DD3F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D9DFC-B69D-4EC2-AB70-DCDAC2EBD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8EC0-568F-4C23-A2EF-627B8B16E666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F6177-68D9-4B32-AA3B-6E6658FC5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3D57-F236-438D-A070-454EAA4FF0D2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4591-6485-437B-9082-8E89D22A3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600201"/>
            <a:ext cx="6477000" cy="2000250"/>
          </a:xfrm>
        </p:spPr>
        <p:txBody>
          <a:bodyPr>
            <a:noAutofit/>
          </a:bodyPr>
          <a:lstStyle>
            <a:lvl1pPr>
              <a:defRPr sz="6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472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0C40DD-43E2-46A0-9ABB-C87C94FB6DAC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C7355-CC35-4337-B1FD-ABCC6C614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2348-2057-4DD8-A142-78BD6B836849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97CA2-DD82-4645-B0EF-0EB5EC1DC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624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218B7-0722-443C-B009-A6374485771A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BC3B8-7CC6-4617-805C-B7F92264A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71A1-E1C2-4564-9B66-F09E51380F6C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8B94-5B64-4FF4-8400-88615BB27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E4196-1305-4251-8DD8-1A4E738C91E3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D71DB-8790-40F8-AA8C-3752033D4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40DD-43E2-46A0-9ABB-C87C94FB6DAC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7355-CC35-4337-B1FD-ABCC6C614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9D3F8-FB85-43D5-A5E6-FECF0B8022AF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30BD-CA7A-402B-923F-757E5912B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4C1F0-4AB1-4B8A-A0CB-052CFE032213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D7147-AD1A-4734-9E63-A99E6F2C0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0D753-EB0C-4686-AA92-E1AF4489F977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4A449-32AB-45BE-B478-864CBED26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E2A43-E0DA-48E1-BBCB-CDA294A77AB8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C1519-BDE3-4C38-9099-22F8FC51D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6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666E6-57DA-449C-A665-10F7FC8D5531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F7BEA-1248-4F21-87DC-876519B9F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0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0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70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0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719FE-CD44-4229-B45B-339163BB2380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FCEF-E4E8-45D0-B554-61EA1AED6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2CC40-2B73-4C04-8A1E-202B5D96E2ED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469F-C67E-4969-AC11-6E634E536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E79E5-F518-4430-80EE-2E8A11B82A36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35522-9713-4CFE-A4D3-7F9097D12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40DD-43E2-46A0-9ABB-C87C94FB6DAC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7355-CC35-4337-B1FD-ABCC6C614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980A5-B730-452C-A28D-F8A8A6E2F592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50D57-8DDA-48F0-A5D3-559FA462C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33D10-ABC3-4F80-A9F7-A6FAD895FE42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3298E-072D-4EA9-87EE-4BDBA707E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59D81-8CBB-4C4E-880A-5C18C3D25FCF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AE055-6B2B-4C8A-85B7-53045331B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77731-31EC-4B73-83ED-729C6F2899B1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2DD16-1474-485A-B160-D4C972912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1C195-DFD8-4634-9045-3147D66BA291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16604-6412-4140-8C2F-CDCED3D56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600201"/>
            <a:ext cx="6477000" cy="2000250"/>
          </a:xfrm>
        </p:spPr>
        <p:txBody>
          <a:bodyPr>
            <a:noAutofit/>
          </a:bodyPr>
          <a:lstStyle>
            <a:lvl1pPr>
              <a:defRPr sz="6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472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0C40DD-43E2-46A0-9ABB-C87C94FB6DAC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C7355-CC35-4337-B1FD-ABCC6C614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40C40DD-43E2-46A0-9ABB-C87C94FB6DAC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64C7355-CC35-4337-B1FD-ABCC6C614A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6" descr="Title slid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D71D27-7B07-456C-857D-E4EBCC50893A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B94640-2E95-4E45-AAE7-27B5B6438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6" descr="Internal slide 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91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5AE191-0768-4D91-8AA3-EB7680BBA0B2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0168B6-973F-4D86-9C91-A0DDB70DA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6" descr="Internal slide 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19050"/>
            <a:ext cx="1524000" cy="6811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92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GGC-10201_PPT_Template_v3-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42AE53-7E3B-4B32-8020-74813FB7A8F1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817FB1-EAEB-4CF8-961C-B986CADE3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PPT top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050" y="533400"/>
            <a:ext cx="91059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C66580-B4FA-41F3-9BBC-FA909ED050FC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E4CF62-1F79-4BDB-9326-29AE27AA3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52400"/>
            <a:ext cx="7391400" cy="5257800"/>
          </a:xfrm>
        </p:spPr>
        <p:txBody>
          <a:bodyPr anchor="t">
            <a:noAutofit/>
          </a:bodyPr>
          <a:lstStyle/>
          <a:p>
            <a:r>
              <a:rPr lang="en-US" sz="4800" dirty="0" smtClean="0">
                <a:solidFill>
                  <a:srgbClr val="005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Utilization of the </a:t>
            </a:r>
            <a:r>
              <a:rPr lang="en-US" sz="4800" dirty="0" err="1" smtClean="0">
                <a:solidFill>
                  <a:srgbClr val="005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Biolog</a:t>
            </a:r>
            <a:r>
              <a:rPr lang="en-US" sz="4800" dirty="0" smtClean="0">
                <a:solidFill>
                  <a:srgbClr val="005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Platform to Understand Neurodevelopmental Disorders</a:t>
            </a:r>
            <a:br>
              <a:rPr lang="en-US" sz="4800" dirty="0" smtClean="0">
                <a:solidFill>
                  <a:srgbClr val="005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en-US" sz="1200" dirty="0" smtClean="0">
                <a:solidFill>
                  <a:srgbClr val="005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en-US" sz="1200" dirty="0" smtClean="0">
                <a:solidFill>
                  <a:srgbClr val="005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en-US" sz="2400" b="0" dirty="0" smtClean="0">
                <a:solidFill>
                  <a:srgbClr val="005C2A"/>
                </a:solidFill>
                <a:latin typeface="Baskerville Old Face" pitchFamily="18" charset="0"/>
              </a:rPr>
              <a:t>Luigi Boccuto, MD</a:t>
            </a:r>
            <a:br>
              <a:rPr lang="en-US" sz="2400" b="0" dirty="0" smtClean="0">
                <a:solidFill>
                  <a:srgbClr val="005C2A"/>
                </a:solidFill>
                <a:latin typeface="Baskerville Old Face" pitchFamily="18" charset="0"/>
              </a:rPr>
            </a:br>
            <a:r>
              <a:rPr lang="en-US" sz="2400" b="0" dirty="0" smtClean="0">
                <a:solidFill>
                  <a:srgbClr val="005C2A"/>
                </a:solidFill>
                <a:latin typeface="Baskerville Old Face" pitchFamily="18" charset="0"/>
              </a:rPr>
              <a:t>JC Self Research Institute</a:t>
            </a:r>
            <a:br>
              <a:rPr lang="en-US" sz="2400" b="0" dirty="0" smtClean="0">
                <a:solidFill>
                  <a:srgbClr val="005C2A"/>
                </a:solidFill>
                <a:latin typeface="Baskerville Old Face" pitchFamily="18" charset="0"/>
              </a:rPr>
            </a:br>
            <a:r>
              <a:rPr lang="en-US" sz="2400" b="0" dirty="0" smtClean="0">
                <a:solidFill>
                  <a:srgbClr val="005C2A"/>
                </a:solidFill>
                <a:latin typeface="Baskerville Old Face" pitchFamily="18" charset="0"/>
              </a:rPr>
              <a:t>Greenwood Genetic Center</a:t>
            </a:r>
            <a:endParaRPr lang="en-US" sz="2400" b="0" dirty="0">
              <a:solidFill>
                <a:srgbClr val="005C2A"/>
              </a:solidFill>
              <a:latin typeface="Baskerville Old Face" pitchFamily="18" charset="0"/>
            </a:endParaRPr>
          </a:p>
        </p:txBody>
      </p:sp>
      <p:pic>
        <p:nvPicPr>
          <p:cNvPr id="19458" name="Picture 2" descr="PTools '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648200"/>
            <a:ext cx="5715000" cy="1495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3180" b="6667"/>
          <a:stretch>
            <a:fillRect/>
          </a:stretch>
        </p:blipFill>
        <p:spPr bwMode="auto">
          <a:xfrm>
            <a:off x="-1" y="33258"/>
            <a:ext cx="9144001" cy="679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019544" y="2343912"/>
            <a:ext cx="381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15200" y="807720"/>
            <a:ext cx="457200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4038600"/>
            <a:ext cx="1295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17336" y="3895344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QPRT</a:t>
            </a:r>
            <a:endParaRPr lang="en-US" sz="9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2968" y="3721608"/>
            <a:ext cx="58060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/>
              <a:t>NUDT12</a:t>
            </a:r>
            <a:endParaRPr lang="en-US" sz="900" b="1" dirty="0"/>
          </a:p>
        </p:txBody>
      </p:sp>
      <p:sp>
        <p:nvSpPr>
          <p:cNvPr id="9" name="Rectangle 8"/>
          <p:cNvSpPr/>
          <p:nvPr/>
        </p:nvSpPr>
        <p:spPr>
          <a:xfrm>
            <a:off x="7876032" y="2819400"/>
            <a:ext cx="6495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i="1" dirty="0" smtClean="0">
                <a:solidFill>
                  <a:srgbClr val="FF0000"/>
                </a:solidFill>
              </a:rPr>
              <a:t>NADSYN1</a:t>
            </a:r>
            <a:endParaRPr lang="en-US" sz="900" b="1" i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98208" y="3009192"/>
            <a:ext cx="6222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/>
              <a:t>NMNAT2</a:t>
            </a:r>
            <a:endParaRPr lang="en-US" sz="900" b="1" dirty="0"/>
          </a:p>
        </p:txBody>
      </p:sp>
      <p:sp>
        <p:nvSpPr>
          <p:cNvPr id="11" name="Rectangle 10"/>
          <p:cNvSpPr/>
          <p:nvPr/>
        </p:nvSpPr>
        <p:spPr>
          <a:xfrm>
            <a:off x="6979920" y="3538728"/>
            <a:ext cx="4956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i="1" dirty="0" smtClean="0">
                <a:solidFill>
                  <a:srgbClr val="0070C0"/>
                </a:solidFill>
              </a:rPr>
              <a:t>ENPP1</a:t>
            </a:r>
            <a:endParaRPr lang="en-US" sz="9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Background and Hypothesis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400" b="1" u="sng" dirty="0" err="1" smtClean="0"/>
              <a:t>Trp</a:t>
            </a:r>
            <a:r>
              <a:rPr lang="en-US" sz="2400" b="1" u="sng" dirty="0" smtClean="0"/>
              <a:t>-&gt;</a:t>
            </a:r>
            <a:r>
              <a:rPr lang="en-US" sz="2400" b="1" u="sng" dirty="0" err="1" smtClean="0"/>
              <a:t>Kynurenine</a:t>
            </a:r>
            <a:r>
              <a:rPr lang="en-US" sz="2400" dirty="0" smtClean="0"/>
              <a:t>: the balance between </a:t>
            </a:r>
            <a:r>
              <a:rPr lang="en-US" sz="2400" dirty="0" err="1" smtClean="0"/>
              <a:t>kynurenic</a:t>
            </a:r>
            <a:r>
              <a:rPr lang="en-US" sz="2400" dirty="0" smtClean="0"/>
              <a:t> acid and </a:t>
            </a:r>
            <a:r>
              <a:rPr lang="en-US" sz="2400" dirty="0" err="1" smtClean="0"/>
              <a:t>quinolinic</a:t>
            </a:r>
            <a:r>
              <a:rPr lang="en-US" sz="2400" dirty="0" smtClean="0"/>
              <a:t> acid (final products of the </a:t>
            </a:r>
            <a:r>
              <a:rPr lang="en-US" sz="2400" dirty="0" err="1" smtClean="0"/>
              <a:t>kynurenine</a:t>
            </a:r>
            <a:r>
              <a:rPr lang="en-US" sz="2400" dirty="0" smtClean="0"/>
              <a:t> pathway) is critical for </a:t>
            </a:r>
            <a:r>
              <a:rPr lang="en-US" sz="2400" b="1" dirty="0" smtClean="0"/>
              <a:t>neuronal growth, maturation </a:t>
            </a:r>
            <a:r>
              <a:rPr lang="en-US" sz="2400" dirty="0" smtClean="0"/>
              <a:t>and</a:t>
            </a:r>
            <a:r>
              <a:rPr lang="en-US" sz="2400" b="1" dirty="0" smtClean="0"/>
              <a:t> apoptosis</a:t>
            </a:r>
          </a:p>
          <a:p>
            <a:pPr>
              <a:buNone/>
            </a:pPr>
            <a:r>
              <a:rPr lang="en-US" sz="2400" i="1" u="sng" dirty="0" err="1" smtClean="0"/>
              <a:t>Quinolinic</a:t>
            </a:r>
            <a:r>
              <a:rPr lang="en-US" sz="2400" i="1" u="sng" dirty="0" smtClean="0"/>
              <a:t> acid</a:t>
            </a:r>
            <a:r>
              <a:rPr lang="en-US" sz="2400" dirty="0" smtClean="0"/>
              <a:t>: </a:t>
            </a:r>
            <a:r>
              <a:rPr lang="en-US" sz="2400" dirty="0" err="1" smtClean="0"/>
              <a:t>neurotoxic</a:t>
            </a:r>
            <a:r>
              <a:rPr lang="en-US" sz="2400" dirty="0" smtClean="0"/>
              <a:t>, induces </a:t>
            </a:r>
            <a:r>
              <a:rPr lang="en-US" sz="2400" b="1" dirty="0" smtClean="0"/>
              <a:t>mitochondrial dysfunction </a:t>
            </a:r>
            <a:r>
              <a:rPr lang="en-US" sz="2400" dirty="0" smtClean="0"/>
              <a:t>and increases free radical generation, is a </a:t>
            </a:r>
            <a:r>
              <a:rPr lang="en-US" sz="2400" b="1" dirty="0" smtClean="0"/>
              <a:t>potent NMDA agonist</a:t>
            </a:r>
            <a:r>
              <a:rPr lang="en-US" sz="2400" dirty="0" smtClean="0"/>
              <a:t>, maybe the endogenous </a:t>
            </a:r>
            <a:r>
              <a:rPr lang="en-US" sz="2400" dirty="0" err="1" smtClean="0"/>
              <a:t>ligand</a:t>
            </a:r>
            <a:r>
              <a:rPr lang="en-US" sz="2400" dirty="0" smtClean="0"/>
              <a:t> during early programmed </a:t>
            </a:r>
            <a:r>
              <a:rPr lang="en-US" sz="2400" b="1" dirty="0" smtClean="0"/>
              <a:t>apoptosis</a:t>
            </a:r>
          </a:p>
          <a:p>
            <a:pPr>
              <a:buNone/>
            </a:pPr>
            <a:r>
              <a:rPr lang="en-US" sz="2400" i="1" u="sng" dirty="0" err="1" smtClean="0"/>
              <a:t>Kynurenic</a:t>
            </a:r>
            <a:r>
              <a:rPr lang="en-US" sz="2400" i="1" u="sng" dirty="0" smtClean="0"/>
              <a:t> acid</a:t>
            </a:r>
            <a:r>
              <a:rPr lang="en-US" sz="2400" dirty="0" smtClean="0"/>
              <a:t>: </a:t>
            </a:r>
            <a:r>
              <a:rPr lang="en-US" sz="2400" dirty="0" err="1" smtClean="0"/>
              <a:t>neuroprotective</a:t>
            </a:r>
            <a:r>
              <a:rPr lang="en-US" sz="2400" dirty="0" smtClean="0"/>
              <a:t>, </a:t>
            </a:r>
            <a:r>
              <a:rPr lang="en-US" sz="2400" b="1" dirty="0" smtClean="0"/>
              <a:t>NMDA antagonist</a:t>
            </a:r>
            <a:r>
              <a:rPr lang="en-US" sz="2400" dirty="0" smtClean="0"/>
              <a:t>, and </a:t>
            </a:r>
            <a:r>
              <a:rPr lang="en-US" sz="2400" b="1" dirty="0" smtClean="0"/>
              <a:t>prevents glutamate-induced neuronal death</a:t>
            </a:r>
            <a:r>
              <a:rPr lang="en-US" sz="2400" dirty="0" smtClean="0"/>
              <a:t>, particularly in the hippocampus</a:t>
            </a:r>
          </a:p>
          <a:p>
            <a:pPr>
              <a:buNone/>
            </a:pPr>
            <a:r>
              <a:rPr lang="en-US" sz="2400" i="1" u="sng" dirty="0" smtClean="0"/>
              <a:t>Nitric oxide (NO)</a:t>
            </a:r>
            <a:r>
              <a:rPr lang="en-US" sz="2400" dirty="0" smtClean="0"/>
              <a:t>: influences expression of both molecules, plays a critical role in the interaction between </a:t>
            </a:r>
            <a:r>
              <a:rPr lang="en-US" sz="2400" b="1" dirty="0" smtClean="0"/>
              <a:t>inflammation and neuronal circuits</a:t>
            </a:r>
            <a:r>
              <a:rPr lang="en-US" sz="2400" dirty="0" smtClean="0"/>
              <a:t>, causes </a:t>
            </a:r>
            <a:r>
              <a:rPr lang="en-US" sz="2400" b="1" dirty="0" smtClean="0"/>
              <a:t>mitochondrial dysfunction</a:t>
            </a:r>
            <a:r>
              <a:rPr lang="en-US" sz="2400" dirty="0" smtClean="0"/>
              <a:t>, and has been reported elevated in ASD patients</a:t>
            </a:r>
          </a:p>
          <a:p>
            <a:pPr>
              <a:buNone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57" t="3436" r="1905" b="4440"/>
          <a:stretch>
            <a:fillRect/>
          </a:stretch>
        </p:blipFill>
        <p:spPr bwMode="auto">
          <a:xfrm>
            <a:off x="424150" y="0"/>
            <a:ext cx="8262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>
          <a:xfrm flipH="1" flipV="1">
            <a:off x="4051300" y="1498600"/>
            <a:ext cx="19082" cy="1296194"/>
          </a:xfrm>
          <a:prstGeom prst="straightConnector1">
            <a:avLst/>
          </a:prstGeom>
          <a:ln w="38100">
            <a:solidFill>
              <a:srgbClr val="FF66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14800" y="1479550"/>
            <a:ext cx="609600" cy="1588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2"/>
          </p:cNvCxnSpPr>
          <p:nvPr/>
        </p:nvCxnSpPr>
        <p:spPr>
          <a:xfrm>
            <a:off x="5763904" y="1475096"/>
            <a:ext cx="749537" cy="13546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48380" y="2559114"/>
            <a:ext cx="533400" cy="217487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70450" y="1479550"/>
            <a:ext cx="838200" cy="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276110" y="1309255"/>
            <a:ext cx="474662" cy="179387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21213" y="1492373"/>
            <a:ext cx="474662" cy="1793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4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Background and Hypothesis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441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err="1" smtClean="0"/>
              <a:t>Trp</a:t>
            </a:r>
            <a:r>
              <a:rPr lang="en-US" sz="2400" b="1" u="sng" dirty="0" smtClean="0"/>
              <a:t>-&gt;Serotonin</a:t>
            </a:r>
            <a:r>
              <a:rPr lang="en-US" sz="2400" dirty="0" smtClean="0"/>
              <a:t>: </a:t>
            </a:r>
            <a:r>
              <a:rPr lang="en-US" sz="2400" dirty="0" err="1" smtClean="0"/>
              <a:t>Trp</a:t>
            </a:r>
            <a:r>
              <a:rPr lang="en-US" sz="2400" dirty="0" smtClean="0"/>
              <a:t> depletion can cause </a:t>
            </a:r>
            <a:r>
              <a:rPr lang="en-US" sz="2400" b="1" dirty="0" smtClean="0"/>
              <a:t>abnormal behavior</a:t>
            </a:r>
            <a:r>
              <a:rPr lang="en-US" sz="2400" dirty="0" smtClean="0"/>
              <a:t>, Serotonin (5-HT) has been associated with </a:t>
            </a:r>
            <a:r>
              <a:rPr lang="en-US" sz="2400" b="1" dirty="0" smtClean="0"/>
              <a:t>mood and behavioral regulation</a:t>
            </a:r>
            <a:r>
              <a:rPr lang="en-US" sz="2400" dirty="0" smtClean="0"/>
              <a:t>. During the first trimester of gestation, 5-HT is produced by the placenta starting from maternal Trp. This “endogenous” 5-HT is critical in the </a:t>
            </a:r>
            <a:r>
              <a:rPr lang="en-US" sz="2400" b="1" dirty="0" smtClean="0"/>
              <a:t>development of frontal lobes </a:t>
            </a:r>
            <a:r>
              <a:rPr lang="en-US" sz="2400" dirty="0" smtClean="0"/>
              <a:t>and in the organization of </a:t>
            </a:r>
            <a:r>
              <a:rPr lang="en-US" sz="2400" b="1" dirty="0" err="1" smtClean="0"/>
              <a:t>glutamatergic</a:t>
            </a:r>
            <a:r>
              <a:rPr lang="en-US" sz="2400" b="1" dirty="0" smtClean="0"/>
              <a:t> synapses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>
              <a:buNone/>
            </a:pPr>
            <a:endParaRPr lang="en-US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1575" y="942975"/>
            <a:ext cx="34766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1600" y="609302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McKay, Nature 2011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685801"/>
          <a:ext cx="8534399" cy="2514599"/>
        </p:xfrm>
        <a:graphic>
          <a:graphicData uri="http://schemas.openxmlformats.org/drawingml/2006/table">
            <a:tbl>
              <a:tblPr/>
              <a:tblGrid>
                <a:gridCol w="1039030"/>
                <a:gridCol w="1015105"/>
                <a:gridCol w="1558545"/>
                <a:gridCol w="1613230"/>
                <a:gridCol w="1216757"/>
                <a:gridCol w="1271445"/>
                <a:gridCol w="820287"/>
              </a:tblGrid>
              <a:tr h="6159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ChiSquared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InfoGain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GainRatioAttribute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SymmetricalUncert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OneRAttribute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RelieFAttribute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SVM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Trp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-Ala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Trp-Ala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Trp-Ala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Trp-Ala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Trp-Ala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Trp-Asp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Trp-Ala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9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Trp-Arg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Trp-Arg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Trp-Arg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Trp-Arg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Trp-Asp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Trp-Gly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Trp-Arg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FF"/>
                    </a:solidFill>
                  </a:tcPr>
                </a:tc>
              </a:tr>
              <a:tr h="379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Trp-Glu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Trp-Glu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Trp-Glu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Trp-Glu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Trp-Gly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Trp-Ser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Trp-Asp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79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Trp-Gly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Trp-Gly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Trp-Gly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Trp-Gly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Trp-Lys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Trp-Tyr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Trp-Ser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</a:tr>
              <a:tr h="379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Trp-Leu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Trp-Leu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Trp-Leu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Trp-Leu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Trp-Tyr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Trp-Val</a:t>
                      </a: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Trp-Trp</a:t>
                      </a:r>
                      <a:endParaRPr lang="en-US" sz="12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3581398"/>
          <a:ext cx="6172200" cy="2746390"/>
        </p:xfrm>
        <a:graphic>
          <a:graphicData uri="http://schemas.openxmlformats.org/drawingml/2006/table">
            <a:tbl>
              <a:tblPr/>
              <a:tblGrid>
                <a:gridCol w="66465"/>
                <a:gridCol w="664646"/>
                <a:gridCol w="1412229"/>
                <a:gridCol w="1117524"/>
                <a:gridCol w="2852491"/>
                <a:gridCol w="58845"/>
              </a:tblGrid>
              <a:tr h="61181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latin typeface="Verdana"/>
                        </a:rPr>
                        <a:t>Frequency </a:t>
                      </a:r>
                      <a:r>
                        <a:rPr lang="en-US" sz="1200" b="1" i="0" u="none" strike="noStrike" dirty="0">
                          <a:latin typeface="Verdana"/>
                        </a:rPr>
                        <a:t>of metabolites that are </a:t>
                      </a:r>
                      <a:r>
                        <a:rPr lang="en-US" sz="1200" b="1" i="0" u="none" strike="noStrike" dirty="0" smtClean="0">
                          <a:latin typeface="Verdana"/>
                        </a:rPr>
                        <a:t>selected </a:t>
                      </a:r>
                      <a:r>
                        <a:rPr lang="en-US" sz="1200" b="1" i="0" u="none" strike="noStrike" dirty="0">
                          <a:latin typeface="Verdana"/>
                        </a:rPr>
                        <a:t>by the 10 different feature selection </a:t>
                      </a:r>
                      <a:r>
                        <a:rPr lang="en-US" sz="1200" b="1" i="0" u="none" strike="noStrike" dirty="0" smtClean="0">
                          <a:latin typeface="Verdana"/>
                        </a:rPr>
                        <a:t>algorithms after testing 37 ASD patients </a:t>
                      </a:r>
                      <a:r>
                        <a:rPr lang="en-US" sz="1200" b="1" i="1" u="none" strike="noStrike" dirty="0" smtClean="0">
                          <a:latin typeface="Verdana"/>
                        </a:rPr>
                        <a:t>vs. </a:t>
                      </a:r>
                      <a:r>
                        <a:rPr lang="en-US" sz="1200" b="1" i="0" u="none" strike="noStrike" dirty="0" smtClean="0">
                          <a:latin typeface="Verdana"/>
                        </a:rPr>
                        <a:t>20</a:t>
                      </a:r>
                      <a:r>
                        <a:rPr lang="en-US" sz="1200" b="1" i="0" u="none" strike="noStrike" baseline="0" dirty="0" smtClean="0">
                          <a:latin typeface="Verdana"/>
                        </a:rPr>
                        <a:t> controls</a:t>
                      </a:r>
                      <a:endParaRPr lang="en-US" sz="1200" b="1" i="0" u="none" strike="noStrike" dirty="0">
                        <a:latin typeface="Verdana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829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latin typeface="Verdana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Verdana"/>
                        </a:rPr>
                        <a:t>Count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Verdana"/>
                        </a:rPr>
                        <a:t>Metabolites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Verdana"/>
                        </a:rPr>
                        <a:t>Frequency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Verdana"/>
                        </a:rPr>
                        <a:t>Comment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latin typeface="Verdana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48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latin typeface="Verdana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Trp-Gly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10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Recommended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latin typeface="Verdana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507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latin typeface="Verdana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2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Trp-Lys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Recommended; new on the list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latin typeface="Verdana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48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latin typeface="Verdana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Trp-Ala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Verdana"/>
                        </a:rPr>
                        <a:t>Recommended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latin typeface="Verdana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48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latin typeface="Verdana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Trp-Arg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Recommended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latin typeface="Verdana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48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latin typeface="Verdana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Trp-Leu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Recommended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latin typeface="Verdana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48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latin typeface="Verdana"/>
                      </a:endParaRPr>
                    </a:p>
                  </a:txBody>
                  <a:tcPr marL="7362" marR="7362" marT="7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 Trp-Phe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Verdana"/>
                        </a:rPr>
                        <a:t>4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Verdana"/>
                        </a:rPr>
                        <a:t>Considered; new on the list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latin typeface="Verdana"/>
                      </a:endParaRP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1524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en-US" sz="1200" b="1" dirty="0" smtClean="0">
                <a:solidFill>
                  <a:prstClr val="black"/>
                </a:solidFill>
                <a:latin typeface="Verdana"/>
              </a:rPr>
              <a:t>Frequency of metabolites that are selected by 7 different feature selection algorithms after testing 17 ASD patients </a:t>
            </a:r>
            <a:r>
              <a:rPr lang="en-US" sz="1200" b="1" i="1" dirty="0" smtClean="0">
                <a:solidFill>
                  <a:prstClr val="black"/>
                </a:solidFill>
                <a:latin typeface="Verdana"/>
              </a:rPr>
              <a:t>vs. </a:t>
            </a:r>
            <a:r>
              <a:rPr lang="en-US" sz="1200" b="1" dirty="0" smtClean="0">
                <a:solidFill>
                  <a:prstClr val="black"/>
                </a:solidFill>
                <a:latin typeface="Verdana"/>
              </a:rPr>
              <a:t>18 controls</a:t>
            </a:r>
            <a:endParaRPr lang="en-US" sz="1200" b="1" dirty="0">
              <a:solidFill>
                <a:prstClr val="black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1" y="1052361"/>
          <a:ext cx="8839197" cy="5043636"/>
        </p:xfrm>
        <a:graphic>
          <a:graphicData uri="http://schemas.openxmlformats.org/drawingml/2006/table">
            <a:tbl>
              <a:tblPr/>
              <a:tblGrid>
                <a:gridCol w="737627"/>
                <a:gridCol w="736804"/>
                <a:gridCol w="737627"/>
                <a:gridCol w="736804"/>
                <a:gridCol w="737627"/>
                <a:gridCol w="737627"/>
                <a:gridCol w="736804"/>
                <a:gridCol w="737627"/>
                <a:gridCol w="736804"/>
                <a:gridCol w="733521"/>
                <a:gridCol w="733521"/>
                <a:gridCol w="736804"/>
              </a:tblGrid>
              <a:tr h="6412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-D-Glucose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-D-Glucose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-D-Glucose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A4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-D-Glucose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-D-Glucose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A6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-D-Glucose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A7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-D-Glucose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A8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-D-Glucose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A9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-D-Glucose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A10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-D-Glucose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A11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-D-Glucose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A12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-D-Glucose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2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Empty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Empty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Empty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B4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Empty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Empty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B6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Empty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B7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Empty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B8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Empty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B9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Empty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B10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Empty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B11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Empty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B12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Empty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2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L-</a:t>
                      </a:r>
                      <a:r>
                        <a:rPr lang="en-US" sz="99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Tryptophan</a:t>
                      </a:r>
                      <a:endParaRPr lang="en-US" sz="99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C2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L-</a:t>
                      </a:r>
                      <a:r>
                        <a:rPr lang="en-US" sz="99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Tryptophan</a:t>
                      </a:r>
                      <a:endParaRPr lang="en-US" sz="99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L-</a:t>
                      </a:r>
                      <a:r>
                        <a:rPr lang="en-US" sz="99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Tryptophan</a:t>
                      </a:r>
                      <a:endParaRPr lang="en-US" sz="99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C4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L-</a:t>
                      </a:r>
                      <a:r>
                        <a:rPr lang="en-US" sz="987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Tryptophan</a:t>
                      </a:r>
                      <a:endParaRPr lang="en-US" sz="987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C5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L-</a:t>
                      </a:r>
                      <a:r>
                        <a:rPr lang="en-US" sz="99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Tryptophan</a:t>
                      </a:r>
                      <a:endParaRPr lang="en-US" sz="99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C6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L-</a:t>
                      </a:r>
                      <a:r>
                        <a:rPr lang="en-US" sz="99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Tryptophan</a:t>
                      </a:r>
                      <a:endParaRPr lang="en-US" sz="99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C7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L-</a:t>
                      </a:r>
                      <a:r>
                        <a:rPr lang="en-US" sz="99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Tryptophan</a:t>
                      </a:r>
                      <a:endParaRPr lang="en-US" sz="99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C8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L-</a:t>
                      </a:r>
                      <a:r>
                        <a:rPr lang="en-US" sz="99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Tryptophan</a:t>
                      </a:r>
                      <a:endParaRPr lang="en-US" sz="99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C9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L-</a:t>
                      </a:r>
                      <a:r>
                        <a:rPr lang="en-US" sz="99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Tryptophan</a:t>
                      </a:r>
                      <a:endParaRPr lang="en-US" sz="99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C10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L-</a:t>
                      </a:r>
                      <a:r>
                        <a:rPr lang="en-US" sz="99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Tryptophan</a:t>
                      </a:r>
                      <a:endParaRPr lang="en-US" sz="99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C11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L-</a:t>
                      </a:r>
                      <a:r>
                        <a:rPr lang="en-US" sz="99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Tryptophan</a:t>
                      </a:r>
                      <a:endParaRPr lang="en-US" sz="99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C12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L-</a:t>
                      </a:r>
                      <a:r>
                        <a:rPr lang="en-US" sz="99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Tryptophan</a:t>
                      </a:r>
                      <a:endParaRPr lang="en-US" sz="99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2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Trp-Gly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Trp-Gly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Trp-Gly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D4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Trp-Gly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Trp-Gly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D6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Trp-Gly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D7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Trp-Gly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D8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Trp-Gly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D9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Trp-Gly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D10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Trp-Gly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D11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Trp-Gly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D12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Trp-Gly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2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-Lys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Trp-Lys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-Lys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E4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Trp-Lys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Trp-Lys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E6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Trp-Lys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E7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Trp-Lys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E8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Trp-Lys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E9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Trp-Lys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E10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Trp-Lys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E11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Trp-Lys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E12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Trp-Lys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2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-Ala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Trp-Ala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-Ala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F4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Trp-Ala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Trp-Ala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F6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Trp-Ala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F7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Trp-Ala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F8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Trp-Ala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F9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Trp-Ala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F10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Trp-Ala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F11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Trp-Ala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F12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Trp-Ala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Trp-Arg</a:t>
                      </a:r>
                      <a:endParaRPr lang="en-US" sz="1000" b="1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Trp-Arg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Trp-Arg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G4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Trp-Arg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Trp-Arg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G6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Trp-Arg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G7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Trp-Arg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G8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Trp-Arg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G9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Trp-Arg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G10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Trp-Arg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G11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Trp-Arg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G12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Trp-Arg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2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Trp-Leu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Trp-Leu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Trp-Leu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H4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Trp-Leu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H5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Trp-Leu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H6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Trp-Leu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H7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Trp-Leu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H8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Trp-Leu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H9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Trp-Leu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H10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Trp-Leu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H11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Trp-Leu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H12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Trp-Leu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004" marR="17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152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Customized </a:t>
            </a:r>
            <a:r>
              <a:rPr lang="en-US" sz="3600" b="1" dirty="0" err="1" smtClean="0">
                <a:latin typeface="+mj-lt"/>
              </a:rPr>
              <a:t>Biolog</a:t>
            </a:r>
            <a:r>
              <a:rPr lang="en-US" sz="3600" b="1" dirty="0" smtClean="0">
                <a:latin typeface="+mj-lt"/>
              </a:rPr>
              <a:t> Tryptophan plate</a:t>
            </a:r>
            <a:endParaRPr lang="en-US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04800" y="381000"/>
          <a:ext cx="87344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381000" y="3505200"/>
          <a:ext cx="8763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2770632" y="5388864"/>
            <a:ext cx="457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42944" y="5486400"/>
            <a:ext cx="457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4400" y="5486400"/>
            <a:ext cx="457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96712" y="5486400"/>
            <a:ext cx="457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56832" y="5522976"/>
            <a:ext cx="457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0" y="5181600"/>
            <a:ext cx="457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27832" y="5105400"/>
            <a:ext cx="457200" cy="359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00144" y="5276088"/>
            <a:ext cx="457200" cy="304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1600" y="5303520"/>
            <a:ext cx="457200" cy="304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53912" y="5257800"/>
            <a:ext cx="457200" cy="304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17080" y="5306568"/>
            <a:ext cx="457200" cy="304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77200" y="5135880"/>
            <a:ext cx="457200" cy="304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2" y="1524007"/>
          <a:ext cx="7924795" cy="3739421"/>
        </p:xfrm>
        <a:graphic>
          <a:graphicData uri="http://schemas.openxmlformats.org/drawingml/2006/table">
            <a:tbl>
              <a:tblPr/>
              <a:tblGrid>
                <a:gridCol w="958093"/>
                <a:gridCol w="482468"/>
                <a:gridCol w="482468"/>
                <a:gridCol w="482468"/>
                <a:gridCol w="482468"/>
                <a:gridCol w="482468"/>
                <a:gridCol w="482468"/>
                <a:gridCol w="588544"/>
                <a:gridCol w="602230"/>
                <a:gridCol w="564590"/>
                <a:gridCol w="561168"/>
                <a:gridCol w="547482"/>
                <a:gridCol w="564590"/>
                <a:gridCol w="643290"/>
              </a:tblGrid>
              <a:tr h="7139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Substrate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Aut 15057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Aut 13669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Aut 18454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Aut 15301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Aut 17160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Aut CMS 14869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Control CMS 11237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Control CMS 11959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Control CMS 11210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Control CMS 12225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Control CMS 12223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Control CMS 12808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value</a:t>
                      </a: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sz="1200" b="1" i="1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test)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a-D-Glucose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1.755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1.259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2.182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1.815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1.124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1.436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1.596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1.817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1.743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0.916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1.549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1.247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0.6205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Empty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0.129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0.109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0.108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0.141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0.247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0.116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0.303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0.098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0.12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0.111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0.147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0.138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0.8271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L-</a:t>
                      </a:r>
                      <a:r>
                        <a:rPr lang="en-US" sz="1200" b="1" i="0" u="sng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Trptophan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0.384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0.259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0.37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0.443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0.555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0.513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0.67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0.564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0.651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0.696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0.949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0.627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0.0041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7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Trp-Gly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0.297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0.2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0.296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0.366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0.435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0.339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0.664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0.448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0.519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0.524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0.694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0.437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0.0028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7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Trp</a:t>
                      </a:r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-Lys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0.323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0.221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0.237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0.356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0.421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0.334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0.433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0.389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0.454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0.486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0.706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0.466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0.0068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7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Trp</a:t>
                      </a:r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-Ala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0.359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0.234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0.289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0.398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0.434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0.361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0.441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0.457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0.543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0.542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0.716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0.56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0.0032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7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Trp-Arg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0.308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0.204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0.269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0.383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0.38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0.274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0.439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0.436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0.494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0.683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0.43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0.0024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7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Trp-Leu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0.727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0.315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0.863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0.635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0.571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0.468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0.763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0.821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0.708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0.611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0.913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0.595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0.1687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17937" y="304800"/>
            <a:ext cx="590328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 smtClean="0"/>
              <a:t>New customized </a:t>
            </a:r>
            <a:r>
              <a:rPr lang="en-US" sz="2600" b="1" dirty="0" err="1" smtClean="0"/>
              <a:t>Biolog</a:t>
            </a:r>
            <a:r>
              <a:rPr lang="en-US" sz="2600" b="1" dirty="0" smtClean="0"/>
              <a:t> tryptophan plate </a:t>
            </a:r>
            <a:endParaRPr lang="en-US" sz="2600" b="1" dirty="0" smtClean="0"/>
          </a:p>
          <a:p>
            <a:pPr algn="ctr"/>
            <a:r>
              <a:rPr lang="en-US" sz="2600" b="1" dirty="0" smtClean="0"/>
              <a:t>6 </a:t>
            </a:r>
            <a:r>
              <a:rPr lang="en-US" sz="2600" b="1" dirty="0" smtClean="0"/>
              <a:t>ASDs </a:t>
            </a:r>
            <a:r>
              <a:rPr lang="en-US" sz="2600" b="1" i="1" dirty="0" smtClean="0"/>
              <a:t>vs. </a:t>
            </a:r>
            <a:r>
              <a:rPr lang="en-US" sz="2600" b="1" dirty="0" smtClean="0"/>
              <a:t>6 Controls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1295400" y="5407223"/>
            <a:ext cx="480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400" b="1" dirty="0" smtClean="0">
                <a:solidFill>
                  <a:srgbClr val="000000"/>
                </a:solidFill>
              </a:rPr>
              <a:t>Note: the</a:t>
            </a:r>
            <a:r>
              <a:rPr lang="en-US" sz="1400" b="1" i="1" dirty="0" smtClean="0">
                <a:solidFill>
                  <a:srgbClr val="000000"/>
                </a:solidFill>
              </a:rPr>
              <a:t> t </a:t>
            </a:r>
            <a:r>
              <a:rPr lang="en-US" sz="1400" b="1" dirty="0" smtClean="0">
                <a:solidFill>
                  <a:srgbClr val="000000"/>
                </a:solidFill>
              </a:rPr>
              <a:t>test was </a:t>
            </a:r>
            <a:r>
              <a:rPr lang="en-US" sz="1400" b="1" dirty="0" smtClean="0">
                <a:solidFill>
                  <a:srgbClr val="000000"/>
                </a:solidFill>
              </a:rPr>
              <a:t>performed </a:t>
            </a:r>
            <a:r>
              <a:rPr lang="en-US" sz="1400" b="1" dirty="0" smtClean="0">
                <a:solidFill>
                  <a:srgbClr val="000000"/>
                </a:solidFill>
              </a:rPr>
              <a:t>on the log-transformed </a:t>
            </a:r>
            <a:r>
              <a:rPr lang="en-US" sz="1400" b="1" dirty="0" smtClean="0">
                <a:solidFill>
                  <a:srgbClr val="000000"/>
                </a:solidFill>
              </a:rPr>
              <a:t>data.</a:t>
            </a:r>
            <a:endParaRPr lang="en-US" sz="1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te 6 aut vs 6 contr 2-15-11.JPG"/>
          <p:cNvPicPr>
            <a:picLocks noChangeAspect="1"/>
          </p:cNvPicPr>
          <p:nvPr/>
        </p:nvPicPr>
        <p:blipFill>
          <a:blip r:embed="rId2" cstate="print"/>
          <a:srcRect l="18867" t="22625" r="17442" b="20416"/>
          <a:stretch>
            <a:fillRect/>
          </a:stretch>
        </p:blipFill>
        <p:spPr>
          <a:xfrm>
            <a:off x="1447800" y="1524000"/>
            <a:ext cx="6248400" cy="4191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rot="5400000">
            <a:off x="2695956" y="3695700"/>
            <a:ext cx="3886200" cy="1588"/>
          </a:xfrm>
          <a:prstGeom prst="lin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70853" y="228600"/>
            <a:ext cx="80635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New customized </a:t>
            </a:r>
            <a:r>
              <a:rPr lang="en-US" sz="2800" b="1" dirty="0" err="1" smtClean="0"/>
              <a:t>Biolog</a:t>
            </a:r>
            <a:r>
              <a:rPr lang="en-US" sz="2800" b="1" dirty="0" smtClean="0"/>
              <a:t> tryptophan plate </a:t>
            </a:r>
          </a:p>
          <a:p>
            <a:pPr algn="ctr"/>
            <a:r>
              <a:rPr lang="en-US" sz="2800" b="1" dirty="0" smtClean="0"/>
              <a:t>6 ASDs </a:t>
            </a:r>
            <a:r>
              <a:rPr lang="en-US" sz="2800" b="1" i="1" dirty="0" smtClean="0"/>
              <a:t>vs. </a:t>
            </a:r>
            <a:r>
              <a:rPr lang="en-US" sz="2800" b="1" dirty="0" smtClean="0"/>
              <a:t>6 Controls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457200" y="381000"/>
          <a:ext cx="83439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533400" y="3200400"/>
          <a:ext cx="83534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BIOLOG PLATES</a:t>
            </a:r>
          </a:p>
        </p:txBody>
      </p:sp>
      <p:pic>
        <p:nvPicPr>
          <p:cNvPr id="5123" name="Picture 2" descr="2 controls #2.JPG"/>
          <p:cNvPicPr>
            <a:picLocks noChangeAspect="1"/>
          </p:cNvPicPr>
          <p:nvPr/>
        </p:nvPicPr>
        <p:blipFill>
          <a:blip r:embed="rId2" cstate="print"/>
          <a:srcRect l="2174" t="4349" b="5797"/>
          <a:stretch>
            <a:fillRect/>
          </a:stretch>
        </p:blipFill>
        <p:spPr bwMode="auto">
          <a:xfrm>
            <a:off x="762000" y="4114800"/>
            <a:ext cx="3733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afico 4"/>
          <p:cNvGraphicFramePr/>
          <p:nvPr/>
        </p:nvGraphicFramePr>
        <p:xfrm>
          <a:off x="4953000" y="3352800"/>
          <a:ext cx="3886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5" name="CasellaDiTesto 5"/>
          <p:cNvSpPr txBox="1">
            <a:spLocks noChangeArrowheads="1"/>
          </p:cNvSpPr>
          <p:nvPr/>
        </p:nvSpPr>
        <p:spPr bwMode="auto">
          <a:xfrm>
            <a:off x="381000" y="652463"/>
            <a:ext cx="86106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it-IT" dirty="0">
                <a:latin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</a:rPr>
              <a:t>96-well </a:t>
            </a:r>
            <a:r>
              <a:rPr lang="it-IT" dirty="0">
                <a:latin typeface="Calibri" pitchFamily="34" charset="0"/>
              </a:rPr>
              <a:t>plates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it-IT" dirty="0">
                <a:latin typeface="Calibri" pitchFamily="34" charset="0"/>
              </a:rPr>
              <a:t> 50 </a:t>
            </a:r>
            <a:r>
              <a:rPr lang="el-GR" dirty="0">
                <a:latin typeface="Calibri" pitchFamily="34" charset="0"/>
              </a:rPr>
              <a:t>μ</a:t>
            </a:r>
            <a:r>
              <a:rPr lang="it-IT" dirty="0">
                <a:latin typeface="Calibri" pitchFamily="34" charset="0"/>
              </a:rPr>
              <a:t>l/well of cell suspension (20,000 cells/well)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it-IT" dirty="0">
                <a:latin typeface="Calibri" pitchFamily="34" charset="0"/>
              </a:rPr>
              <a:t> Incubate 40-48 hours, add Redox Dye Mix (tetrazolium) and incubate </a:t>
            </a:r>
            <a:r>
              <a:rPr lang="it-IT" dirty="0" smtClean="0">
                <a:latin typeface="Calibri" pitchFamily="34" charset="0"/>
              </a:rPr>
              <a:t>for 24 </a:t>
            </a:r>
            <a:r>
              <a:rPr lang="it-IT" dirty="0">
                <a:latin typeface="Calibri" pitchFamily="34" charset="0"/>
              </a:rPr>
              <a:t>hours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it-IT" dirty="0">
                <a:latin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</a:rPr>
              <a:t>Plate </a:t>
            </a:r>
            <a:r>
              <a:rPr lang="it-IT" dirty="0">
                <a:latin typeface="Calibri" pitchFamily="34" charset="0"/>
              </a:rPr>
              <a:t>substrates:</a:t>
            </a:r>
          </a:p>
          <a:p>
            <a:pPr lvl="1">
              <a:spcBef>
                <a:spcPts val="1200"/>
              </a:spcBef>
              <a:buFont typeface="Arial" charset="0"/>
              <a:buAutoNum type="arabicPeriod"/>
            </a:pPr>
            <a:r>
              <a:rPr lang="it-IT" dirty="0">
                <a:latin typeface="Calibri" pitchFamily="34" charset="0"/>
              </a:rPr>
              <a:t>  </a:t>
            </a:r>
            <a:r>
              <a:rPr lang="it-IT" dirty="0" smtClean="0">
                <a:latin typeface="Calibri" pitchFamily="34" charset="0"/>
              </a:rPr>
              <a:t>Carbon </a:t>
            </a:r>
            <a:r>
              <a:rPr lang="it-IT" dirty="0">
                <a:latin typeface="Calibri" pitchFamily="34" charset="0"/>
              </a:rPr>
              <a:t>energy sources (sugars, polysaccharides, nucleotides, and carboxylic acids)</a:t>
            </a:r>
          </a:p>
          <a:p>
            <a:pPr>
              <a:spcBef>
                <a:spcPts val="1200"/>
              </a:spcBef>
            </a:pPr>
            <a:r>
              <a:rPr lang="it-IT" dirty="0" smtClean="0">
                <a:latin typeface="Calibri" pitchFamily="34" charset="0"/>
              </a:rPr>
              <a:t>         2-4.  </a:t>
            </a:r>
            <a:r>
              <a:rPr lang="it-IT" dirty="0">
                <a:latin typeface="Calibri" pitchFamily="34" charset="0"/>
              </a:rPr>
              <a:t>Amino acids and dipeptides</a:t>
            </a:r>
          </a:p>
          <a:p>
            <a:pPr>
              <a:spcBef>
                <a:spcPts val="1200"/>
              </a:spcBef>
            </a:pPr>
            <a:r>
              <a:rPr lang="it-IT" dirty="0" smtClean="0">
                <a:latin typeface="Calibri" pitchFamily="34" charset="0"/>
              </a:rPr>
              <a:t>         5</a:t>
            </a:r>
            <a:r>
              <a:rPr lang="it-IT" dirty="0">
                <a:latin typeface="Calibri" pitchFamily="34" charset="0"/>
              </a:rPr>
              <a:t>.  Ions</a:t>
            </a:r>
          </a:p>
          <a:p>
            <a:pPr>
              <a:spcBef>
                <a:spcPts val="1200"/>
              </a:spcBef>
            </a:pPr>
            <a:r>
              <a:rPr lang="it-IT" dirty="0" smtClean="0">
                <a:latin typeface="Calibri" pitchFamily="34" charset="0"/>
              </a:rPr>
              <a:t>         6-8</a:t>
            </a:r>
            <a:r>
              <a:rPr lang="it-IT" dirty="0">
                <a:latin typeface="Calibri" pitchFamily="34" charset="0"/>
              </a:rPr>
              <a:t>.  Hormones and metabolic effectors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5" y="1515570"/>
          <a:ext cx="7696194" cy="3742230"/>
        </p:xfrm>
        <a:graphic>
          <a:graphicData uri="http://schemas.openxmlformats.org/drawingml/2006/table">
            <a:tbl>
              <a:tblPr/>
              <a:tblGrid>
                <a:gridCol w="708654"/>
                <a:gridCol w="458541"/>
                <a:gridCol w="458541"/>
                <a:gridCol w="458541"/>
                <a:gridCol w="458541"/>
                <a:gridCol w="458541"/>
                <a:gridCol w="458541"/>
                <a:gridCol w="458541"/>
                <a:gridCol w="458541"/>
                <a:gridCol w="458541"/>
                <a:gridCol w="458541"/>
                <a:gridCol w="458541"/>
                <a:gridCol w="742524"/>
                <a:gridCol w="458541"/>
                <a:gridCol w="742524"/>
              </a:tblGrid>
              <a:tr h="727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Substrate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Schizo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CMS 20844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Schizo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CMS 20845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Schizo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CMS 20846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Schizo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CMS 20847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Schizo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CMS 20848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Schizo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CMS 20849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Schizo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CMS 20850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Schizo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CMS 20851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Schizo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CMS 20852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Schizo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CMS 20853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Control CMS 12225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value (Mann-Whitney test)</a:t>
                      </a:r>
                      <a:endParaRPr lang="en-US" sz="105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Control CMS 12223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value (Mann-Whitney test)</a:t>
                      </a:r>
                      <a:endParaRPr lang="en-US" sz="105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6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a-D-Glucose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2.142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1.104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1.746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1.519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1.085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0.966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1.586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2.342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2.091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1.42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0.909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0.00195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1.268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0.10547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Empty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0.179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0.184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0.127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0.145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0.108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0.112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0.229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0.142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0.158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0.169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0.10547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0.226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0.00391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L-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Trptophan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0.529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0.551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0.528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0.509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0.291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0.36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0.805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0.488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0.515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0.625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0.06445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0.755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0.00391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Trp-Gly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0.573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0.449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0.464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0.432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0.303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0.311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0.586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0.357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0.401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0.76953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0.555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0.00977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-Lys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0.552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0.437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0.487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0.393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0.375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0.268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0.283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0.643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0.355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0.377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0.01953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-Ala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0.536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0.448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0.498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0.402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0.439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0.259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0.308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0.616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0.378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0.425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0.452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0.375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0.00586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Trp-Arg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0.549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0.399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0.426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0.362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0.329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0.249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0.688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0.424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0.405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0.55664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0.526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0.01953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Trp-Leu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0.624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0.512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0.59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0.497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0.498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0.421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0.451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0.796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1.034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0.504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0.553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0.92188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0.742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0.01953</a:t>
                      </a:r>
                    </a:p>
                  </a:txBody>
                  <a:tcPr marL="6195" marR="6195" marT="6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23253" y="228600"/>
            <a:ext cx="80635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New customized </a:t>
            </a:r>
            <a:r>
              <a:rPr lang="en-US" sz="2800" b="1" dirty="0" err="1" smtClean="0"/>
              <a:t>Biolog</a:t>
            </a:r>
            <a:r>
              <a:rPr lang="en-US" sz="2800" b="1" dirty="0" smtClean="0"/>
              <a:t> tryptophan plate </a:t>
            </a:r>
          </a:p>
          <a:p>
            <a:pPr algn="ctr"/>
            <a:r>
              <a:rPr lang="en-US" sz="2800" b="1" dirty="0" smtClean="0"/>
              <a:t>10 Schizophrenia patients </a:t>
            </a:r>
            <a:r>
              <a:rPr lang="en-US" sz="2800" b="1" i="1" dirty="0" smtClean="0"/>
              <a:t>vs. </a:t>
            </a:r>
            <a:r>
              <a:rPr lang="en-US" sz="2800" b="1" dirty="0" smtClean="0"/>
              <a:t>2 Controls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-9-2011 New plate #8 6 vs 6.JPG"/>
          <p:cNvPicPr>
            <a:picLocks noChangeAspect="1"/>
          </p:cNvPicPr>
          <p:nvPr/>
        </p:nvPicPr>
        <p:blipFill>
          <a:blip r:embed="rId2" cstate="print"/>
          <a:srcRect l="14789" t="23592" r="18090" b="16256"/>
          <a:stretch>
            <a:fillRect/>
          </a:stretch>
        </p:blipFill>
        <p:spPr>
          <a:xfrm>
            <a:off x="494426" y="304800"/>
            <a:ext cx="4194718" cy="2819400"/>
          </a:xfrm>
          <a:prstGeom prst="rect">
            <a:avLst/>
          </a:prstGeom>
        </p:spPr>
      </p:pic>
      <p:pic>
        <p:nvPicPr>
          <p:cNvPr id="3" name="Picture 2" descr="5-9-2011 6 patients vs 6 controls plate #4.JPG"/>
          <p:cNvPicPr>
            <a:picLocks noChangeAspect="1"/>
          </p:cNvPicPr>
          <p:nvPr/>
        </p:nvPicPr>
        <p:blipFill>
          <a:blip r:embed="rId3" cstate="print"/>
          <a:srcRect l="11522" t="14835" r="7052" b="13275"/>
          <a:stretch>
            <a:fillRect/>
          </a:stretch>
        </p:blipFill>
        <p:spPr>
          <a:xfrm>
            <a:off x="4828684" y="3352800"/>
            <a:ext cx="4163715" cy="275705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rot="16200000" flipH="1">
            <a:off x="5597857" y="4705064"/>
            <a:ext cx="2667000" cy="76199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H="1">
            <a:off x="1304780" y="1717897"/>
            <a:ext cx="2571750" cy="158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8-9-2011 New plate #7 6 vs 6.JPG"/>
          <p:cNvPicPr>
            <a:picLocks noChangeAspect="1"/>
          </p:cNvPicPr>
          <p:nvPr/>
        </p:nvPicPr>
        <p:blipFill>
          <a:blip r:embed="rId4" cstate="print"/>
          <a:srcRect l="11488" t="17723" r="13688" b="16256"/>
          <a:stretch>
            <a:fillRect/>
          </a:stretch>
        </p:blipFill>
        <p:spPr>
          <a:xfrm>
            <a:off x="494426" y="3352800"/>
            <a:ext cx="4191000" cy="277345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6200000" flipH="1">
            <a:off x="1315513" y="4723225"/>
            <a:ext cx="2571750" cy="158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8-9-2011 New plate #9 6 vs 6.JPG"/>
          <p:cNvPicPr>
            <a:picLocks noChangeAspect="1"/>
          </p:cNvPicPr>
          <p:nvPr/>
        </p:nvPicPr>
        <p:blipFill>
          <a:blip r:embed="rId5" cstate="print"/>
          <a:srcRect l="16573" t="16256" r="8187" b="16256"/>
          <a:stretch>
            <a:fillRect/>
          </a:stretch>
        </p:blipFill>
        <p:spPr>
          <a:xfrm>
            <a:off x="4849504" y="304800"/>
            <a:ext cx="4191000" cy="2819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4433104" y="1733137"/>
            <a:ext cx="2571750" cy="158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114300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50336" y="3426393"/>
            <a:ext cx="15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201948" y="3395693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**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417249"/>
            <a:ext cx="15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363968" y="3417249"/>
            <a:ext cx="15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39512" y="3429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**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3429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**</a:t>
            </a:r>
            <a:endParaRPr lang="en-US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943600" y="627888"/>
          <a:ext cx="3048000" cy="2590798"/>
        </p:xfrm>
        <a:graphic>
          <a:graphicData uri="http://schemas.openxmlformats.org/drawingml/2006/table">
            <a:tbl>
              <a:tblPr/>
              <a:tblGrid>
                <a:gridCol w="838200"/>
                <a:gridCol w="1066800"/>
                <a:gridCol w="1143000"/>
              </a:tblGrid>
              <a:tr h="421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Substrate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Mann-Whitney 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1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Bonferroni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correction 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value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11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a-D-Glucose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0.001344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0.010756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11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0.023102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0.184815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11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L-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Trptophan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11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Trp-Gly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11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Trp-Lys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0.000059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11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Trp-Ala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0.000062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0.000495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11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Trp-Arg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11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Trp-Leu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12192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r>
              <a:rPr lang="en-US" sz="1600" i="1" dirty="0" smtClean="0"/>
              <a:t> P </a:t>
            </a:r>
            <a:r>
              <a:rPr lang="en-US" sz="1600" dirty="0" smtClean="0"/>
              <a:t>value &lt;0.001, ** </a:t>
            </a:r>
            <a:r>
              <a:rPr lang="en-US" sz="1600" i="1" dirty="0" smtClean="0"/>
              <a:t>P </a:t>
            </a:r>
            <a:r>
              <a:rPr lang="en-US" sz="1600" dirty="0" smtClean="0"/>
              <a:t>value &lt;0.0001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+mj-lt"/>
              </a:rPr>
              <a:t>Biolog</a:t>
            </a:r>
            <a:r>
              <a:rPr lang="en-US" sz="4000" b="1" dirty="0" smtClean="0">
                <a:latin typeface="+mj-lt"/>
              </a:rPr>
              <a:t> 50 ASD vs. 50 control cell lines</a:t>
            </a:r>
            <a:endParaRPr lang="en-US" sz="4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fchen\Desktop\Pooled_Sampl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57225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914400" y="4505325"/>
          <a:ext cx="2762250" cy="2124075"/>
        </p:xfrm>
        <a:graphic>
          <a:graphicData uri="http://schemas.openxmlformats.org/presentationml/2006/ole">
            <p:oleObj spid="_x0000_s1026" r:id="rId4" imgW="3771720" imgH="2898720" progId="">
              <p:embed/>
            </p:oleObj>
          </a:graphicData>
        </a:graphic>
      </p:graphicFrame>
      <p:pic>
        <p:nvPicPr>
          <p:cNvPr id="5" name="Picture 4" descr="C:\Users\cfchen\Desktop\Aut_Pearso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581525"/>
            <a:ext cx="2653194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5800" y="762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Correlation  Analysis of the </a:t>
            </a:r>
            <a:r>
              <a:rPr lang="en-US" sz="3200" b="1" dirty="0" err="1" smtClean="0"/>
              <a:t>Trp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BioLog</a:t>
            </a:r>
            <a:r>
              <a:rPr lang="en-US" sz="3200" b="1" dirty="0" smtClean="0"/>
              <a:t> Data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2407384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Age is </a:t>
            </a:r>
            <a:r>
              <a:rPr lang="en-US" sz="2400" b="1" u="sng" dirty="0" smtClean="0"/>
              <a:t>not</a:t>
            </a:r>
            <a:r>
              <a:rPr lang="en-US" sz="2400" b="1" dirty="0" smtClean="0"/>
              <a:t> influencing the </a:t>
            </a:r>
            <a:r>
              <a:rPr lang="en-US" sz="2400" b="1" dirty="0" err="1" smtClean="0"/>
              <a:t>Trp</a:t>
            </a:r>
            <a:r>
              <a:rPr lang="en-US" sz="2400" b="1" dirty="0" smtClean="0"/>
              <a:t>-NADH findings observed in the </a:t>
            </a:r>
            <a:r>
              <a:rPr lang="en-US" sz="2400" b="1" dirty="0" err="1" smtClean="0"/>
              <a:t>Biolog</a:t>
            </a:r>
            <a:r>
              <a:rPr lang="en-US" sz="2400" b="1" dirty="0" smtClean="0"/>
              <a:t> arrays.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Conclusions</a:t>
            </a:r>
            <a:endParaRPr lang="it-IT" sz="36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62000"/>
            <a:ext cx="86106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500" dirty="0" smtClean="0"/>
              <a:t> NADH generation in the presence of tryptophan as only energy 	source appears to be significantly lower in lymphoblasts 	from 87 patients compared to 70 normal controls</a:t>
            </a:r>
          </a:p>
          <a:p>
            <a:pPr>
              <a:buFont typeface="Wingdings" pitchFamily="2" charset="2"/>
              <a:buChar char="ü"/>
            </a:pPr>
            <a:endParaRPr lang="en-US" sz="2500" dirty="0" smtClean="0"/>
          </a:p>
          <a:p>
            <a:pPr>
              <a:buFont typeface="Wingdings" pitchFamily="2" charset="2"/>
              <a:buChar char="ü"/>
            </a:pPr>
            <a:r>
              <a:rPr lang="en-US" sz="2500" dirty="0" smtClean="0"/>
              <a:t> This finding was confirmed in both syndromic and non-	syndromic cases and is not related to specific genetic 	alterations</a:t>
            </a:r>
          </a:p>
          <a:p>
            <a:pPr>
              <a:buFont typeface="Wingdings" pitchFamily="2" charset="2"/>
              <a:buChar char="ü"/>
            </a:pPr>
            <a:endParaRPr lang="en-US" sz="2500" dirty="0" smtClean="0"/>
          </a:p>
          <a:p>
            <a:pPr>
              <a:buFont typeface="Wingdings" pitchFamily="2" charset="2"/>
              <a:buChar char="ü"/>
            </a:pPr>
            <a:r>
              <a:rPr lang="en-US" sz="2500" dirty="0" smtClean="0"/>
              <a:t> Cell lines from patients with ID and/or behavioral problems, </a:t>
            </a:r>
            <a:r>
              <a:rPr lang="en-US" sz="2500" dirty="0" smtClean="0"/>
              <a:t>	but without </a:t>
            </a:r>
            <a:r>
              <a:rPr lang="en-US" sz="2500" dirty="0" smtClean="0"/>
              <a:t>autistic traits did not show any difference in 	NADH production in the presence of tryptophan</a:t>
            </a:r>
          </a:p>
          <a:p>
            <a:pPr>
              <a:buFont typeface="Wingdings" pitchFamily="2" charset="2"/>
              <a:buChar char="ü"/>
            </a:pPr>
            <a:endParaRPr lang="en-US" sz="2500" dirty="0" smtClean="0"/>
          </a:p>
          <a:p>
            <a:pPr>
              <a:buFont typeface="Wingdings" pitchFamily="2" charset="2"/>
              <a:buChar char="ü"/>
            </a:pPr>
            <a:r>
              <a:rPr lang="en-US" sz="2500" dirty="0" smtClean="0"/>
              <a:t> Tryptophan metabolites (serotonin, melatonin, kynurenine) 	have already been linked to behavioral problems and 	neuronal abnormalities</a:t>
            </a:r>
            <a:endParaRPr lang="it-IT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MS 13915 fresh blood 6-26-12 24-24 48-8 read 6-28-12.JPG"/>
          <p:cNvPicPr>
            <a:picLocks noChangeAspect="1"/>
          </p:cNvPicPr>
          <p:nvPr/>
        </p:nvPicPr>
        <p:blipFill>
          <a:blip r:embed="rId2" cstate="print"/>
          <a:srcRect l="33495" t="10387" r="38996" b="11854"/>
          <a:stretch>
            <a:fillRect/>
          </a:stretch>
        </p:blipFill>
        <p:spPr>
          <a:xfrm>
            <a:off x="3071004" y="1524000"/>
            <a:ext cx="2491596" cy="5282184"/>
          </a:xfrm>
          <a:prstGeom prst="rect">
            <a:avLst/>
          </a:prstGeom>
        </p:spPr>
      </p:pic>
      <p:pic>
        <p:nvPicPr>
          <p:cNvPr id="5" name="Picture 4" descr="CMS23002 - CMS23003 ASD-Trp 8-10-12.JPG"/>
          <p:cNvPicPr>
            <a:picLocks noChangeAspect="1"/>
          </p:cNvPicPr>
          <p:nvPr/>
        </p:nvPicPr>
        <p:blipFill>
          <a:blip r:embed="rId3" cstate="print"/>
          <a:srcRect l="15889" t="16256" r="66998" b="10387"/>
          <a:stretch>
            <a:fillRect/>
          </a:stretch>
        </p:blipFill>
        <p:spPr>
          <a:xfrm>
            <a:off x="648980" y="1518800"/>
            <a:ext cx="1637020" cy="5263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990600"/>
          </a:xfrm>
        </p:spPr>
        <p:txBody>
          <a:bodyPr>
            <a:noAutofit/>
          </a:bodyPr>
          <a:lstStyle/>
          <a:p>
            <a:r>
              <a:rPr lang="en-US" sz="3200" b="1" u="sng" dirty="0" err="1" smtClean="0"/>
              <a:t>Biolog</a:t>
            </a:r>
            <a:r>
              <a:rPr lang="en-US" sz="3200" b="1" u="sng" dirty="0" smtClean="0"/>
              <a:t> customized tryptophan plate – fresh blood </a:t>
            </a:r>
            <a:br>
              <a:rPr lang="en-US" sz="3200" b="1" u="sng" dirty="0" smtClean="0"/>
            </a:br>
            <a:r>
              <a:rPr lang="en-US" sz="3200" b="1" u="sng" dirty="0" smtClean="0"/>
              <a:t>24 h incubation + 24 h dye</a:t>
            </a:r>
            <a:endParaRPr lang="en-US" sz="3200" b="1" u="sng" dirty="0"/>
          </a:p>
        </p:txBody>
      </p:sp>
      <p:pic>
        <p:nvPicPr>
          <p:cNvPr id="7" name="Picture 6" descr="CMS23008-C-column3 CMS23009-ASD-column4 8-31-12.JPG"/>
          <p:cNvPicPr>
            <a:picLocks noChangeAspect="1"/>
          </p:cNvPicPr>
          <p:nvPr/>
        </p:nvPicPr>
        <p:blipFill>
          <a:blip r:embed="rId4" cstate="print"/>
          <a:srcRect l="43398" t="16256" r="45379" b="17723"/>
          <a:stretch>
            <a:fillRect/>
          </a:stretch>
        </p:blipFill>
        <p:spPr>
          <a:xfrm>
            <a:off x="6275832" y="1524000"/>
            <a:ext cx="1191768" cy="525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2308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Patient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1219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Patient 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20712" y="121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Patient 3*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1219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Control 1 (4x)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1912" y="1219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Control 2*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14400" y="1524000"/>
            <a:ext cx="381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133600" y="1524000"/>
            <a:ext cx="3048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30112" y="1524000"/>
            <a:ext cx="381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220712" y="1524000"/>
            <a:ext cx="3048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74280" y="1828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Experiment performed in blinded fashion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-28-12 3 ASD vs 3 controls duplicates.JPG"/>
          <p:cNvPicPr>
            <a:picLocks noChangeAspect="1"/>
          </p:cNvPicPr>
          <p:nvPr/>
        </p:nvPicPr>
        <p:blipFill>
          <a:blip r:embed="rId2" cstate="print"/>
          <a:srcRect l="10387" t="14789" r="12588" b="14789"/>
          <a:stretch>
            <a:fillRect/>
          </a:stretch>
        </p:blipFill>
        <p:spPr>
          <a:xfrm>
            <a:off x="234950" y="2286000"/>
            <a:ext cx="5556250" cy="3810000"/>
          </a:xfrm>
          <a:prstGeom prst="rect">
            <a:avLst/>
          </a:prstGeom>
        </p:spPr>
      </p:pic>
      <p:pic>
        <p:nvPicPr>
          <p:cNvPr id="27" name="Picture 26" descr="9-28-12 3ASD vs 3 controls 3rd point.JPG"/>
          <p:cNvPicPr>
            <a:picLocks noChangeAspect="1"/>
          </p:cNvPicPr>
          <p:nvPr/>
        </p:nvPicPr>
        <p:blipFill>
          <a:blip r:embed="rId3" cstate="print"/>
          <a:srcRect l="35695" t="13321" r="25000" b="17723"/>
          <a:stretch>
            <a:fillRect/>
          </a:stretch>
        </p:blipFill>
        <p:spPr>
          <a:xfrm>
            <a:off x="5943599" y="2286000"/>
            <a:ext cx="2895601" cy="3810000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228600" y="48768"/>
            <a:ext cx="8915400" cy="1524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SCAP ASD patients </a:t>
            </a:r>
            <a:r>
              <a:rPr kumimoji="0" lang="en-US" sz="3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vs. </a:t>
            </a:r>
            <a:r>
              <a:rPr lang="en-US" sz="3600" b="1" u="sng" dirty="0" smtClean="0">
                <a:latin typeface="+mj-lt"/>
                <a:ea typeface="+mj-ea"/>
                <a:cs typeface="+mj-cs"/>
              </a:rPr>
              <a:t>3 controls from previous lymphoblastoid cohort (triplicates)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54350" y="2286000"/>
            <a:ext cx="0" cy="381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92550" y="2294770"/>
            <a:ext cx="115824" cy="3810000"/>
          </a:xfrm>
          <a:prstGeom prst="line">
            <a:avLst/>
          </a:prstGeom>
          <a:ln w="381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55446" y="2285439"/>
            <a:ext cx="204216" cy="38100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12518" y="2285439"/>
            <a:ext cx="103632" cy="38100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05800" y="2304288"/>
            <a:ext cx="76200" cy="3810000"/>
          </a:xfrm>
          <a:prstGeom prst="line">
            <a:avLst/>
          </a:prstGeom>
          <a:ln w="381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3550" y="1905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ASD1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377950" y="1905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ASD2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92550" y="1905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C2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730750" y="191087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C3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100326" y="1905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ASD3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06750" y="1905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C1</a:t>
            </a:r>
            <a:endParaRPr lang="en-US" sz="1600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7391400" y="2286000"/>
            <a:ext cx="0" cy="381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848600" y="2304288"/>
            <a:ext cx="76200" cy="3810000"/>
          </a:xfrm>
          <a:prstGeom prst="line">
            <a:avLst/>
          </a:prstGeom>
          <a:ln w="381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42688" y="2294770"/>
            <a:ext cx="228600" cy="3810000"/>
          </a:xfrm>
          <a:prstGeom prst="line">
            <a:avLst/>
          </a:prstGeom>
          <a:ln w="381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400800" y="2304288"/>
            <a:ext cx="51816" cy="38100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925056" y="2304288"/>
            <a:ext cx="3048" cy="379171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16200000">
            <a:off x="5808077" y="1735724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ASD1</a:t>
            </a:r>
            <a:endParaRPr lang="en-US" sz="1600" b="1" dirty="0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6341477" y="1735724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ASD2</a:t>
            </a:r>
            <a:endParaRPr lang="en-US" sz="1600" b="1" dirty="0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7689996" y="1805716"/>
            <a:ext cx="74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C2</a:t>
            </a:r>
            <a:endParaRPr lang="en-US" sz="1600" b="1" dirty="0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8102632" y="1822591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C3</a:t>
            </a:r>
            <a:endParaRPr lang="en-US" sz="1600" b="1" dirty="0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6770684" y="1735724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ASD3</a:t>
            </a:r>
            <a:endParaRPr lang="en-US" sz="1600" b="1" dirty="0"/>
          </a:p>
        </p:txBody>
      </p:sp>
      <p:sp>
        <p:nvSpPr>
          <p:cNvPr id="55" name="TextBox 54"/>
          <p:cNvSpPr txBox="1"/>
          <p:nvPr/>
        </p:nvSpPr>
        <p:spPr>
          <a:xfrm rot="16200000">
            <a:off x="7222122" y="1811923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C1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199" y="1676403"/>
          <a:ext cx="8686800" cy="3657596"/>
        </p:xfrm>
        <a:graphic>
          <a:graphicData uri="http://schemas.openxmlformats.org/drawingml/2006/table">
            <a:tbl>
              <a:tblPr/>
              <a:tblGrid>
                <a:gridCol w="883284"/>
                <a:gridCol w="443724"/>
                <a:gridCol w="443724"/>
                <a:gridCol w="443724"/>
                <a:gridCol w="443724"/>
                <a:gridCol w="443724"/>
                <a:gridCol w="443724"/>
                <a:gridCol w="443724"/>
                <a:gridCol w="443724"/>
                <a:gridCol w="443724"/>
                <a:gridCol w="533400"/>
                <a:gridCol w="457200"/>
                <a:gridCol w="457200"/>
                <a:gridCol w="457200"/>
                <a:gridCol w="609600"/>
                <a:gridCol w="685800"/>
                <a:gridCol w="609600"/>
              </a:tblGrid>
              <a:tr h="7747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Substrate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C1-1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C1-2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C1-3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C2-1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C2-2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C2-3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C3-1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C3-2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C3-3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Control AVG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ASD1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ASD2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ASD3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_value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ASD1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_value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ASD2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_value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ASD3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a-D-Glucose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1.191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1.100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0.947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0.927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0.928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0.953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2.077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1.689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1.494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1.256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0.652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0.724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0.483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0.00391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0.00391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0.00391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Empty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0.497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0.425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0.614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0.669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0.612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0.813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0.588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0.394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0.383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0.209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0.00391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0.00391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0.00391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L-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Trptophan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0.512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0.492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0.568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0.567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0.542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0.742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0.776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0.578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0.254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0.282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0.212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0.00391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0.00391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0.00391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Trp-Gly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0.449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0.457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0.393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0.594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0.539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0.546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0.568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0.302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0.223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0.00909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0.00909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0.00909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-Lys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0.669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0.659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0.689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0.733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0.698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0.756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0.687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0.936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0.704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0.273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0.236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0.182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0.00391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0.00391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0.00391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-Ala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0.575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0.617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0.747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0.703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0.684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0.799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0.894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0.994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0.724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0.283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0.273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0.148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0.00391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0.00391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0.00391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Trp-Arg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0.633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1.025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0.381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0.600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0.485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0.688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0.532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0.591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0.626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0.247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0.244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0.146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0.00391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0.00391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0.00391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3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Trp-Leu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0.466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0.438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0.383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0.678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0.642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0.578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0.753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0.652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0.843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0.604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0.287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0.268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0.199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0.00391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0.00391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0.00391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8644" y="381000"/>
            <a:ext cx="9004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</a:rPr>
              <a:t>First 3 ASD patients </a:t>
            </a:r>
            <a:r>
              <a:rPr lang="en-US" sz="3200" i="1" dirty="0" smtClean="0">
                <a:solidFill>
                  <a:prstClr val="black"/>
                </a:solidFill>
              </a:rPr>
              <a:t>vs.</a:t>
            </a:r>
            <a:r>
              <a:rPr lang="en-US" sz="3200" dirty="0" smtClean="0">
                <a:solidFill>
                  <a:prstClr val="black"/>
                </a:solidFill>
              </a:rPr>
              <a:t>3 controls (previously tested)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98048"/>
            <a:ext cx="8763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prstClr val="black"/>
                </a:solidFill>
              </a:rPr>
              <a:t>ASD patients </a:t>
            </a:r>
            <a:r>
              <a:rPr lang="en-US" sz="2800" b="1" i="1" u="sng" dirty="0" smtClean="0">
                <a:solidFill>
                  <a:prstClr val="black"/>
                </a:solidFill>
              </a:rPr>
              <a:t>vs. </a:t>
            </a:r>
            <a:r>
              <a:rPr lang="en-US" sz="2800" b="1" u="sng" dirty="0" smtClean="0">
                <a:solidFill>
                  <a:prstClr val="black"/>
                </a:solidFill>
              </a:rPr>
              <a:t>controls fresh blood</a:t>
            </a:r>
          </a:p>
          <a:p>
            <a:pPr algn="ctr"/>
            <a:r>
              <a:rPr lang="en-US" sz="2400" dirty="0" smtClean="0"/>
              <a:t>5 ASD patients </a:t>
            </a:r>
            <a:r>
              <a:rPr lang="en-US" sz="2400" i="1" dirty="0" smtClean="0"/>
              <a:t>vs.</a:t>
            </a:r>
            <a:r>
              <a:rPr lang="en-US" sz="2400" dirty="0" smtClean="0"/>
              <a:t>6 controls (previously tested)</a:t>
            </a:r>
            <a:endParaRPr lang="en-US" sz="24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219200"/>
          <a:ext cx="85248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57200" y="3886200"/>
          <a:ext cx="8534400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prstClr val="black"/>
                </a:solidFill>
              </a:rPr>
              <a:t>ASD patients </a:t>
            </a:r>
            <a:r>
              <a:rPr lang="en-US" sz="3200" b="1" i="1" u="sng" dirty="0" smtClean="0">
                <a:solidFill>
                  <a:prstClr val="black"/>
                </a:solidFill>
              </a:rPr>
              <a:t>vs. </a:t>
            </a:r>
            <a:r>
              <a:rPr lang="en-US" sz="3200" b="1" u="sng" dirty="0" smtClean="0">
                <a:solidFill>
                  <a:prstClr val="black"/>
                </a:solidFill>
              </a:rPr>
              <a:t>controls fresh blood</a:t>
            </a:r>
          </a:p>
          <a:p>
            <a:pPr algn="ctr"/>
            <a:r>
              <a:rPr lang="en-US" sz="2800" dirty="0" smtClean="0"/>
              <a:t>12 ASD patients </a:t>
            </a:r>
            <a:r>
              <a:rPr lang="en-US" sz="2800" i="1" dirty="0" smtClean="0"/>
              <a:t>vs.</a:t>
            </a:r>
            <a:r>
              <a:rPr lang="en-US" sz="2800" dirty="0" smtClean="0"/>
              <a:t>12 controls </a:t>
            </a:r>
            <a:endParaRPr lang="en-US" sz="2800" dirty="0" smtClean="0"/>
          </a:p>
          <a:p>
            <a:pPr algn="ctr"/>
            <a:r>
              <a:rPr lang="en-US" sz="2400" dirty="0" smtClean="0"/>
              <a:t>(not previously tested as cell lines, </a:t>
            </a:r>
            <a:r>
              <a:rPr lang="en-US" sz="2400" dirty="0" smtClean="0"/>
              <a:t>blinded fashion)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396" y="1904999"/>
          <a:ext cx="8382007" cy="3810001"/>
        </p:xfrm>
        <a:graphic>
          <a:graphicData uri="http://schemas.openxmlformats.org/drawingml/2006/table">
            <a:tbl>
              <a:tblPr/>
              <a:tblGrid>
                <a:gridCol w="767062"/>
                <a:gridCol w="604542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533400"/>
                <a:gridCol w="609600"/>
                <a:gridCol w="609603"/>
              </a:tblGrid>
              <a:tr h="577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Substrate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Control Average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ASD</a:t>
                      </a:r>
                    </a:p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ASD</a:t>
                      </a:r>
                    </a:p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ASD</a:t>
                      </a:r>
                    </a:p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ASD </a:t>
                      </a:r>
                    </a:p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ASD</a:t>
                      </a:r>
                    </a:p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ASD</a:t>
                      </a:r>
                    </a:p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ASD </a:t>
                      </a:r>
                    </a:p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ASD </a:t>
                      </a:r>
                    </a:p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ASD </a:t>
                      </a:r>
                    </a:p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ASD </a:t>
                      </a:r>
                    </a:p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ASD </a:t>
                      </a:r>
                    </a:p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ASD </a:t>
                      </a:r>
                    </a:p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ASD Average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value       (Mann-Whitney)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Comment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a-D-Glucose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2.045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0.756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0.952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0.544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2.630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1.604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2.296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1.016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1.100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0.861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2.717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2.913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1.568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1.580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0.091871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 significant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Empty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0.498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0.035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0.559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0.372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0.264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0.263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0.426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0.214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0.284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0.088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0.303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0.487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0.108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0.283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0.001227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Lower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L-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Trptophan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0.490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0.061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0.439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0.217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0.321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0.241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0.351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0.209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0.268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0.077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0.323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0.453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0.192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0.263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0.000016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Lower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Trp-Gly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0.535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0.046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0.418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0.253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0.379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0.259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0.345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0.215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0.293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0.086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0.350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0.524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0.186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0.279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0.000038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Lower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Trp-Lys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0.588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0.051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0.561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0.376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0.392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0.288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0.446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0.126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0.323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0.393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0.359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0.598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0.262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0.348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0.000214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Lower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Trp-Ala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0.550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0.056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0.556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0.308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0.338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0.267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0.468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0.211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0.294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0.119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0.320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0.536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0.250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0.310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0.000746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Lower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Trp-Arg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0.496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0.045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0.431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0.262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0.307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0.246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0.285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0.205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0.283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0.075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0.337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0.463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0.258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0.266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0.000038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Lower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Trp-Leu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0.499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0.063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0.531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0.296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0.332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0.242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0.411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0.207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0.293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0.320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0.459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0.291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0.295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0.000368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Lower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it-IT" sz="3600" b="1" u="sng" dirty="0" smtClean="0"/>
              <a:t>BIOLOG studies </a:t>
            </a: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2800" dirty="0" smtClean="0"/>
              <a:t>(in bold significant results)</a:t>
            </a:r>
          </a:p>
        </p:txBody>
      </p:sp>
      <p:sp>
        <p:nvSpPr>
          <p:cNvPr id="6" name="Rettangolo 5"/>
          <p:cNvSpPr/>
          <p:nvPr/>
        </p:nvSpPr>
        <p:spPr>
          <a:xfrm>
            <a:off x="457200" y="1970544"/>
            <a:ext cx="32004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400" b="1" u="sng" kern="0" dirty="0" smtClean="0">
                <a:latin typeface="Arial"/>
                <a:cs typeface="+mn-cs"/>
              </a:rPr>
              <a:t>ASDs </a:t>
            </a:r>
            <a:r>
              <a:rPr lang="it-IT" sz="2400" b="1" u="sng" kern="0" dirty="0">
                <a:latin typeface="Arial"/>
                <a:cs typeface="+mn-cs"/>
              </a:rPr>
              <a:t>(</a:t>
            </a:r>
            <a:r>
              <a:rPr lang="it-IT" sz="2400" b="1" u="sng" kern="0" dirty="0" smtClean="0">
                <a:latin typeface="Arial"/>
                <a:cs typeface="+mn-cs"/>
              </a:rPr>
              <a:t>151 </a:t>
            </a:r>
            <a:r>
              <a:rPr lang="it-IT" sz="2400" b="1" u="sng" kern="0" dirty="0">
                <a:latin typeface="Arial"/>
                <a:cs typeface="+mn-cs"/>
              </a:rPr>
              <a:t>cases)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b="1" i="1" kern="0" dirty="0">
                <a:latin typeface="Arial"/>
                <a:cs typeface="+mn-cs"/>
              </a:rPr>
              <a:t>NLGN4 </a:t>
            </a:r>
            <a:r>
              <a:rPr lang="it-IT" sz="2000" b="1" kern="0" dirty="0">
                <a:latin typeface="Arial"/>
                <a:cs typeface="+mn-cs"/>
              </a:rPr>
              <a:t>(2)</a:t>
            </a:r>
            <a:endParaRPr lang="it-IT" sz="2000" b="1" i="1" kern="0" dirty="0">
              <a:latin typeface="Arial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b="1" i="1" kern="0" dirty="0">
                <a:latin typeface="Arial"/>
                <a:cs typeface="+mn-cs"/>
              </a:rPr>
              <a:t>SHANK3 </a:t>
            </a:r>
            <a:r>
              <a:rPr lang="it-IT" sz="2000" b="1" kern="0" dirty="0">
                <a:latin typeface="Arial"/>
                <a:cs typeface="+mn-cs"/>
              </a:rPr>
              <a:t>(3)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it-IT" sz="2000" b="1" i="1" kern="0" dirty="0" smtClean="0">
                <a:latin typeface="Arial"/>
              </a:rPr>
              <a:t>FMR1 </a:t>
            </a:r>
            <a:r>
              <a:rPr lang="it-IT" sz="2000" b="1" kern="0" dirty="0">
                <a:latin typeface="Arial"/>
              </a:rPr>
              <a:t>(4)</a:t>
            </a:r>
            <a:endParaRPr lang="it-IT" sz="2000" b="1" i="1" kern="0" dirty="0">
              <a:latin typeface="Arial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it-IT" sz="2000" b="1" i="1" kern="0" dirty="0">
                <a:latin typeface="Arial"/>
              </a:rPr>
              <a:t>MECP2 </a:t>
            </a:r>
            <a:r>
              <a:rPr lang="it-IT" sz="2000" b="1" kern="0" dirty="0">
                <a:latin typeface="Arial"/>
              </a:rPr>
              <a:t>(2)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it-IT" sz="2000" b="1" i="1" kern="0" dirty="0">
                <a:latin typeface="Arial"/>
              </a:rPr>
              <a:t>ZNF711 </a:t>
            </a:r>
            <a:r>
              <a:rPr lang="it-IT" sz="2000" b="1" kern="0" dirty="0" smtClean="0">
                <a:latin typeface="Arial"/>
              </a:rPr>
              <a:t>(1)</a:t>
            </a:r>
            <a:endParaRPr lang="it-IT" sz="2000" b="1" kern="0" dirty="0">
              <a:latin typeface="Arial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it-IT" sz="2000" b="1" kern="0" dirty="0">
                <a:latin typeface="Arial"/>
              </a:rPr>
              <a:t>Other </a:t>
            </a:r>
            <a:r>
              <a:rPr lang="it-IT" sz="2000" b="1" kern="0" dirty="0" smtClean="0">
                <a:latin typeface="Arial"/>
              </a:rPr>
              <a:t>(128)</a:t>
            </a:r>
            <a:endParaRPr lang="it-IT" sz="2000" b="1" kern="0" dirty="0"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1305842"/>
            <a:ext cx="4876800" cy="3662541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400" b="1" u="sng" kern="0" dirty="0" smtClean="0">
                <a:latin typeface="Arial"/>
              </a:rPr>
              <a:t>XLID (60 cases)</a:t>
            </a:r>
            <a:endParaRPr lang="it-IT" sz="2400" b="1" u="sng" kern="0" dirty="0">
              <a:latin typeface="Arial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b="1" i="1" kern="0" dirty="0">
                <a:latin typeface="Arial"/>
              </a:rPr>
              <a:t>MED12 </a:t>
            </a:r>
            <a:r>
              <a:rPr lang="it-IT" sz="2000" b="1" kern="0" dirty="0">
                <a:latin typeface="Arial"/>
              </a:rPr>
              <a:t>(3 FG and 1 Lujan)</a:t>
            </a:r>
            <a:endParaRPr lang="it-IT" sz="2000" b="1" i="1" kern="0" dirty="0">
              <a:latin typeface="Arial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b="1" i="1" kern="0" dirty="0" smtClean="0">
                <a:latin typeface="Arial"/>
              </a:rPr>
              <a:t>UPF3B </a:t>
            </a:r>
            <a:r>
              <a:rPr lang="it-IT" sz="2000" b="1" kern="0" dirty="0" smtClean="0">
                <a:latin typeface="Arial"/>
              </a:rPr>
              <a:t>(3)</a:t>
            </a:r>
            <a:endParaRPr lang="it-IT" sz="2000" b="1" kern="0" dirty="0">
              <a:latin typeface="Arial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b="1" i="1" kern="0" dirty="0">
                <a:latin typeface="Arial"/>
              </a:rPr>
              <a:t>SMS </a:t>
            </a:r>
            <a:r>
              <a:rPr lang="it-IT" sz="2000" b="1" kern="0" dirty="0" smtClean="0">
                <a:latin typeface="Arial"/>
              </a:rPr>
              <a:t>(8)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b="1" i="1" kern="0" dirty="0" smtClean="0">
                <a:latin typeface="Arial"/>
              </a:rPr>
              <a:t>FMR1 </a:t>
            </a:r>
            <a:r>
              <a:rPr lang="it-IT" sz="2000" b="1" kern="0" dirty="0" smtClean="0">
                <a:latin typeface="Arial"/>
              </a:rPr>
              <a:t>(8+4, no ASDs)</a:t>
            </a:r>
            <a:endParaRPr lang="it-IT" sz="2000" b="1" i="1" kern="0" dirty="0">
              <a:latin typeface="Arial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b="1" i="1" kern="0" dirty="0">
                <a:latin typeface="Arial"/>
              </a:rPr>
              <a:t>ACSL4 </a:t>
            </a:r>
            <a:r>
              <a:rPr lang="it-IT" sz="2000" b="1" kern="0" dirty="0">
                <a:latin typeface="Arial"/>
              </a:rPr>
              <a:t>(1)</a:t>
            </a:r>
            <a:endParaRPr lang="it-IT" sz="2000" b="1" i="1" kern="0" dirty="0">
              <a:latin typeface="Arial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b="1" i="1" kern="0" dirty="0">
                <a:latin typeface="Arial"/>
              </a:rPr>
              <a:t>SLC6A8 </a:t>
            </a:r>
            <a:r>
              <a:rPr lang="it-IT" sz="2000" b="1" kern="0" dirty="0">
                <a:latin typeface="Arial"/>
              </a:rPr>
              <a:t>(1)</a:t>
            </a:r>
            <a:endParaRPr lang="it-IT" sz="2000" b="1" i="1" kern="0" dirty="0">
              <a:latin typeface="Arial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b="1" i="1" kern="0" dirty="0">
                <a:latin typeface="Arial"/>
              </a:rPr>
              <a:t>SLC9A6 </a:t>
            </a:r>
            <a:r>
              <a:rPr lang="it-IT" sz="2000" b="1" kern="0" dirty="0">
                <a:latin typeface="Arial"/>
              </a:rPr>
              <a:t>(1)</a:t>
            </a:r>
            <a:endParaRPr lang="it-IT" sz="2000" b="1" i="1" kern="0" dirty="0">
              <a:latin typeface="Arial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it-IT" sz="2000" b="1" i="1" kern="0" dirty="0">
                <a:latin typeface="Arial"/>
              </a:rPr>
              <a:t>MECP2-L1CAM dup </a:t>
            </a:r>
            <a:r>
              <a:rPr lang="it-IT" sz="2000" b="1" kern="0" dirty="0">
                <a:latin typeface="Arial"/>
              </a:rPr>
              <a:t>(2</a:t>
            </a:r>
            <a:r>
              <a:rPr lang="it-IT" sz="2000" b="1" kern="0" dirty="0" smtClean="0">
                <a:latin typeface="Arial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it-IT" sz="2000" b="1" i="1" kern="0" dirty="0" smtClean="0">
                <a:latin typeface="Arial"/>
              </a:rPr>
              <a:t>ZNF711 </a:t>
            </a:r>
            <a:r>
              <a:rPr lang="it-IT" sz="2000" b="1" kern="0" dirty="0" smtClean="0">
                <a:latin typeface="Arial"/>
              </a:rPr>
              <a:t>(1)</a:t>
            </a:r>
            <a:endParaRPr lang="it-IT" sz="2000" b="1" kern="0" dirty="0">
              <a:latin typeface="Arial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000" i="1" dirty="0"/>
              <a:t>ATRX </a:t>
            </a:r>
            <a:r>
              <a:rPr lang="it-IT" sz="2000" dirty="0"/>
              <a:t>(1)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000" i="1" dirty="0"/>
              <a:t>RSK2 </a:t>
            </a:r>
            <a:r>
              <a:rPr lang="it-IT" sz="2000" dirty="0"/>
              <a:t>(1)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000" i="1" dirty="0"/>
              <a:t>FGD1 </a:t>
            </a:r>
            <a:r>
              <a:rPr lang="it-IT" sz="2000" dirty="0"/>
              <a:t>(14)</a:t>
            </a:r>
            <a:endParaRPr lang="it-IT" sz="2000" i="1" dirty="0"/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000" i="1" dirty="0"/>
              <a:t>L1CAM </a:t>
            </a:r>
            <a:r>
              <a:rPr lang="it-IT" sz="2000" dirty="0"/>
              <a:t>(1)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000" i="1" dirty="0"/>
              <a:t>MCT8</a:t>
            </a:r>
            <a:r>
              <a:rPr lang="it-IT" sz="2000" dirty="0"/>
              <a:t> (1)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it-IT" sz="2000" b="1" i="1" kern="0" dirty="0"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189538"/>
            <a:ext cx="3124200" cy="830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400" b="1" u="sng" kern="0" dirty="0">
                <a:latin typeface="Arial"/>
              </a:rPr>
              <a:t>Schizophrenia (10 cases)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218432" y="4907340"/>
            <a:ext cx="358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400" b="1" u="sng" kern="0" dirty="0">
                <a:latin typeface="Arial"/>
              </a:rPr>
              <a:t>Autosomal ID (5 cases)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b="1" i="1" kern="0" dirty="0">
                <a:latin typeface="Arial"/>
              </a:rPr>
              <a:t>ZBTB20 </a:t>
            </a:r>
            <a:r>
              <a:rPr lang="it-IT" sz="2000" b="1" kern="0" dirty="0">
                <a:latin typeface="Arial"/>
              </a:rPr>
              <a:t>(2)</a:t>
            </a:r>
            <a:endParaRPr lang="it-IT" sz="2000" b="1" i="1" kern="0" dirty="0">
              <a:latin typeface="Arial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b="1" i="1" kern="0" dirty="0">
                <a:latin typeface="Arial"/>
              </a:rPr>
              <a:t>ST3GAL5 </a:t>
            </a:r>
            <a:r>
              <a:rPr lang="it-IT" sz="2000" b="1" kern="0" dirty="0">
                <a:latin typeface="Arial"/>
              </a:rPr>
              <a:t>(1)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kern="0" dirty="0">
                <a:latin typeface="Arial"/>
              </a:rPr>
              <a:t>Angelman (2)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 t="2222" r="6788" b="5556"/>
          <a:stretch>
            <a:fillRect/>
          </a:stretch>
        </p:blipFill>
        <p:spPr bwMode="auto">
          <a:xfrm>
            <a:off x="527891" y="152400"/>
            <a:ext cx="823510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/>
              <a:t>Tryptophan transporters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609600"/>
          <a:ext cx="8991600" cy="463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291"/>
                <a:gridCol w="1591433"/>
                <a:gridCol w="1535397"/>
                <a:gridCol w="1393065"/>
                <a:gridCol w="1519707"/>
                <a:gridCol w="1519707"/>
              </a:tblGrid>
              <a:tr h="5761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Transporter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Locus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all" baseline="0" dirty="0" smtClean="0"/>
                        <a:t>L</a:t>
                      </a:r>
                      <a:r>
                        <a:rPr lang="en-US" sz="1600" cap="none" baseline="0" dirty="0" smtClean="0"/>
                        <a:t>inkage to </a:t>
                      </a:r>
                      <a:r>
                        <a:rPr lang="en-US" sz="1600" cap="all" baseline="0" dirty="0" smtClean="0"/>
                        <a:t>ASD</a:t>
                      </a:r>
                      <a:r>
                        <a:rPr lang="en-US" sz="1600" cap="none" baseline="0" dirty="0" smtClean="0"/>
                        <a:t>s</a:t>
                      </a:r>
                      <a:endParaRPr lang="en-US" sz="1600" cap="all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Amino acid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Expressed in blood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Expressed in brain</a:t>
                      </a:r>
                    </a:p>
                  </a:txBody>
                  <a:tcPr anchor="ctr"/>
                </a:tc>
              </a:tr>
              <a:tr h="34785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SLC16A10</a:t>
                      </a:r>
                      <a:endParaRPr lang="en-US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6q21-q22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Aromatic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</a:tr>
              <a:tr h="32611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SLC7A5</a:t>
                      </a:r>
                      <a:endParaRPr lang="en-US" sz="16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16q24.3</a:t>
                      </a:r>
                      <a:endParaRPr lang="en-US" sz="16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Neutral</a:t>
                      </a:r>
                      <a:endParaRPr lang="en-US" sz="16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u="sng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1600" b="1" i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u="sng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1600" b="1" i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2611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SLC7A8</a:t>
                      </a:r>
                      <a:endParaRPr lang="en-US" sz="16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14q11.2</a:t>
                      </a:r>
                      <a:endParaRPr lang="en-US" sz="16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Neutral</a:t>
                      </a:r>
                      <a:endParaRPr lang="en-US" sz="16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u="sng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1600" b="1" i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u="sng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1600" b="1" i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8716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/>
                        <a:t>SLC3A2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11q13</a:t>
                      </a:r>
                      <a:endParaRPr lang="en-US" sz="16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Yes</a:t>
                      </a:r>
                      <a:r>
                        <a:rPr lang="en-US" sz="1600" b="1" baseline="0" dirty="0" smtClean="0"/>
                        <a:t> </a:t>
                      </a:r>
                    </a:p>
                    <a:p>
                      <a:pPr algn="ctr"/>
                      <a:r>
                        <a:rPr lang="en-US" sz="1400" b="1" baseline="0" dirty="0" smtClean="0"/>
                        <a:t>(</a:t>
                      </a:r>
                      <a:r>
                        <a:rPr lang="en-US" sz="1400" b="1" baseline="0" dirty="0" err="1" smtClean="0"/>
                        <a:t>Schellenberg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i="1" baseline="0" dirty="0" smtClean="0"/>
                        <a:t>et al</a:t>
                      </a:r>
                      <a:r>
                        <a:rPr lang="en-US" sz="1400" b="1" i="0" baseline="0" dirty="0" smtClean="0"/>
                        <a:t> Mol </a:t>
                      </a:r>
                      <a:r>
                        <a:rPr lang="en-US" sz="1400" b="1" i="0" baseline="0" dirty="0" err="1" smtClean="0"/>
                        <a:t>Psychiatr</a:t>
                      </a:r>
                      <a:r>
                        <a:rPr lang="en-US" sz="1400" b="1" i="0" baseline="0" dirty="0" smtClean="0"/>
                        <a:t> 2006)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Neutral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u="sng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1600" b="1" i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u="sng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1600" b="1" i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871602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SLC6A19</a:t>
                      </a:r>
                      <a:endParaRPr lang="en-US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5p15.33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 </a:t>
                      </a:r>
                    </a:p>
                    <a:p>
                      <a:pPr algn="ctr"/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Sztamari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et al</a:t>
                      </a:r>
                      <a:r>
                        <a:rPr lang="en-US" sz="1400" i="0" dirty="0" smtClean="0"/>
                        <a:t> Nat Genet 2007)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Neutral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</a:tr>
              <a:tr h="871602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SLC6A14</a:t>
                      </a:r>
                      <a:endParaRPr lang="en-US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Xq23-q24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 </a:t>
                      </a:r>
                    </a:p>
                    <a:p>
                      <a:pPr algn="ctr"/>
                      <a:r>
                        <a:rPr lang="en-US" sz="1400" dirty="0" smtClean="0"/>
                        <a:t>(Liu </a:t>
                      </a:r>
                      <a:r>
                        <a:rPr lang="en-US" sz="1400" i="1" dirty="0" smtClean="0"/>
                        <a:t>et al </a:t>
                      </a:r>
                      <a:r>
                        <a:rPr lang="en-US" sz="1400" dirty="0" smtClean="0"/>
                        <a:t>Am J Hum Genet 2001; </a:t>
                      </a:r>
                      <a:r>
                        <a:rPr lang="en-US" sz="1400" dirty="0" err="1" smtClean="0"/>
                        <a:t>Jacquemont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et al </a:t>
                      </a:r>
                      <a:r>
                        <a:rPr lang="en-US" sz="1400" i="0" dirty="0" smtClean="0"/>
                        <a:t>J Med Genet</a:t>
                      </a:r>
                      <a:r>
                        <a:rPr lang="en-US" sz="1400" i="0" baseline="0" dirty="0" smtClean="0"/>
                        <a:t> 2006)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Neutral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5334000"/>
            <a:ext cx="8686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Trp</a:t>
            </a:r>
            <a:r>
              <a:rPr lang="en-US" dirty="0" smtClean="0"/>
              <a:t> transport depends on the Large neutral Amino acids Transporter (LAT), a </a:t>
            </a:r>
            <a:r>
              <a:rPr lang="en-US" dirty="0" err="1" smtClean="0"/>
              <a:t>multimeric</a:t>
            </a:r>
            <a:r>
              <a:rPr lang="en-US" dirty="0" smtClean="0"/>
              <a:t> unit composed by a </a:t>
            </a:r>
            <a:r>
              <a:rPr lang="en-US" b="1" dirty="0" smtClean="0"/>
              <a:t>heavy subunit </a:t>
            </a:r>
            <a:r>
              <a:rPr lang="en-US" dirty="0" smtClean="0"/>
              <a:t>protein</a:t>
            </a:r>
            <a:r>
              <a:rPr lang="en-US" b="1" dirty="0" smtClean="0"/>
              <a:t>, 4F2hc (</a:t>
            </a:r>
            <a:r>
              <a:rPr lang="en-US" b="1" i="1" dirty="0" smtClean="0"/>
              <a:t>SLC3A2</a:t>
            </a:r>
            <a:r>
              <a:rPr lang="en-US" b="1" dirty="0" smtClean="0"/>
              <a:t>)</a:t>
            </a:r>
            <a:r>
              <a:rPr lang="en-US" dirty="0" smtClean="0"/>
              <a:t>, and 2 possible </a:t>
            </a:r>
            <a:r>
              <a:rPr lang="en-US" b="1" dirty="0" smtClean="0"/>
              <a:t>light subunit</a:t>
            </a:r>
            <a:r>
              <a:rPr lang="en-US" dirty="0" smtClean="0"/>
              <a:t> proteins: </a:t>
            </a:r>
            <a:r>
              <a:rPr lang="en-US" b="1" dirty="0" smtClean="0"/>
              <a:t>CD98 (</a:t>
            </a:r>
            <a:r>
              <a:rPr lang="en-US" b="1" i="1" dirty="0" smtClean="0"/>
              <a:t>SLC7A5</a:t>
            </a:r>
            <a:r>
              <a:rPr lang="en-US" b="1" dirty="0" smtClean="0"/>
              <a:t>)</a:t>
            </a:r>
            <a:r>
              <a:rPr lang="en-US" dirty="0" smtClean="0"/>
              <a:t>, that will give LAT1, and the </a:t>
            </a:r>
            <a:r>
              <a:rPr lang="en-US" b="1" dirty="0" smtClean="0"/>
              <a:t>Large neutral amino acids transporter small subunit 2 (</a:t>
            </a:r>
            <a:r>
              <a:rPr lang="en-US" b="1" i="1" dirty="0" smtClean="0"/>
              <a:t>SLC7A8</a:t>
            </a:r>
            <a:r>
              <a:rPr lang="en-US" b="1" dirty="0" smtClean="0"/>
              <a:t>)</a:t>
            </a:r>
            <a:r>
              <a:rPr lang="en-US" dirty="0" smtClean="0"/>
              <a:t>, that will give LAT2.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1" y="685800"/>
          <a:ext cx="8839198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599"/>
                <a:gridCol w="1600200"/>
                <a:gridCol w="1676400"/>
                <a:gridCol w="1676400"/>
                <a:gridCol w="2895599"/>
              </a:tblGrid>
              <a:tr h="318739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SLC3A2</a:t>
                      </a:r>
                      <a:r>
                        <a:rPr lang="en-US" sz="1800" dirty="0" smtClean="0"/>
                        <a:t> variants  (107 ASD patients)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4623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Patient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Variant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Effect/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Bioinformatics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Parents/controls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SNP (1000 genomes/NHLBI)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7373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17550 (BM)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c.6 G&gt;A (</a:t>
                      </a:r>
                      <a:r>
                        <a:rPr lang="en-US" sz="1100" b="1" dirty="0" err="1" smtClean="0"/>
                        <a:t>Exon</a:t>
                      </a:r>
                      <a:r>
                        <a:rPr lang="en-US" sz="1100" b="1" dirty="0" smtClean="0"/>
                        <a:t> 1)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p.Glu2Glu;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 new ESEs; no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qPCR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changes</a:t>
                      </a:r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Mother: negative;</a:t>
                      </a:r>
                    </a:p>
                    <a:p>
                      <a:pPr algn="ctr"/>
                      <a:r>
                        <a:rPr lang="en-US" sz="1100" b="1" dirty="0" smtClean="0"/>
                        <a:t>2/274 (0.7%) controls </a:t>
                      </a:r>
                      <a:r>
                        <a:rPr lang="en-US" sz="1100" b="1" i="0" baseline="0" dirty="0" err="1" smtClean="0"/>
                        <a:t>vs</a:t>
                      </a:r>
                      <a:r>
                        <a:rPr lang="en-US" sz="1100" b="1" i="0" baseline="0" dirty="0" smtClean="0"/>
                        <a:t> 1/107 patients (0.9%)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rs114958414  G: 2183 </a:t>
                      </a:r>
                      <a:r>
                        <a:rPr lang="en-US" sz="1100" b="1" baseline="0" dirty="0" smtClean="0"/>
                        <a:t>(99.96%); A: 1 (0.04%)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NHLBI</a:t>
                      </a:r>
                      <a:r>
                        <a:rPr lang="en-US" sz="1100" b="1" baseline="0" dirty="0" smtClean="0"/>
                        <a:t> G: 12994 (99.96%); A: 6 (0.04%)</a:t>
                      </a:r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</a:tr>
              <a:tr h="414361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12382 (WM)</a:t>
                      </a:r>
                      <a:r>
                        <a:rPr lang="en-US" sz="11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c.826 G&gt;A</a:t>
                      </a:r>
                      <a:r>
                        <a:rPr lang="en-US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</a:t>
                      </a:r>
                      <a:r>
                        <a:rPr lang="en-US" sz="11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Exon</a:t>
                      </a:r>
                      <a:r>
                        <a:rPr lang="en-US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5)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p.Asp276Asn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Benign</a:t>
                      </a:r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Father;  0/281 controls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rs80190679  (G: 99.9%; A: 0.1%) </a:t>
                      </a:r>
                    </a:p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NHLBI</a:t>
                      </a:r>
                      <a:r>
                        <a:rPr lang="en-US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G: 12981 (99.9%); A: 17 (0.1%)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</a:tr>
              <a:tr h="254991">
                <a:tc vMerge="1"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c.902-24 T&gt;A (</a:t>
                      </a:r>
                      <a:r>
                        <a:rPr lang="en-US" sz="11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Intron</a:t>
                      </a:r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5)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None</a:t>
                      </a:r>
                      <a:endParaRPr lang="en-US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Negative</a:t>
                      </a:r>
                      <a:r>
                        <a:rPr lang="en-US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</a:t>
                      </a:r>
                      <a:r>
                        <a:rPr lang="en-US" sz="1100" b="1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 novo</a:t>
                      </a:r>
                      <a:r>
                        <a:rPr lang="en-US" sz="11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</a:tr>
              <a:tr h="57373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18454 (BM) </a:t>
                      </a:r>
                      <a:r>
                        <a:rPr lang="en-US" sz="11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c.1027 G&gt;T (</a:t>
                      </a:r>
                      <a:r>
                        <a:rPr lang="en-US" sz="11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Exon</a:t>
                      </a:r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7)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p.Asp343Tyr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Deleterious (6/8 websites)-Splice changes</a:t>
                      </a:r>
                      <a:endParaRPr lang="en-US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 parents available; 0/542 controls </a:t>
                      </a:r>
                      <a:r>
                        <a:rPr lang="en-US" sz="11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vs.</a:t>
                      </a:r>
                      <a:r>
                        <a:rPr lang="en-US" sz="11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1/107 patients (0.9%)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4143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17410</a:t>
                      </a:r>
                      <a:r>
                        <a:rPr lang="en-US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(WM) </a:t>
                      </a:r>
                      <a:r>
                        <a:rPr lang="en-US" sz="11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c.1352 G&gt;A (</a:t>
                      </a:r>
                      <a:r>
                        <a:rPr lang="en-US" sz="11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Exon</a:t>
                      </a:r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10)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p.Arg451Gln Deleterious (5/8 websites)</a:t>
                      </a:r>
                      <a:endParaRPr lang="en-US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Father (affected brother: Negative)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rs148443520  G: 10755 </a:t>
                      </a:r>
                      <a:r>
                        <a:rPr lang="en-US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(99.97%); A: 3 (0.03%) </a:t>
                      </a:r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NHLBI</a:t>
                      </a:r>
                      <a:r>
                        <a:rPr lang="en-US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G: 12995 (99.98%); A: 3 (0.02%)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4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17843 (WM)</a:t>
                      </a:r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c.1316 G&gt;T (Exon 10)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p.Arg439Met</a:t>
                      </a:r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Borderline (4/8 websites)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Father </a:t>
                      </a:r>
                      <a:r>
                        <a:rPr lang="en-US" sz="11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(mother </a:t>
                      </a:r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 available)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rs116829615 (G:</a:t>
                      </a:r>
                      <a:r>
                        <a:rPr lang="en-US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99.7%; T: 0.3%) </a:t>
                      </a:r>
                    </a:p>
                    <a:p>
                      <a:pPr algn="ctr"/>
                      <a:r>
                        <a:rPr lang="en-US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NHLBI G: 12979 (99.9%); T: 19 (0.1%)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</a:tr>
              <a:tr h="254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15294 (BF)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c.594 T&gt;G (</a:t>
                      </a:r>
                      <a:r>
                        <a:rPr lang="en-US" sz="1100" b="1" dirty="0" err="1" smtClean="0"/>
                        <a:t>Exon</a:t>
                      </a:r>
                      <a:r>
                        <a:rPr lang="en-US" sz="1100" b="1" dirty="0" smtClean="0"/>
                        <a:t> 4)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p.Ala198Ala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Not tested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573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17226 </a:t>
                      </a:r>
                      <a:r>
                        <a:rPr lang="en-US" sz="1100" b="1" baseline="30000" dirty="0" smtClean="0"/>
                        <a:t>4</a:t>
                      </a:r>
                      <a:r>
                        <a:rPr lang="en-US" sz="1100" b="1" baseline="0" dirty="0" smtClean="0"/>
                        <a:t> - 9754 - 18454 </a:t>
                      </a:r>
                      <a:r>
                        <a:rPr lang="en-US" sz="1100" b="1" baseline="30000" dirty="0" smtClean="0"/>
                        <a:t>2</a:t>
                      </a:r>
                      <a:r>
                        <a:rPr lang="en-US" sz="1100" b="1" dirty="0" smtClean="0"/>
                        <a:t> (BM)</a:t>
                      </a:r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c.1606 C&gt;T (</a:t>
                      </a:r>
                      <a:r>
                        <a:rPr lang="en-US" sz="1100" b="1" dirty="0" err="1" smtClean="0"/>
                        <a:t>Exon</a:t>
                      </a:r>
                      <a:r>
                        <a:rPr lang="en-US" sz="1100" b="1" dirty="0" smtClean="0"/>
                        <a:t> 12)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p.Leu536Leu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17226: mother and unaffected twin sister=</a:t>
                      </a:r>
                      <a:r>
                        <a:rPr lang="en-US" sz="1100" b="1" baseline="0" dirty="0" smtClean="0"/>
                        <a:t> Negative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rs76688902 (C: 98.1%; T: 1.9%) </a:t>
                      </a:r>
                    </a:p>
                    <a:p>
                      <a:pPr algn="ctr"/>
                      <a:r>
                        <a:rPr lang="en-US" sz="1100" b="1" dirty="0" smtClean="0"/>
                        <a:t>NHLBIG</a:t>
                      </a:r>
                      <a:r>
                        <a:rPr lang="en-US" sz="1100" b="1" baseline="0" dirty="0" smtClean="0"/>
                        <a:t> (C: 97.5%; T: 2.5%)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</a:tr>
              <a:tr h="5737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17817-14037-12970 -12053 (BM)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c.902-11 C&gt;T (Intron 5)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Higher Signal </a:t>
                      </a:r>
                      <a:r>
                        <a:rPr lang="en-US" sz="1100" dirty="0" err="1" smtClean="0"/>
                        <a:t>Quantile</a:t>
                      </a:r>
                      <a:r>
                        <a:rPr lang="en-US" sz="1100" dirty="0" smtClean="0"/>
                        <a:t> (69-&gt;78) at </a:t>
                      </a:r>
                      <a:r>
                        <a:rPr lang="en-US" sz="1100" b="0" dirty="0" smtClean="0">
                          <a:solidFill>
                            <a:srgbClr val="FF0000"/>
                          </a:solidFill>
                        </a:rPr>
                        <a:t>Acceptor</a:t>
                      </a:r>
                      <a:r>
                        <a:rPr lang="en-US" sz="1100" b="0" baseline="0" dirty="0" smtClean="0">
                          <a:solidFill>
                            <a:srgbClr val="FF0000"/>
                          </a:solidFill>
                        </a:rPr>
                        <a:t> Splice Site</a:t>
                      </a:r>
                      <a:endParaRPr lang="en-US" sz="11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12970: both parents are heterozygous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rs59762129 (C: 95.5%; T:</a:t>
                      </a:r>
                      <a:r>
                        <a:rPr lang="en-US" sz="1100" baseline="0" dirty="0" smtClean="0"/>
                        <a:t> 4.5%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98402" y="5819001"/>
            <a:ext cx="47244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200" b="1" baseline="30000" dirty="0" smtClean="0"/>
              <a:t>1 </a:t>
            </a:r>
            <a:r>
              <a:rPr lang="en-US" sz="1200" b="1" dirty="0" smtClean="0"/>
              <a:t>del (20)(p11.22;p11.23), 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 </a:t>
            </a:r>
            <a:r>
              <a:rPr lang="en-US" sz="1200" b="1" i="1" dirty="0" smtClean="0"/>
              <a:t>EGR2 </a:t>
            </a:r>
            <a:r>
              <a:rPr lang="en-US" sz="1200" b="1" dirty="0" smtClean="0"/>
              <a:t>SNPs, </a:t>
            </a:r>
            <a:r>
              <a:rPr lang="en-US" sz="1200" b="1" baseline="30000" dirty="0" smtClean="0"/>
              <a:t>3</a:t>
            </a:r>
            <a:r>
              <a:rPr lang="de-DE" sz="1200" b="1" dirty="0" smtClean="0"/>
              <a:t> </a:t>
            </a:r>
            <a:r>
              <a:rPr lang="de-DE" sz="1200" b="1" i="1" dirty="0" smtClean="0"/>
              <a:t>MET</a:t>
            </a:r>
            <a:r>
              <a:rPr lang="de-DE" sz="1200" b="1" dirty="0" smtClean="0"/>
              <a:t> pol C/C, </a:t>
            </a:r>
            <a:r>
              <a:rPr lang="en-US" sz="1200" b="1" baseline="30000" dirty="0" smtClean="0"/>
              <a:t>4</a:t>
            </a:r>
            <a:r>
              <a:rPr lang="en-US" sz="1200" b="1" dirty="0" smtClean="0"/>
              <a:t> </a:t>
            </a:r>
            <a:r>
              <a:rPr lang="en-US" sz="1200" b="1" i="1" dirty="0" smtClean="0"/>
              <a:t>FRAXE </a:t>
            </a:r>
            <a:r>
              <a:rPr lang="en-US" sz="1200" b="1" dirty="0" smtClean="0"/>
              <a:t>0 repeats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5250" y="543792"/>
          <a:ext cx="8953500" cy="5323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633"/>
                <a:gridCol w="1634987"/>
                <a:gridCol w="1855580"/>
                <a:gridCol w="1531178"/>
                <a:gridCol w="2647122"/>
              </a:tblGrid>
              <a:tr h="286765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SLC7A5</a:t>
                      </a:r>
                      <a:r>
                        <a:rPr lang="en-US" sz="1600" dirty="0" smtClean="0"/>
                        <a:t> variants  (107 ASD patients)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8676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Patient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Variant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Effect/Bioinformatics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Parents/controls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SNP (1000 genomes/NHLBI)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26069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10471 (HM)</a:t>
                      </a:r>
                      <a:r>
                        <a:rPr lang="en-US" sz="11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11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c.1123 C&gt;A (</a:t>
                      </a:r>
                      <a:r>
                        <a:rPr lang="en-US" sz="11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Exon</a:t>
                      </a:r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7)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p.Pro375Thr – Deleterious </a:t>
                      </a:r>
                      <a:endParaRPr lang="en-US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Mother and relatives: negative; 0/542 controls </a:t>
                      </a:r>
                      <a:r>
                        <a:rPr lang="en-US" sz="11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vs.</a:t>
                      </a:r>
                      <a:r>
                        <a:rPr lang="en-US" sz="11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1/57 patients (1.75%)</a:t>
                      </a:r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n-US" sz="11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 </a:t>
                      </a:r>
                      <a:r>
                        <a:rPr lang="en-US" sz="11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value:  0.0952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417113"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c.1347 C&gt;G </a:t>
                      </a:r>
                      <a:r>
                        <a:rPr lang="en-US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1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Exon</a:t>
                      </a:r>
                      <a:r>
                        <a:rPr lang="en-US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9)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p.Val449Val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rs11541881 C: 2166 (99.2%); G: 18 (0.8%)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NHLBI</a:t>
                      </a:r>
                      <a:r>
                        <a:rPr lang="en-US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C: 12969 (99.98%); G: 3 (0.02%)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2606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CMS 14985 (WM-PDD)</a:t>
                      </a:r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c.1141-98 T&gt;A (</a:t>
                      </a:r>
                      <a:r>
                        <a:rPr lang="en-US" sz="1100" b="1" dirty="0" err="1" smtClean="0"/>
                        <a:t>Intron</a:t>
                      </a:r>
                      <a:r>
                        <a:rPr lang="en-US" sz="1100" b="1" dirty="0" smtClean="0"/>
                        <a:t> 7)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Acceptor splice site</a:t>
                      </a: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</a:rPr>
                        <a:t> changes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 parents available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</a:tr>
              <a:tr h="2606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15301 (BM)</a:t>
                      </a:r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c.1290+44</a:t>
                      </a:r>
                      <a:r>
                        <a:rPr lang="en-US" sz="1100" b="1" baseline="0" dirty="0" smtClean="0"/>
                        <a:t> G&gt;A (</a:t>
                      </a:r>
                      <a:r>
                        <a:rPr lang="en-US" sz="1100" b="1" baseline="0" dirty="0" err="1" smtClean="0"/>
                        <a:t>Intron</a:t>
                      </a:r>
                      <a:r>
                        <a:rPr lang="en-US" sz="1100" b="1" baseline="0" dirty="0" smtClean="0"/>
                        <a:t> 8)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Lost 1 ESE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Mother: negative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</a:tr>
              <a:tr h="2606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CMS 15811 (WM)</a:t>
                      </a:r>
                      <a:r>
                        <a:rPr lang="en-US" sz="1100" b="1" baseline="30000" dirty="0" smtClean="0"/>
                        <a:t>2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c.816-18 C&gt;T (</a:t>
                      </a:r>
                      <a:r>
                        <a:rPr lang="en-US" sz="1100" b="1" dirty="0" err="1" smtClean="0"/>
                        <a:t>Intron</a:t>
                      </a:r>
                      <a:r>
                        <a:rPr lang="en-US" sz="1100" b="1" dirty="0" smtClean="0"/>
                        <a:t> 4)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Higher Signal </a:t>
                      </a:r>
                      <a:r>
                        <a:rPr lang="en-US" sz="1050" b="1" dirty="0" err="1" smtClean="0"/>
                        <a:t>Quantile</a:t>
                      </a:r>
                      <a:r>
                        <a:rPr lang="en-US" sz="1050" b="1" dirty="0" smtClean="0"/>
                        <a:t> (57 -&gt; 59) at </a:t>
                      </a:r>
                      <a:r>
                        <a:rPr lang="en-US" sz="1050" b="1" dirty="0" smtClean="0">
                          <a:solidFill>
                            <a:srgbClr val="FF0000"/>
                          </a:solidFill>
                        </a:rPr>
                        <a:t>Acceptor</a:t>
                      </a:r>
                      <a:r>
                        <a:rPr lang="en-US" sz="1050" b="1" baseline="0" dirty="0" smtClean="0">
                          <a:solidFill>
                            <a:srgbClr val="FF0000"/>
                          </a:solidFill>
                        </a:rPr>
                        <a:t> Splice Site</a:t>
                      </a:r>
                      <a:endParaRPr lang="en-US" sz="105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 parents available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</a:tr>
              <a:tr h="2606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14988 (BM)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c.1141-93 C&gt;T (</a:t>
                      </a:r>
                      <a:r>
                        <a:rPr lang="en-US" sz="1100" b="1" dirty="0" err="1" smtClean="0"/>
                        <a:t>Intron</a:t>
                      </a:r>
                      <a:r>
                        <a:rPr lang="en-US" sz="1100" b="1" baseline="0" dirty="0" smtClean="0"/>
                        <a:t> 7)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Not tested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No</a:t>
                      </a:r>
                    </a:p>
                  </a:txBody>
                  <a:tcPr anchor="ctr"/>
                </a:tc>
              </a:tr>
              <a:tr h="41711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patients </a:t>
                      </a:r>
                    </a:p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 </a:t>
                      </a:r>
                      <a:r>
                        <a:rPr lang="en-US" sz="11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Hom</a:t>
                      </a:r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c.690 C&gt;G (</a:t>
                      </a:r>
                      <a:r>
                        <a:rPr lang="en-US" sz="11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Exon</a:t>
                      </a:r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3)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p.Asn230Lys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Lost 2</a:t>
                      </a: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ESEs</a:t>
                      </a:r>
                      <a:endParaRPr lang="en-US" sz="11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Father (12970);</a:t>
                      </a:r>
                    </a:p>
                    <a:p>
                      <a:pPr algn="ctr"/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10/282 controls (3.5%)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rs1060250 (C: 98.7%, G: 1.3%)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NHLBI C: 12768 (98.3%); G: 228 (1.7%)</a:t>
                      </a: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</a:tr>
              <a:tr h="4171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/>
                        <a:t>12970 (BM)</a:t>
                      </a:r>
                      <a:r>
                        <a:rPr lang="en-US" sz="1100" b="0" baseline="30000" dirty="0" smtClean="0"/>
                        <a:t> 3</a:t>
                      </a:r>
                      <a:endParaRPr lang="en-US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c.387 C&gt;T (</a:t>
                      </a:r>
                      <a:r>
                        <a:rPr lang="en-US" sz="1100" b="0" dirty="0" err="1" smtClean="0"/>
                        <a:t>Exon</a:t>
                      </a:r>
                      <a:r>
                        <a:rPr lang="en-US" sz="1100" b="0" dirty="0" smtClean="0"/>
                        <a:t> 1)</a:t>
                      </a:r>
                      <a:endParaRPr lang="en-US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p.Ala129Ala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Father</a:t>
                      </a:r>
                      <a:endParaRPr lang="en-US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/>
                        <a:t>rs33913122 (C: 99.8%,</a:t>
                      </a:r>
                      <a:r>
                        <a:rPr lang="en-US" sz="1100" b="0" baseline="0" dirty="0" smtClean="0"/>
                        <a:t> T: 0.2%)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/>
                        <a:t>NHLBI (12966) C: 99.97%, T: 0.03%</a:t>
                      </a:r>
                      <a:endParaRPr lang="en-US" sz="1100" b="0" dirty="0" smtClean="0"/>
                    </a:p>
                  </a:txBody>
                  <a:tcPr anchor="ctr"/>
                </a:tc>
              </a:tr>
              <a:tr h="41711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 patients, 11.2%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c.843 C&gt;T (</a:t>
                      </a:r>
                      <a:r>
                        <a:rPr lang="en-US" sz="1100" b="1" dirty="0" err="1" smtClean="0"/>
                        <a:t>Exon</a:t>
                      </a:r>
                      <a:r>
                        <a:rPr lang="en-US" sz="1100" b="1" dirty="0" smtClean="0"/>
                        <a:t> 5)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p.Ser281Ser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Not tested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rs33992288 (C: 99.8%; T: 0.2%)</a:t>
                      </a:r>
                    </a:p>
                    <a:p>
                      <a:pPr algn="ctr"/>
                      <a:r>
                        <a:rPr lang="en-US" sz="1100" b="1" dirty="0" smtClean="0"/>
                        <a:t>NHLBI (12994)</a:t>
                      </a:r>
                      <a:r>
                        <a:rPr lang="en-US" sz="1100" b="1" baseline="0" dirty="0" smtClean="0"/>
                        <a:t> C: 99.95%, T: 0.5%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6069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9754 (BM)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c.939+20 C&gt;T (</a:t>
                      </a:r>
                      <a:r>
                        <a:rPr lang="en-US" sz="1100" dirty="0" err="1" smtClean="0"/>
                        <a:t>Intron</a:t>
                      </a:r>
                      <a:r>
                        <a:rPr lang="en-US" sz="1100" dirty="0" smtClean="0"/>
                        <a:t> 5)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None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Not tested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rs33993343</a:t>
                      </a:r>
                      <a:r>
                        <a:rPr lang="en-US" sz="1100" baseline="0" dirty="0" smtClean="0"/>
                        <a:t> (C: 99.8%; T: 0.2%)</a:t>
                      </a:r>
                      <a:endParaRPr lang="en-US" sz="1100" dirty="0"/>
                    </a:p>
                  </a:txBody>
                  <a:tcPr anchor="ctr"/>
                </a:tc>
              </a:tr>
              <a:tr h="41711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9754-14988 (BM)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c.1008 C&gt;T (</a:t>
                      </a:r>
                      <a:r>
                        <a:rPr lang="en-US" sz="1100" dirty="0" err="1" smtClean="0"/>
                        <a:t>Exon</a:t>
                      </a:r>
                      <a:r>
                        <a:rPr lang="en-US" sz="1100" dirty="0" smtClean="0"/>
                        <a:t> 6)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p.Phe336Phe</a:t>
                      </a:r>
                      <a:endParaRPr lang="en-US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Not tested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rs1060251 (C: 99.2%; T: 0.8%)</a:t>
                      </a:r>
                    </a:p>
                    <a:p>
                      <a:pPr algn="ctr"/>
                      <a:r>
                        <a:rPr lang="en-US" sz="1100" dirty="0" smtClean="0"/>
                        <a:t>NHLBI (12996) C:</a:t>
                      </a:r>
                      <a:r>
                        <a:rPr lang="en-US" sz="1100" baseline="0" dirty="0" smtClean="0"/>
                        <a:t> 98.9%, T: 1.1%</a:t>
                      </a:r>
                      <a:endParaRPr lang="en-US" sz="1100" dirty="0"/>
                    </a:p>
                  </a:txBody>
                  <a:tcPr anchor="ctr"/>
                </a:tc>
              </a:tr>
              <a:tr h="26069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12388 (BF)-17226 (BM)</a:t>
                      </a:r>
                      <a:r>
                        <a:rPr lang="en-US" sz="1100" baseline="30000" dirty="0" smtClean="0"/>
                        <a:t>4</a:t>
                      </a:r>
                      <a:r>
                        <a:rPr lang="en-US" sz="11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c.1043+6 C&gt;T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(</a:t>
                      </a:r>
                      <a:r>
                        <a:rPr lang="en-US" sz="1100" dirty="0" err="1" smtClean="0"/>
                        <a:t>Int</a:t>
                      </a:r>
                      <a:r>
                        <a:rPr lang="en-US" sz="1100" dirty="0" smtClean="0"/>
                        <a:t> 6)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Higher Splice Score (10.1 -&gt; 12.2) at </a:t>
                      </a:r>
                      <a:r>
                        <a:rPr lang="en-US" sz="1100" b="0" dirty="0" smtClean="0">
                          <a:solidFill>
                            <a:srgbClr val="FF0000"/>
                          </a:solidFill>
                        </a:rPr>
                        <a:t>Donor</a:t>
                      </a:r>
                      <a:r>
                        <a:rPr lang="en-US" sz="1100" b="0" baseline="0" dirty="0" smtClean="0">
                          <a:solidFill>
                            <a:srgbClr val="FF0000"/>
                          </a:solidFill>
                        </a:rPr>
                        <a:t> Splice Site</a:t>
                      </a:r>
                      <a:endParaRPr lang="en-US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Not tested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rs33966404 (C: 98%; T: 2%)</a:t>
                      </a:r>
                      <a:endParaRPr lang="en-US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2000" y="5943600"/>
            <a:ext cx="7543800" cy="30777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sz="1400" b="1" baseline="30000" dirty="0" smtClean="0"/>
              <a:t>1 </a:t>
            </a:r>
            <a:r>
              <a:rPr lang="en-US" sz="1400" b="1" i="1" dirty="0" smtClean="0"/>
              <a:t>ZNF711 </a:t>
            </a:r>
            <a:r>
              <a:rPr lang="en-US" sz="1400" b="1" dirty="0" err="1" smtClean="0"/>
              <a:t>mut</a:t>
            </a:r>
            <a:r>
              <a:rPr lang="en-US" sz="1400" b="1" dirty="0" smtClean="0"/>
              <a:t>; </a:t>
            </a:r>
            <a:r>
              <a:rPr lang="en-US" sz="1400" b="1" baseline="30000" dirty="0" smtClean="0"/>
              <a:t>2 </a:t>
            </a:r>
            <a:r>
              <a:rPr lang="en-US" sz="1400" b="1" i="1" dirty="0" smtClean="0"/>
              <a:t>FMR1</a:t>
            </a:r>
            <a:r>
              <a:rPr lang="en-US" sz="1400" b="1" dirty="0" smtClean="0"/>
              <a:t> full mutation; </a:t>
            </a:r>
            <a:r>
              <a:rPr lang="en-US" sz="1400" b="1" baseline="30000" dirty="0" smtClean="0"/>
              <a:t>3 </a:t>
            </a:r>
            <a:r>
              <a:rPr lang="en-US" sz="1400" b="1" dirty="0" smtClean="0"/>
              <a:t>47,XY +del(15)(q14); </a:t>
            </a:r>
            <a:r>
              <a:rPr lang="en-US" sz="1400" b="1" baseline="30000" dirty="0" smtClean="0"/>
              <a:t>4 </a:t>
            </a:r>
            <a:r>
              <a:rPr lang="en-US" sz="1400" b="1" i="1" dirty="0" smtClean="0"/>
              <a:t>FRAXE </a:t>
            </a:r>
            <a:r>
              <a:rPr lang="en-US" sz="1400" b="1" dirty="0" smtClean="0"/>
              <a:t>0 repeats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299" y="365760"/>
          <a:ext cx="8915402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695"/>
                <a:gridCol w="1642311"/>
                <a:gridCol w="1642311"/>
                <a:gridCol w="1720516"/>
                <a:gridCol w="2502569"/>
              </a:tblGrid>
              <a:tr h="179794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SLC7A8</a:t>
                      </a:r>
                      <a:r>
                        <a:rPr lang="en-US" sz="1400" dirty="0" smtClean="0"/>
                        <a:t> variants  (107 ASD patients)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17450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Patient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Variant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Effect/Bioinformatics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Parents/controls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SNP (1000 genomes/NHLBI)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27497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12388 (BF)</a:t>
                      </a:r>
                      <a:endParaRPr lang="en-US" sz="10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ACD3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c.47 C&gt;G (Exon 1)</a:t>
                      </a:r>
                      <a:endParaRPr lang="en-US" sz="10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ACD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p.Pro16Arg – 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Borderline (4/8 websites)</a:t>
                      </a:r>
                    </a:p>
                  </a:txBody>
                  <a:tcPr anchor="ctr">
                    <a:solidFill>
                      <a:srgbClr val="ACD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Mother and affected brother</a:t>
                      </a:r>
                    </a:p>
                  </a:txBody>
                  <a:tcPr anchor="ctr">
                    <a:solidFill>
                      <a:srgbClr val="ACD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rs147920363 C: 2180 (99.8%); G: 4 (0.2%)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NHLBI</a:t>
                      </a:r>
                      <a:r>
                        <a:rPr lang="en-US" sz="105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C: 12964 (99.7%); G: 42 (0.3%)</a:t>
                      </a:r>
                    </a:p>
                  </a:txBody>
                  <a:tcPr anchor="ctr">
                    <a:solidFill>
                      <a:srgbClr val="ACD3FE"/>
                    </a:solidFill>
                  </a:tcPr>
                </a:tc>
              </a:tr>
              <a:tr h="486501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6320 (WM)</a:t>
                      </a:r>
                      <a:r>
                        <a:rPr lang="en-US" sz="105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  <a:p>
                      <a:pPr algn="ctr"/>
                      <a:r>
                        <a:rPr lang="en-US" sz="105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17673 (BM)</a:t>
                      </a:r>
                      <a:endParaRPr lang="en-US" sz="1050" b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c.52 G&gt;T</a:t>
                      </a:r>
                      <a:r>
                        <a:rPr lang="en-US" sz="105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</a:t>
                      </a:r>
                      <a:r>
                        <a:rPr lang="en-US" sz="105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Exon</a:t>
                      </a:r>
                      <a:r>
                        <a:rPr lang="en-US" sz="105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1)</a:t>
                      </a:r>
                      <a:endParaRPr lang="en-US" sz="10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p.Gly18Trp – Deleterious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Decreased Signal </a:t>
                      </a:r>
                      <a:r>
                        <a:rPr lang="en-US" sz="105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Quantile</a:t>
                      </a:r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(19-&gt;8) at </a:t>
                      </a:r>
                      <a:r>
                        <a:rPr lang="en-US" sz="105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Donor</a:t>
                      </a:r>
                      <a:r>
                        <a:rPr lang="en-US" sz="105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Splice Site</a:t>
                      </a:r>
                      <a:endParaRPr lang="en-US" sz="105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Negative</a:t>
                      </a:r>
                      <a:r>
                        <a:rPr lang="en-US" sz="105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(6320-</a:t>
                      </a:r>
                      <a:r>
                        <a:rPr lang="en-US" sz="1050" b="1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 novo; </a:t>
                      </a:r>
                      <a:r>
                        <a:rPr lang="en-US" sz="105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17673-Mother</a:t>
                      </a:r>
                      <a:r>
                        <a:rPr lang="en-US" sz="105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); 2/542 controls </a:t>
                      </a:r>
                      <a:r>
                        <a:rPr lang="en-US" sz="105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vs</a:t>
                      </a:r>
                      <a:r>
                        <a:rPr lang="en-US" sz="105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1/107 patients (0.36% </a:t>
                      </a:r>
                      <a:r>
                        <a:rPr lang="en-US" sz="105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vs</a:t>
                      </a:r>
                      <a:r>
                        <a:rPr lang="en-US" sz="105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0.9%,)</a:t>
                      </a:r>
                      <a:endParaRPr lang="en-US" sz="105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rs144958980 G: 2175 (99.6%); T: 9 (0.4%)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NHLBI</a:t>
                      </a:r>
                      <a:r>
                        <a:rPr lang="en-US" sz="105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G: 12930 (99.4%); T: 76 (0.6%)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807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4947 (WM)</a:t>
                      </a:r>
                      <a:endParaRPr lang="en-US" sz="10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c.86 C&gt;T (</a:t>
                      </a:r>
                      <a:r>
                        <a:rPr lang="en-US" sz="105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Exon</a:t>
                      </a:r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1)</a:t>
                      </a:r>
                      <a:endParaRPr lang="en-US" sz="10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p.Ser29Phe – Deleterious (5/9 websites)</a:t>
                      </a:r>
                      <a:endParaRPr lang="en-US" sz="105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 parents available</a:t>
                      </a:r>
                      <a:r>
                        <a:rPr lang="en-US" sz="105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; 2/542 controls vs 1/57 patients (0.36% </a:t>
                      </a:r>
                      <a:r>
                        <a:rPr lang="en-US" sz="105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vs</a:t>
                      </a:r>
                      <a:r>
                        <a:rPr lang="en-US" sz="105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0.9)</a:t>
                      </a:r>
                      <a:endParaRPr lang="en-US" sz="105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rs149980964 C: 2181 (99.9%); T: 3 (0.1%)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NHLBI</a:t>
                      </a:r>
                      <a:r>
                        <a:rPr lang="en-US" sz="105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C: 12970 (99.8%); T: 36 (0.2%)</a:t>
                      </a: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</a:tr>
              <a:tr h="169218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15318 (WM)</a:t>
                      </a:r>
                      <a:r>
                        <a:rPr lang="en-US" sz="1050" b="1" baseline="30000" dirty="0" smtClean="0"/>
                        <a:t> 1</a:t>
                      </a:r>
                      <a:endParaRPr lang="en-US" sz="1050" b="1" dirty="0"/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c.1016-49</a:t>
                      </a:r>
                      <a:r>
                        <a:rPr lang="en-US" sz="1050" b="1" baseline="0" dirty="0" smtClean="0"/>
                        <a:t> T&gt;C (</a:t>
                      </a:r>
                      <a:r>
                        <a:rPr lang="en-US" sz="1050" b="1" baseline="0" dirty="0" err="1" smtClean="0"/>
                        <a:t>Intron</a:t>
                      </a:r>
                      <a:r>
                        <a:rPr lang="en-US" sz="1050" b="1" baseline="0" dirty="0" smtClean="0"/>
                        <a:t> 7)</a:t>
                      </a:r>
                      <a:endParaRPr lang="en-US" sz="1050" b="1" dirty="0"/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None</a:t>
                      </a:r>
                      <a:endParaRPr lang="en-US" sz="1050" b="1" dirty="0"/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Negative</a:t>
                      </a:r>
                      <a:r>
                        <a:rPr lang="en-US" sz="1050" b="1" baseline="0" dirty="0" smtClean="0"/>
                        <a:t> (</a:t>
                      </a:r>
                      <a:r>
                        <a:rPr lang="en-US" sz="1050" b="1" i="1" baseline="0" dirty="0" smtClean="0">
                          <a:solidFill>
                            <a:srgbClr val="FF0000"/>
                          </a:solidFill>
                        </a:rPr>
                        <a:t>de novo</a:t>
                      </a:r>
                      <a:r>
                        <a:rPr lang="en-US" sz="1050" b="1" i="0" baseline="0" dirty="0" smtClean="0"/>
                        <a:t>)</a:t>
                      </a:r>
                      <a:endParaRPr lang="en-US" sz="1050" b="1" dirty="0" smtClean="0"/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No</a:t>
                      </a:r>
                      <a:endParaRPr lang="en-US" sz="1050" b="1" dirty="0"/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</a:tr>
              <a:tr h="2749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/>
                        <a:t>CMS 6276 (WM) </a:t>
                      </a:r>
                      <a:r>
                        <a:rPr lang="en-US" sz="1050" b="0" baseline="300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/>
                        <a:t>c.1125 C&gt;T (</a:t>
                      </a:r>
                      <a:r>
                        <a:rPr lang="en-US" sz="1050" b="0" dirty="0" err="1" smtClean="0"/>
                        <a:t>Exon</a:t>
                      </a:r>
                      <a:r>
                        <a:rPr lang="en-US" sz="1050" b="0" dirty="0" smtClean="0"/>
                        <a:t> 9)</a:t>
                      </a:r>
                      <a:endParaRPr lang="en-US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p.Thr375Thr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/>
                        <a:t>No parents available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/>
                        <a:t>rs141169165 (C:</a:t>
                      </a:r>
                      <a:r>
                        <a:rPr lang="en-US" sz="1050" b="0" baseline="0" dirty="0" smtClean="0"/>
                        <a:t> 99.9%; T: 0.1%)</a:t>
                      </a:r>
                    </a:p>
                    <a:p>
                      <a:pPr algn="ctr"/>
                      <a:r>
                        <a:rPr lang="en-US" sz="1050" b="0" baseline="0" dirty="0" smtClean="0"/>
                        <a:t>NHLBI (13006) C: 99.92%, T: 0.08%</a:t>
                      </a:r>
                      <a:endParaRPr lang="en-US" sz="1050" b="0" dirty="0"/>
                    </a:p>
                  </a:txBody>
                  <a:tcPr anchor="ctr"/>
                </a:tc>
              </a:tr>
              <a:tr h="16921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CMS 1836 (WF) </a:t>
                      </a:r>
                      <a:r>
                        <a:rPr lang="en-US" sz="1050" b="1" baseline="30000" dirty="0" smtClean="0"/>
                        <a:t>3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c.1113+19</a:t>
                      </a:r>
                      <a:r>
                        <a:rPr lang="en-US" sz="1050" baseline="0" dirty="0" smtClean="0"/>
                        <a:t> G&gt;A (</a:t>
                      </a:r>
                      <a:r>
                        <a:rPr lang="en-US" sz="1050" baseline="0" dirty="0" err="1" smtClean="0"/>
                        <a:t>Intron</a:t>
                      </a:r>
                      <a:r>
                        <a:rPr lang="en-US" sz="1050" baseline="0" dirty="0" smtClean="0"/>
                        <a:t> 8)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None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No parents available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No</a:t>
                      </a:r>
                      <a:endParaRPr lang="en-US" sz="1050" dirty="0"/>
                    </a:p>
                  </a:txBody>
                  <a:tcPr anchor="ctr"/>
                </a:tc>
              </a:tr>
              <a:tr h="27497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 patients, 21.5% </a:t>
                      </a:r>
                    </a:p>
                    <a:p>
                      <a:pPr algn="ctr"/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(2 </a:t>
                      </a:r>
                      <a:r>
                        <a:rPr lang="en-US" sz="105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Hom</a:t>
                      </a:r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1.9%)</a:t>
                      </a:r>
                      <a:endParaRPr lang="en-US" sz="10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c.120 C&gt;T</a:t>
                      </a:r>
                      <a:r>
                        <a:rPr lang="en-US" sz="105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</a:t>
                      </a:r>
                      <a:r>
                        <a:rPr lang="en-US" sz="105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Exon</a:t>
                      </a:r>
                      <a:r>
                        <a:rPr lang="en-US" sz="105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1)</a:t>
                      </a:r>
                      <a:endParaRPr lang="en-US" sz="105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p.Ile40Ile, </a:t>
                      </a:r>
                      <a:r>
                        <a:rPr lang="en-US" sz="105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new ESEs</a:t>
                      </a:r>
                      <a:endParaRPr lang="en-US" sz="105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 tested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rs1884545 (C: 94%; T: 6%)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NHLBI (13006) C: 89.6%, T: 10.4%</a:t>
                      </a:r>
                      <a:endParaRPr lang="en-US" sz="105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27497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12713 (WM)</a:t>
                      </a:r>
                      <a:endParaRPr lang="en-US" sz="10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c.634+10 G&gt;T (</a:t>
                      </a:r>
                      <a:r>
                        <a:rPr lang="en-US" sz="105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Intron</a:t>
                      </a:r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4)</a:t>
                      </a:r>
                      <a:endParaRPr lang="en-US" sz="10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new ESE</a:t>
                      </a:r>
                      <a:endParaRPr lang="en-US" sz="10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c.634+10</a:t>
                      </a:r>
                      <a:r>
                        <a:rPr lang="en-US" sz="105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G&gt;</a:t>
                      </a:r>
                      <a:r>
                        <a:rPr lang="en-US" sz="1050" b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-US" sz="105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is SNP rs35329117</a:t>
                      </a:r>
                    </a:p>
                    <a:p>
                      <a:pPr algn="ctr"/>
                      <a:r>
                        <a:rPr lang="en-US" sz="105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(no frequency data, no ESE change)</a:t>
                      </a:r>
                      <a:endParaRPr lang="en-US" sz="10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807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20 patients,  18.7% </a:t>
                      </a:r>
                    </a:p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(5 </a:t>
                      </a:r>
                      <a:r>
                        <a:rPr lang="en-US" sz="1050" b="1" dirty="0" err="1" smtClean="0">
                          <a:solidFill>
                            <a:schemeClr val="tx1"/>
                          </a:solidFill>
                          <a:effectLst/>
                        </a:rPr>
                        <a:t>Hom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, 4.6%)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c.635-83</a:t>
                      </a:r>
                      <a:r>
                        <a:rPr lang="en-US" sz="105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T&gt;A (</a:t>
                      </a:r>
                      <a:r>
                        <a:rPr lang="en-US" sz="105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Int</a:t>
                      </a:r>
                      <a:r>
                        <a:rPr lang="en-US" sz="105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4) </a:t>
                      </a:r>
                      <a:r>
                        <a:rPr lang="en-US" sz="105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FF0000"/>
                          </a:solidFill>
                          <a:effectLst/>
                        </a:rPr>
                        <a:t>1 new ESE</a:t>
                      </a:r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Not tested</a:t>
                      </a:r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rs10151002</a:t>
                      </a:r>
                      <a:r>
                        <a:rPr lang="en-US" sz="105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(T: 93%; A: 7%). Genotypes (1092): T/T: 87.8%, T/A: 10.4%, A/A: 1.7%</a:t>
                      </a:r>
                    </a:p>
                    <a:p>
                      <a:pPr algn="ctr"/>
                      <a:r>
                        <a:rPr lang="en-US" sz="105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NHLBI (13006 alleles) T: 99.992%, A: 0.008% (1)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7F0EA"/>
                    </a:solidFill>
                  </a:tcPr>
                </a:tc>
              </a:tr>
              <a:tr h="38074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66 patients </a:t>
                      </a:r>
                    </a:p>
                    <a:p>
                      <a:pPr algn="ctr"/>
                      <a:r>
                        <a:rPr lang="en-US" sz="1050" dirty="0" smtClean="0"/>
                        <a:t>(16 </a:t>
                      </a:r>
                      <a:r>
                        <a:rPr lang="en-US" sz="1050" dirty="0" err="1" smtClean="0"/>
                        <a:t>Hom</a:t>
                      </a:r>
                      <a:r>
                        <a:rPr lang="en-US" sz="1050" dirty="0" smtClean="0"/>
                        <a:t>)</a:t>
                      </a:r>
                      <a:endParaRPr lang="en-US" sz="1050" dirty="0"/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c.913-13 G&gt;T (</a:t>
                      </a:r>
                      <a:r>
                        <a:rPr lang="en-US" sz="1050" dirty="0" err="1" smtClean="0"/>
                        <a:t>Intron</a:t>
                      </a:r>
                      <a:r>
                        <a:rPr lang="en-US" sz="1050" dirty="0" smtClean="0"/>
                        <a:t> 6)</a:t>
                      </a:r>
                      <a:endParaRPr lang="en-US" sz="1050" dirty="0"/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Increased Signal </a:t>
                      </a:r>
                      <a:r>
                        <a:rPr lang="en-US" sz="1050" dirty="0" err="1" smtClean="0"/>
                        <a:t>Quantile</a:t>
                      </a:r>
                      <a:r>
                        <a:rPr lang="en-US" sz="1050" dirty="0" smtClean="0"/>
                        <a:t> (42 -&gt;63) at </a:t>
                      </a: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Acceptor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 Splice Site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Not tested</a:t>
                      </a:r>
                      <a:endParaRPr lang="en-US" sz="1050" dirty="0"/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rs1015089 (G: 65.1%; T: 34.9%)</a:t>
                      </a:r>
                      <a:endParaRPr lang="en-US" sz="1050" dirty="0"/>
                    </a:p>
                  </a:txBody>
                  <a:tcPr anchor="ctr">
                    <a:solidFill>
                      <a:srgbClr val="CBE0D2"/>
                    </a:solidFill>
                  </a:tcPr>
                </a:tc>
              </a:tr>
              <a:tr h="274979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89 patients, 83.1%</a:t>
                      </a:r>
                    </a:p>
                    <a:p>
                      <a:pPr algn="ctr"/>
                      <a:r>
                        <a:rPr lang="en-US" sz="1050" b="1" baseline="30000" dirty="0" smtClean="0"/>
                        <a:t> </a:t>
                      </a:r>
                      <a:r>
                        <a:rPr lang="en-US" sz="1050" dirty="0" smtClean="0"/>
                        <a:t>(31 </a:t>
                      </a:r>
                      <a:r>
                        <a:rPr lang="en-US" sz="1050" dirty="0" err="1" smtClean="0"/>
                        <a:t>Hom</a:t>
                      </a:r>
                      <a:r>
                        <a:rPr lang="en-US" sz="1050" dirty="0" smtClean="0"/>
                        <a:t>, 29%)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c.1170 T&gt;C (</a:t>
                      </a:r>
                      <a:r>
                        <a:rPr lang="en-US" sz="1050" dirty="0" err="1" smtClean="0"/>
                        <a:t>Exon</a:t>
                      </a:r>
                      <a:r>
                        <a:rPr lang="en-US" sz="1050" dirty="0" smtClean="0"/>
                        <a:t> 9)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p.Tyr390Tyr, </a:t>
                      </a: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1 new ESE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Not tested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rs7157021 (T: 33.7%; C: 66.3%)</a:t>
                      </a:r>
                    </a:p>
                    <a:p>
                      <a:pPr algn="ctr"/>
                      <a:r>
                        <a:rPr lang="en-US" sz="1050" dirty="0" smtClean="0"/>
                        <a:t>NHLBI (13006):</a:t>
                      </a:r>
                      <a:r>
                        <a:rPr lang="en-US" sz="1050" baseline="0" dirty="0" smtClean="0"/>
                        <a:t> T: 41.3%, C: 58.7%</a:t>
                      </a:r>
                      <a:endParaRPr lang="en-US" sz="105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6248400"/>
            <a:ext cx="7543800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400" b="1" baseline="30000" dirty="0" smtClean="0"/>
              <a:t>1</a:t>
            </a:r>
            <a:r>
              <a:rPr lang="en-US" sz="1400" b="1" dirty="0" smtClean="0"/>
              <a:t> </a:t>
            </a:r>
            <a:r>
              <a:rPr lang="en-US" sz="1400" b="1" i="1" dirty="0" smtClean="0"/>
              <a:t>ZBTB20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mut</a:t>
            </a:r>
            <a:r>
              <a:rPr lang="en-US" sz="1400" b="1" dirty="0" smtClean="0"/>
              <a:t> ; </a:t>
            </a:r>
            <a:r>
              <a:rPr lang="en-US" sz="1400" b="1" baseline="30000" dirty="0" smtClean="0"/>
              <a:t>2 </a:t>
            </a:r>
            <a:r>
              <a:rPr lang="en-US" sz="1400" b="1" i="1" dirty="0" smtClean="0"/>
              <a:t>FMR1</a:t>
            </a:r>
            <a:r>
              <a:rPr lang="en-US" sz="1400" b="1" dirty="0" smtClean="0"/>
              <a:t> full mutation ; </a:t>
            </a:r>
            <a:r>
              <a:rPr lang="en-US" sz="1400" b="1" baseline="30000" dirty="0" smtClean="0"/>
              <a:t>3 </a:t>
            </a:r>
            <a:r>
              <a:rPr lang="en-US" sz="1400" b="1" i="1" dirty="0" smtClean="0"/>
              <a:t>MECP2 </a:t>
            </a:r>
            <a:r>
              <a:rPr lang="en-US" sz="1400" b="1" dirty="0" smtClean="0"/>
              <a:t>(c.502 C&gt;T; p.R168X); </a:t>
            </a:r>
            <a:r>
              <a:rPr lang="en-US" sz="1400" b="1" baseline="30000" dirty="0" smtClean="0"/>
              <a:t>4 </a:t>
            </a:r>
            <a:r>
              <a:rPr lang="en-US" sz="1400" b="1" dirty="0" smtClean="0"/>
              <a:t>T&gt;A genomic, A&gt;T </a:t>
            </a:r>
            <a:r>
              <a:rPr lang="en-US" sz="1400" b="1" dirty="0" err="1" smtClean="0"/>
              <a:t>cDNA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/>
          <a:lstStyle/>
          <a:p>
            <a:r>
              <a:rPr lang="en-US" sz="4000" b="1" dirty="0" smtClean="0"/>
              <a:t>Fragile X syndrome</a:t>
            </a:r>
            <a:endParaRPr lang="it-IT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6019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700" dirty="0" smtClean="0"/>
              <a:t>Moderate </a:t>
            </a:r>
            <a:r>
              <a:rPr lang="en-US" sz="2700" dirty="0" smtClean="0"/>
              <a:t>to severe </a:t>
            </a:r>
            <a:r>
              <a:rPr lang="en-US" sz="2700" b="1" dirty="0" smtClean="0"/>
              <a:t>ID</a:t>
            </a:r>
            <a:r>
              <a:rPr lang="en-US" sz="2700" dirty="0" smtClean="0"/>
              <a:t>, </a:t>
            </a:r>
            <a:r>
              <a:rPr lang="en-US" sz="2700" b="1" dirty="0" err="1" smtClean="0"/>
              <a:t>macroorchidism</a:t>
            </a:r>
            <a:r>
              <a:rPr lang="en-US" sz="2700" dirty="0" smtClean="0"/>
              <a:t>, and distinct </a:t>
            </a:r>
            <a:r>
              <a:rPr lang="en-US" sz="2700" b="1" dirty="0" smtClean="0"/>
              <a:t>facial features</a:t>
            </a:r>
            <a:r>
              <a:rPr lang="en-US" sz="2700" dirty="0" smtClean="0"/>
              <a:t>, including long face, large ears, and prominent jaw. </a:t>
            </a:r>
            <a:endParaRPr lang="en-US" sz="2700" dirty="0" smtClean="0"/>
          </a:p>
          <a:p>
            <a:pPr>
              <a:buFont typeface="Wingdings" pitchFamily="2" charset="2"/>
              <a:buChar char="v"/>
            </a:pPr>
            <a:endParaRPr lang="en-US" sz="900" dirty="0" smtClean="0"/>
          </a:p>
          <a:p>
            <a:pPr>
              <a:buFont typeface="Wingdings" pitchFamily="2" charset="2"/>
              <a:buChar char="v"/>
            </a:pPr>
            <a:r>
              <a:rPr lang="en-US" sz="2700" dirty="0" smtClean="0"/>
              <a:t>About </a:t>
            </a:r>
            <a:r>
              <a:rPr lang="en-US" sz="2700" dirty="0" smtClean="0"/>
              <a:t>1/3 </a:t>
            </a:r>
            <a:r>
              <a:rPr lang="en-US" sz="2700" dirty="0" smtClean="0"/>
              <a:t>of the patients </a:t>
            </a:r>
            <a:r>
              <a:rPr lang="en-US" sz="2700" dirty="0" smtClean="0"/>
              <a:t>show </a:t>
            </a:r>
            <a:r>
              <a:rPr lang="en-US" sz="2700" b="1" dirty="0" smtClean="0"/>
              <a:t>autistic </a:t>
            </a:r>
            <a:r>
              <a:rPr lang="en-US" sz="2700" b="1" dirty="0" smtClean="0"/>
              <a:t>traits</a:t>
            </a:r>
            <a:r>
              <a:rPr lang="en-US" sz="2700" dirty="0" smtClean="0"/>
              <a:t>, </a:t>
            </a:r>
            <a:r>
              <a:rPr lang="en-US" sz="2700" dirty="0" smtClean="0"/>
              <a:t>other </a:t>
            </a:r>
            <a:r>
              <a:rPr lang="en-US" sz="2700" b="1" dirty="0" smtClean="0"/>
              <a:t>behavioral issues</a:t>
            </a:r>
            <a:r>
              <a:rPr lang="en-US" sz="2700" dirty="0" smtClean="0"/>
              <a:t> </a:t>
            </a:r>
            <a:r>
              <a:rPr lang="en-US" sz="2700" dirty="0" smtClean="0"/>
              <a:t>(</a:t>
            </a:r>
            <a:r>
              <a:rPr lang="en-US" sz="2700" dirty="0" smtClean="0"/>
              <a:t>i.e.: ADD/ADHD, anxiety/OCD</a:t>
            </a:r>
            <a:r>
              <a:rPr lang="en-US" sz="2700" dirty="0" smtClean="0"/>
              <a:t>) are also </a:t>
            </a:r>
            <a:r>
              <a:rPr lang="en-US" sz="2700" dirty="0" smtClean="0"/>
              <a:t>common.</a:t>
            </a:r>
          </a:p>
          <a:p>
            <a:pPr>
              <a:buFont typeface="Wingdings" pitchFamily="2" charset="2"/>
              <a:buChar char="v"/>
            </a:pPr>
            <a:endParaRPr lang="en-US" sz="900" dirty="0" smtClean="0"/>
          </a:p>
          <a:p>
            <a:pPr>
              <a:buFont typeface="Wingdings" pitchFamily="2" charset="2"/>
              <a:buChar char="v"/>
            </a:pPr>
            <a:r>
              <a:rPr lang="en-US" sz="2700" dirty="0" smtClean="0"/>
              <a:t>First </a:t>
            </a:r>
            <a:r>
              <a:rPr lang="en-US" sz="2700" dirty="0" smtClean="0"/>
              <a:t>monogenic cause of </a:t>
            </a:r>
            <a:r>
              <a:rPr lang="en-US" sz="2700" dirty="0" smtClean="0"/>
              <a:t>ID (1/4,000 males).</a:t>
            </a:r>
          </a:p>
          <a:p>
            <a:pPr>
              <a:buFont typeface="Wingdings" pitchFamily="2" charset="2"/>
              <a:buChar char="v"/>
            </a:pPr>
            <a:endParaRPr lang="en-US" sz="900" dirty="0" smtClean="0"/>
          </a:p>
          <a:p>
            <a:pPr>
              <a:buFont typeface="Wingdings" pitchFamily="2" charset="2"/>
              <a:buChar char="v"/>
            </a:pPr>
            <a:r>
              <a:rPr lang="en-US" sz="2700" dirty="0" smtClean="0"/>
              <a:t>Unstable </a:t>
            </a:r>
            <a:r>
              <a:rPr lang="en-US" sz="2700" b="1" dirty="0" smtClean="0"/>
              <a:t>expansion of a CGG repeat </a:t>
            </a:r>
            <a:r>
              <a:rPr lang="en-US" sz="2700" dirty="0" smtClean="0"/>
              <a:t>in the </a:t>
            </a:r>
            <a:r>
              <a:rPr lang="en-US" sz="2700" i="1" dirty="0" smtClean="0"/>
              <a:t>FMR1</a:t>
            </a:r>
            <a:r>
              <a:rPr lang="en-US" sz="2700" dirty="0" smtClean="0"/>
              <a:t> promoter and abnormal methylation → </a:t>
            </a:r>
            <a:r>
              <a:rPr lang="en-US" sz="2700" b="1" dirty="0" smtClean="0"/>
              <a:t>suppression of FMR1 transcription</a:t>
            </a:r>
            <a:r>
              <a:rPr lang="en-US" sz="2700" dirty="0" smtClean="0"/>
              <a:t> and decreased protein levels in the brain. </a:t>
            </a:r>
            <a:endParaRPr lang="it-IT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Preliminary data – Fragile X syndrome</a:t>
            </a:r>
            <a:endParaRPr lang="it-IT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763000" cy="5562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500" dirty="0" smtClean="0"/>
              <a:t>12 cases (8 with full mutation, 4 female carriers) versus 12 </a:t>
            </a:r>
            <a:r>
              <a:rPr lang="en-US" sz="2500" dirty="0" smtClean="0"/>
              <a:t>controls</a:t>
            </a:r>
            <a:endParaRPr lang="en-US" sz="2500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500" dirty="0" smtClean="0">
                <a:solidFill>
                  <a:prstClr val="black"/>
                </a:solidFill>
              </a:rPr>
              <a:t>Considering just the Fragile X diagnosis, neither the patient nor the carrier cohort showed significant metabolic differences as compared to </a:t>
            </a:r>
            <a:r>
              <a:rPr lang="en-US" sz="2500" dirty="0" smtClean="0">
                <a:solidFill>
                  <a:prstClr val="black"/>
                </a:solidFill>
              </a:rPr>
              <a:t>controls</a:t>
            </a:r>
            <a:endParaRPr lang="en-US" sz="2500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500" dirty="0" smtClean="0">
                <a:solidFill>
                  <a:prstClr val="black"/>
                </a:solidFill>
              </a:rPr>
              <a:t>Two subgroups with mental disorders: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b="1" dirty="0" smtClean="0">
                <a:solidFill>
                  <a:prstClr val="black"/>
                </a:solidFill>
              </a:rPr>
              <a:t>3 </a:t>
            </a:r>
            <a:r>
              <a:rPr lang="en-US" sz="2500" dirty="0" smtClean="0">
                <a:solidFill>
                  <a:prstClr val="black"/>
                </a:solidFill>
              </a:rPr>
              <a:t>cases with </a:t>
            </a:r>
            <a:r>
              <a:rPr lang="en-US" sz="2500" b="1" dirty="0" smtClean="0">
                <a:solidFill>
                  <a:prstClr val="black"/>
                </a:solidFill>
              </a:rPr>
              <a:t>ADD/ADHD </a:t>
            </a:r>
            <a:r>
              <a:rPr lang="en-US" sz="2500" dirty="0" smtClean="0">
                <a:solidFill>
                  <a:prstClr val="black"/>
                </a:solidFill>
              </a:rPr>
              <a:t>(and </a:t>
            </a:r>
            <a:r>
              <a:rPr lang="en-US" sz="2500" b="1" dirty="0" smtClean="0">
                <a:solidFill>
                  <a:prstClr val="black"/>
                </a:solidFill>
              </a:rPr>
              <a:t>Anxiety/OCD</a:t>
            </a:r>
            <a:r>
              <a:rPr lang="en-US" sz="2500" dirty="0" smtClean="0">
                <a:solidFill>
                  <a:prstClr val="black"/>
                </a:solidFill>
              </a:rPr>
              <a:t>)</a:t>
            </a:r>
            <a:r>
              <a:rPr lang="en-US" sz="2500" b="1" dirty="0" smtClean="0">
                <a:solidFill>
                  <a:prstClr val="black"/>
                </a:solidFill>
              </a:rPr>
              <a:t> </a:t>
            </a:r>
            <a:endParaRPr lang="en-US" sz="2500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b="1" dirty="0" smtClean="0">
                <a:solidFill>
                  <a:prstClr val="black"/>
                </a:solidFill>
              </a:rPr>
              <a:t>6 </a:t>
            </a:r>
            <a:r>
              <a:rPr lang="en-US" sz="2500" dirty="0" smtClean="0">
                <a:solidFill>
                  <a:prstClr val="black"/>
                </a:solidFill>
              </a:rPr>
              <a:t>cases with </a:t>
            </a:r>
            <a:r>
              <a:rPr lang="en-US" sz="2500" b="1" dirty="0" smtClean="0">
                <a:solidFill>
                  <a:prstClr val="black"/>
                </a:solidFill>
              </a:rPr>
              <a:t>Anxiety/OCD </a:t>
            </a:r>
            <a:r>
              <a:rPr lang="en-US" sz="2500" dirty="0" smtClean="0">
                <a:solidFill>
                  <a:prstClr val="black"/>
                </a:solidFill>
              </a:rPr>
              <a:t>(including the 3 with </a:t>
            </a:r>
            <a:r>
              <a:rPr lang="en-US" sz="2500" b="1" dirty="0" smtClean="0">
                <a:solidFill>
                  <a:prstClr val="black"/>
                </a:solidFill>
              </a:rPr>
              <a:t>ADD/ADHD</a:t>
            </a:r>
            <a:r>
              <a:rPr lang="en-US" sz="2500" dirty="0" smtClean="0">
                <a:solidFill>
                  <a:prstClr val="black"/>
                </a:solidFill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500" dirty="0" smtClean="0">
                <a:solidFill>
                  <a:prstClr val="black"/>
                </a:solidFill>
              </a:rPr>
              <a:t>In both subgroups we noticed a statistically significant </a:t>
            </a:r>
            <a:r>
              <a:rPr lang="en-US" sz="2500" b="1" dirty="0" smtClean="0">
                <a:solidFill>
                  <a:prstClr val="black"/>
                </a:solidFill>
              </a:rPr>
              <a:t>increase of utilization of glucose-related sugars, Krebs cycle intermediates, and ketone bodies, </a:t>
            </a:r>
            <a:r>
              <a:rPr lang="en-US" sz="2500" dirty="0" smtClean="0">
                <a:solidFill>
                  <a:prstClr val="black"/>
                </a:solidFill>
              </a:rPr>
              <a:t>as compared to </a:t>
            </a:r>
            <a:r>
              <a:rPr lang="en-US" sz="2500" dirty="0" smtClean="0">
                <a:solidFill>
                  <a:prstClr val="black"/>
                </a:solidFill>
              </a:rPr>
              <a:t>controls.</a:t>
            </a:r>
            <a:endParaRPr lang="en-US" sz="25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Preliminary data - Fragile X patients with ADD/ADHD and Anxiety/OCD (3)</a:t>
            </a:r>
            <a:endParaRPr lang="it-IT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56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Significantly </a:t>
            </a:r>
            <a:r>
              <a:rPr lang="en-US" sz="2400" u="sng" dirty="0" smtClean="0">
                <a:solidFill>
                  <a:prstClr val="black"/>
                </a:solidFill>
              </a:rPr>
              <a:t>increased</a:t>
            </a:r>
            <a:r>
              <a:rPr lang="en-US" sz="2400" dirty="0" smtClean="0">
                <a:solidFill>
                  <a:prstClr val="black"/>
                </a:solidFill>
              </a:rPr>
              <a:t> utilization of: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glucose-related sugars </a:t>
            </a:r>
            <a:r>
              <a:rPr lang="en-US" sz="2400" dirty="0" smtClean="0">
                <a:solidFill>
                  <a:prstClr val="black"/>
                </a:solidFill>
              </a:rPr>
              <a:t>(14/27, 51.8%), particularly </a:t>
            </a:r>
            <a:r>
              <a:rPr lang="en-US" sz="2400" u="sng" dirty="0" smtClean="0"/>
              <a:t>glucose</a:t>
            </a:r>
            <a:r>
              <a:rPr lang="en-US" sz="2400" dirty="0" smtClean="0"/>
              <a:t>*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400" b="1" dirty="0" smtClean="0"/>
              <a:t>n-acetyl-</a:t>
            </a:r>
            <a:r>
              <a:rPr lang="en-US" sz="2400" b="1" dirty="0" err="1" smtClean="0"/>
              <a:t>neuraminic</a:t>
            </a:r>
            <a:r>
              <a:rPr lang="en-US" sz="2400" b="1" dirty="0" smtClean="0"/>
              <a:t> acid: </a:t>
            </a:r>
            <a:r>
              <a:rPr lang="en-US" sz="2400" dirty="0" smtClean="0"/>
              <a:t>predominant </a:t>
            </a:r>
            <a:r>
              <a:rPr lang="en-US" sz="2400" dirty="0" err="1" smtClean="0"/>
              <a:t>sialic</a:t>
            </a:r>
            <a:r>
              <a:rPr lang="en-US" sz="2400" dirty="0" smtClean="0"/>
              <a:t> acid in </a:t>
            </a:r>
            <a:r>
              <a:rPr lang="en-US" sz="2400" dirty="0" err="1" smtClean="0"/>
              <a:t>gangliosides</a:t>
            </a:r>
            <a:r>
              <a:rPr lang="en-US" sz="2400" dirty="0" smtClean="0"/>
              <a:t> (crucial component of neuronal membranes)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400" b="1" dirty="0" err="1" smtClean="0">
                <a:solidFill>
                  <a:prstClr val="black"/>
                </a:solidFill>
              </a:rPr>
              <a:t>pyrimidines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(2/2): </a:t>
            </a:r>
            <a:r>
              <a:rPr lang="en-US" sz="2400" dirty="0" err="1" smtClean="0">
                <a:solidFill>
                  <a:prstClr val="black"/>
                </a:solidFill>
              </a:rPr>
              <a:t>thymidine</a:t>
            </a:r>
            <a:r>
              <a:rPr lang="en-US" sz="2400" dirty="0" smtClean="0">
                <a:solidFill>
                  <a:prstClr val="black"/>
                </a:solidFill>
              </a:rPr>
              <a:t> and </a:t>
            </a:r>
            <a:r>
              <a:rPr lang="en-US" sz="2400" u="sng" dirty="0" err="1" smtClean="0">
                <a:solidFill>
                  <a:prstClr val="black"/>
                </a:solidFill>
              </a:rPr>
              <a:t>uridine</a:t>
            </a:r>
            <a:r>
              <a:rPr lang="en-US" sz="2400" dirty="0" smtClean="0">
                <a:solidFill>
                  <a:prstClr val="black"/>
                </a:solidFill>
              </a:rPr>
              <a:t>*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Krebs cycle intermediates </a:t>
            </a:r>
            <a:r>
              <a:rPr lang="en-US" sz="2400" dirty="0" smtClean="0">
                <a:solidFill>
                  <a:prstClr val="black"/>
                </a:solidFill>
              </a:rPr>
              <a:t>(7/9, 77.7%): particularly </a:t>
            </a:r>
            <a:r>
              <a:rPr lang="en-US" sz="2400" u="sng" dirty="0" smtClean="0">
                <a:solidFill>
                  <a:prstClr val="black"/>
                </a:solidFill>
              </a:rPr>
              <a:t>lactate</a:t>
            </a:r>
            <a:r>
              <a:rPr lang="en-US" sz="2400" dirty="0" smtClean="0">
                <a:solidFill>
                  <a:prstClr val="black"/>
                </a:solidFill>
              </a:rPr>
              <a:t>*, </a:t>
            </a:r>
            <a:r>
              <a:rPr lang="en-US" sz="2400" u="sng" dirty="0" err="1" smtClean="0">
                <a:solidFill>
                  <a:prstClr val="black"/>
                </a:solidFill>
              </a:rPr>
              <a:t>succinate</a:t>
            </a:r>
            <a:r>
              <a:rPr lang="en-US" sz="2400" dirty="0" smtClean="0">
                <a:solidFill>
                  <a:prstClr val="black"/>
                </a:solidFill>
              </a:rPr>
              <a:t>*, and </a:t>
            </a:r>
            <a:r>
              <a:rPr lang="en-US" sz="2400" u="sng" dirty="0" err="1" smtClean="0">
                <a:solidFill>
                  <a:prstClr val="black"/>
                </a:solidFill>
              </a:rPr>
              <a:t>malate</a:t>
            </a:r>
            <a:r>
              <a:rPr lang="en-US" sz="2400" dirty="0" smtClean="0">
                <a:solidFill>
                  <a:prstClr val="black"/>
                </a:solidFill>
              </a:rPr>
              <a:t>*</a:t>
            </a:r>
          </a:p>
          <a:p>
            <a:pPr lvl="1" fontAlgn="ctr">
              <a:spcBef>
                <a:spcPts val="0"/>
              </a:spcBef>
              <a:spcAft>
                <a:spcPts val="30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ketone bodies and other carboxylic acids </a:t>
            </a:r>
            <a:r>
              <a:rPr lang="en-US" sz="2400" dirty="0" smtClean="0">
                <a:solidFill>
                  <a:prstClr val="black"/>
                </a:solidFill>
              </a:rPr>
              <a:t>(9/13, 69.2%): particularly </a:t>
            </a:r>
            <a:r>
              <a:rPr lang="en-US" sz="2400" u="sng" dirty="0" err="1" smtClean="0"/>
              <a:t>acetoacetate</a:t>
            </a:r>
            <a:r>
              <a:rPr lang="en-US" sz="2400" dirty="0" smtClean="0"/>
              <a:t>*, </a:t>
            </a:r>
            <a:r>
              <a:rPr lang="en-US" sz="2400" u="sng" dirty="0" smtClean="0"/>
              <a:t>b-</a:t>
            </a:r>
            <a:r>
              <a:rPr lang="en-US" sz="2400" u="sng" dirty="0" err="1" smtClean="0"/>
              <a:t>hydroxy</a:t>
            </a:r>
            <a:r>
              <a:rPr lang="en-US" sz="2400" u="sng" dirty="0" smtClean="0"/>
              <a:t>-butyrate</a:t>
            </a:r>
            <a:r>
              <a:rPr lang="en-US" sz="2400" dirty="0" smtClean="0"/>
              <a:t>*, </a:t>
            </a:r>
            <a:r>
              <a:rPr lang="en-US" sz="2400" u="sng" dirty="0" smtClean="0"/>
              <a:t>propionate</a:t>
            </a:r>
            <a:r>
              <a:rPr lang="en-US" sz="2400" dirty="0" smtClean="0"/>
              <a:t>*, and </a:t>
            </a:r>
            <a:r>
              <a:rPr lang="en-US" sz="2400" u="sng" dirty="0" smtClean="0"/>
              <a:t>acetate</a:t>
            </a:r>
            <a:r>
              <a:rPr lang="en-US" dirty="0" smtClean="0"/>
              <a:t>*</a:t>
            </a:r>
          </a:p>
          <a:p>
            <a:pPr lvl="1" fontAlgn="ctr"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most </a:t>
            </a:r>
            <a:r>
              <a:rPr lang="en-US" sz="2400" b="1" dirty="0" smtClean="0"/>
              <a:t>amino acids</a:t>
            </a:r>
            <a:r>
              <a:rPr lang="en-US" sz="2400" dirty="0" smtClean="0"/>
              <a:t>: some (</a:t>
            </a:r>
            <a:r>
              <a:rPr lang="en-US" sz="2400" u="sng" dirty="0" err="1" smtClean="0"/>
              <a:t>Asn</a:t>
            </a:r>
            <a:r>
              <a:rPr lang="en-US" sz="2400" dirty="0" smtClean="0"/>
              <a:t>*, </a:t>
            </a:r>
            <a:r>
              <a:rPr lang="en-US" sz="2400" u="sng" dirty="0" smtClean="0"/>
              <a:t>His</a:t>
            </a:r>
            <a:r>
              <a:rPr lang="en-US" sz="2400" dirty="0" smtClean="0"/>
              <a:t>*, </a:t>
            </a:r>
            <a:r>
              <a:rPr lang="en-US" sz="2400" u="sng" dirty="0" smtClean="0"/>
              <a:t>Met</a:t>
            </a:r>
            <a:r>
              <a:rPr lang="en-US" sz="2400" dirty="0" smtClean="0"/>
              <a:t>*, and </a:t>
            </a:r>
            <a:r>
              <a:rPr lang="en-US" sz="2400" u="sng" dirty="0" smtClean="0"/>
              <a:t>Val</a:t>
            </a:r>
            <a:r>
              <a:rPr lang="en-US" sz="2400" dirty="0" smtClean="0"/>
              <a:t>*) were significant for all the wells in the </a:t>
            </a:r>
            <a:r>
              <a:rPr lang="en-US" sz="2400" dirty="0" smtClean="0"/>
              <a:t>arrays.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300"/>
              </a:spcAft>
              <a:buNone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dirty="0" smtClean="0"/>
              <a:t>*</a:t>
            </a:r>
            <a:r>
              <a:rPr lang="en-US" sz="1800" b="1" dirty="0" smtClean="0"/>
              <a:t> </a:t>
            </a:r>
            <a:r>
              <a:rPr lang="en-US" sz="1800" dirty="0" smtClean="0"/>
              <a:t>Significant in 3/3 cases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Preliminary data – </a:t>
            </a:r>
            <a:br>
              <a:rPr lang="en-US" sz="4000" b="1" dirty="0" smtClean="0"/>
            </a:br>
            <a:r>
              <a:rPr lang="en-US" sz="4000" b="1" dirty="0" smtClean="0"/>
              <a:t>Fragile X patients with Anxiety/OCD (6)</a:t>
            </a:r>
            <a:endParaRPr lang="it-IT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Significantly </a:t>
            </a:r>
            <a:r>
              <a:rPr lang="en-US" sz="2400" u="sng" dirty="0" smtClean="0">
                <a:solidFill>
                  <a:prstClr val="black"/>
                </a:solidFill>
              </a:rPr>
              <a:t>increased</a:t>
            </a:r>
            <a:r>
              <a:rPr lang="en-US" sz="2400" dirty="0" smtClean="0">
                <a:solidFill>
                  <a:prstClr val="black"/>
                </a:solidFill>
              </a:rPr>
              <a:t> utilization of: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glucose-related sugars </a:t>
            </a:r>
            <a:r>
              <a:rPr lang="en-US" sz="2400" dirty="0" smtClean="0">
                <a:solidFill>
                  <a:prstClr val="black"/>
                </a:solidFill>
              </a:rPr>
              <a:t>(9/27, 33.3%), particularly </a:t>
            </a:r>
            <a:r>
              <a:rPr lang="en-US" sz="2400" u="sng" dirty="0" smtClean="0"/>
              <a:t>glucose</a:t>
            </a:r>
            <a:r>
              <a:rPr lang="en-US" sz="2400" dirty="0" smtClean="0"/>
              <a:t>*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/>
              <a:t>n-acetyl-</a:t>
            </a:r>
            <a:r>
              <a:rPr lang="en-US" sz="2400" b="1" dirty="0" err="1" smtClean="0"/>
              <a:t>neuraminic</a:t>
            </a:r>
            <a:r>
              <a:rPr lang="en-US" sz="2400" b="1" dirty="0" smtClean="0"/>
              <a:t> acid</a:t>
            </a:r>
            <a:endParaRPr lang="en-US" sz="2400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prstClr val="black"/>
                </a:solidFill>
              </a:rPr>
              <a:t>pyrimidines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(2/2): </a:t>
            </a:r>
            <a:r>
              <a:rPr lang="en-US" sz="2400" dirty="0" err="1" smtClean="0">
                <a:solidFill>
                  <a:prstClr val="black"/>
                </a:solidFill>
              </a:rPr>
              <a:t>thymidine</a:t>
            </a:r>
            <a:r>
              <a:rPr lang="en-US" sz="2400" dirty="0" smtClean="0">
                <a:solidFill>
                  <a:prstClr val="black"/>
                </a:solidFill>
              </a:rPr>
              <a:t> and </a:t>
            </a:r>
            <a:r>
              <a:rPr lang="en-US" sz="2400" u="sng" dirty="0" err="1" smtClean="0">
                <a:solidFill>
                  <a:prstClr val="black"/>
                </a:solidFill>
              </a:rPr>
              <a:t>uridine</a:t>
            </a:r>
            <a:r>
              <a:rPr lang="en-US" sz="2400" dirty="0" smtClean="0">
                <a:solidFill>
                  <a:prstClr val="black"/>
                </a:solidFill>
              </a:rPr>
              <a:t>*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Krebs cycle intermediates </a:t>
            </a:r>
            <a:r>
              <a:rPr lang="en-US" sz="2400" dirty="0" smtClean="0">
                <a:solidFill>
                  <a:prstClr val="black"/>
                </a:solidFill>
              </a:rPr>
              <a:t>(6/9, 66.7%): particularly </a:t>
            </a:r>
            <a:r>
              <a:rPr lang="en-US" sz="2400" u="sng" dirty="0" smtClean="0">
                <a:solidFill>
                  <a:prstClr val="black"/>
                </a:solidFill>
              </a:rPr>
              <a:t>lactate</a:t>
            </a:r>
            <a:r>
              <a:rPr lang="en-US" sz="2400" dirty="0" smtClean="0">
                <a:solidFill>
                  <a:prstClr val="black"/>
                </a:solidFill>
              </a:rPr>
              <a:t>* and </a:t>
            </a:r>
            <a:r>
              <a:rPr lang="en-US" sz="2400" u="sng" dirty="0" err="1" smtClean="0">
                <a:solidFill>
                  <a:prstClr val="black"/>
                </a:solidFill>
              </a:rPr>
              <a:t>pyruvate</a:t>
            </a:r>
            <a:r>
              <a:rPr lang="en-US" sz="2400" dirty="0" smtClean="0">
                <a:solidFill>
                  <a:prstClr val="black"/>
                </a:solidFill>
              </a:rPr>
              <a:t>*</a:t>
            </a:r>
          </a:p>
          <a:p>
            <a:pPr lvl="1" fontAlgn="ctr"/>
            <a:r>
              <a:rPr lang="en-US" sz="2400" b="1" dirty="0" smtClean="0">
                <a:solidFill>
                  <a:prstClr val="black"/>
                </a:solidFill>
              </a:rPr>
              <a:t>ketone bodies and other carboxylic acids </a:t>
            </a:r>
            <a:r>
              <a:rPr lang="en-US" sz="2400" dirty="0" smtClean="0">
                <a:solidFill>
                  <a:prstClr val="black"/>
                </a:solidFill>
              </a:rPr>
              <a:t>(6/13, 43.1%): particularly </a:t>
            </a:r>
            <a:r>
              <a:rPr lang="en-US" sz="2400" u="sng" dirty="0" err="1" smtClean="0"/>
              <a:t>acetoacetate</a:t>
            </a:r>
            <a:r>
              <a:rPr lang="en-US" sz="2400" dirty="0" smtClean="0"/>
              <a:t>*, </a:t>
            </a:r>
            <a:r>
              <a:rPr lang="en-US" sz="2400" u="sng" dirty="0" smtClean="0"/>
              <a:t>b-</a:t>
            </a:r>
            <a:r>
              <a:rPr lang="en-US" sz="2400" u="sng" dirty="0" err="1" smtClean="0"/>
              <a:t>hydroxy</a:t>
            </a:r>
            <a:r>
              <a:rPr lang="en-US" sz="2400" u="sng" dirty="0" smtClean="0"/>
              <a:t>-butyrate</a:t>
            </a:r>
            <a:r>
              <a:rPr lang="en-US" sz="2400" dirty="0" smtClean="0"/>
              <a:t>*, and </a:t>
            </a:r>
            <a:r>
              <a:rPr lang="en-US" sz="2400" u="sng" dirty="0" smtClean="0"/>
              <a:t>acetate</a:t>
            </a:r>
            <a:r>
              <a:rPr lang="en-US" sz="2400" dirty="0" smtClean="0"/>
              <a:t>*</a:t>
            </a:r>
          </a:p>
          <a:p>
            <a:pPr lvl="1" fontAlgn="ctr"/>
            <a:r>
              <a:rPr lang="en-US" sz="2400" dirty="0" smtClean="0"/>
              <a:t>Only </a:t>
            </a:r>
            <a:r>
              <a:rPr lang="en-US" sz="2400" u="sng" dirty="0" err="1" smtClean="0"/>
              <a:t>Asn</a:t>
            </a:r>
            <a:r>
              <a:rPr lang="en-US" sz="2400" dirty="0" smtClean="0"/>
              <a:t>* was significant for 80% of the wells in the </a:t>
            </a:r>
            <a:r>
              <a:rPr lang="en-US" sz="2400" dirty="0" smtClean="0"/>
              <a:t>arrays.</a:t>
            </a:r>
            <a:endParaRPr lang="en-US" sz="2400" dirty="0" smtClean="0"/>
          </a:p>
          <a:p>
            <a:pPr lvl="1" fontAlgn="ctr"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*</a:t>
            </a:r>
            <a:r>
              <a:rPr lang="en-US" sz="2000" b="1" dirty="0" smtClean="0"/>
              <a:t> </a:t>
            </a:r>
            <a:r>
              <a:rPr lang="en-US" sz="2000" dirty="0" smtClean="0"/>
              <a:t>Significant in at least 4/6 cases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4000" b="1" u="sng" dirty="0" smtClean="0"/>
              <a:t>Background (ID and ADD/ADHD)</a:t>
            </a:r>
            <a:endParaRPr lang="en-US" sz="40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0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b="1" dirty="0" smtClean="0"/>
              <a:t>Neuronal cells </a:t>
            </a:r>
            <a:r>
              <a:rPr lang="en-US" sz="2800" dirty="0" smtClean="0"/>
              <a:t>have one of the </a:t>
            </a:r>
            <a:r>
              <a:rPr lang="en-US" sz="2800" b="1" dirty="0" smtClean="0"/>
              <a:t>highest metabolic rates </a:t>
            </a:r>
            <a:r>
              <a:rPr lang="en-US" sz="2800" dirty="0" smtClean="0"/>
              <a:t>in the human body and use sugars and ketone bodies as primary energy sources.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en-US" sz="100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 smtClean="0"/>
              <a:t>Abnormal metabolism of sugars and ketone bodies may affect </a:t>
            </a:r>
            <a:r>
              <a:rPr lang="en-US" sz="2800" b="1" dirty="0" smtClean="0"/>
              <a:t>neuronal development, signal transmission and synaptic function.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en-US" sz="1000" b="1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 smtClean="0"/>
              <a:t>Several mental disorders have been associated with </a:t>
            </a:r>
            <a:r>
              <a:rPr lang="en-US" sz="2800" b="1" dirty="0" smtClean="0"/>
              <a:t>increased metabolism</a:t>
            </a:r>
            <a:r>
              <a:rPr lang="en-US" sz="2800" dirty="0" smtClean="0"/>
              <a:t> within specific brain areas as detected by PET studies.</a:t>
            </a:r>
            <a:endParaRPr lang="en-US" sz="1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3600" b="1" dirty="0" smtClean="0"/>
              <a:t>Autism Spectrum Disorders (ASDs)</a:t>
            </a:r>
            <a:endParaRPr lang="it-IT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t-IT" sz="2400" dirty="0" smtClean="0"/>
              <a:t> ASDs include a series of conditions </a:t>
            </a:r>
            <a:r>
              <a:rPr lang="en-US" sz="2400" dirty="0" smtClean="0"/>
              <a:t>characterized by delays or abnormal functioning before the age of 3 in one or more of the following domains: </a:t>
            </a:r>
            <a:r>
              <a:rPr lang="en-US" sz="2400" b="1" dirty="0" smtClean="0"/>
              <a:t>social interaction</a:t>
            </a:r>
            <a:r>
              <a:rPr lang="en-US" sz="2400" dirty="0" smtClean="0"/>
              <a:t>; </a:t>
            </a:r>
            <a:r>
              <a:rPr lang="en-US" sz="2400" b="1" dirty="0" smtClean="0"/>
              <a:t>communication</a:t>
            </a:r>
            <a:r>
              <a:rPr lang="en-US" sz="2400" dirty="0" smtClean="0"/>
              <a:t>; restricted, repetitive, and stereotyped </a:t>
            </a:r>
            <a:r>
              <a:rPr lang="en-US" sz="2400" b="1" dirty="0" smtClean="0"/>
              <a:t>patterns of behavior, interests, and activities</a:t>
            </a:r>
            <a:r>
              <a:rPr lang="en-US" sz="2400" dirty="0" smtClean="0"/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 smtClean="0"/>
              <a:t>The main disorders of the spectrum (</a:t>
            </a:r>
            <a:r>
              <a:rPr lang="it-IT" sz="2400" dirty="0" smtClean="0"/>
              <a:t>DSM-IV-TR) are:</a:t>
            </a:r>
          </a:p>
          <a:p>
            <a:pPr lvl="1">
              <a:buFont typeface="Wingdings" pitchFamily="2" charset="2"/>
              <a:buChar char="ü"/>
            </a:pPr>
            <a:r>
              <a:rPr lang="it-IT" sz="2400" b="1" dirty="0" smtClean="0"/>
              <a:t>Autistic disorder </a:t>
            </a:r>
            <a:endParaRPr lang="it-IT" sz="2400" dirty="0" smtClean="0"/>
          </a:p>
          <a:p>
            <a:pPr lvl="1">
              <a:buFont typeface="Wingdings" pitchFamily="2" charset="2"/>
              <a:buChar char="ü"/>
            </a:pPr>
            <a:r>
              <a:rPr lang="it-IT" sz="2400" b="1" dirty="0" smtClean="0"/>
              <a:t>Asperger syndrome</a:t>
            </a:r>
          </a:p>
          <a:p>
            <a:pPr lvl="1">
              <a:buFont typeface="Wingdings" pitchFamily="2" charset="2"/>
              <a:buChar char="ü"/>
            </a:pPr>
            <a:r>
              <a:rPr lang="it-IT" sz="2400" b="1" dirty="0" smtClean="0"/>
              <a:t>Pervasive developmental disorder not otherwise specified (PDD-NOS)</a:t>
            </a:r>
            <a:r>
              <a:rPr lang="it-IT" sz="24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Prevalence: 1/88 (US Center for Disease Control and Prevention, 2012).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ASD research funding in US (2010): $408.5 M, (+84% from 2008).</a:t>
            </a:r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625"/>
            <a:ext cx="8229600" cy="914400"/>
          </a:xfrm>
        </p:spPr>
        <p:txBody>
          <a:bodyPr/>
          <a:lstStyle/>
          <a:p>
            <a:r>
              <a:rPr lang="en-US" sz="4000" b="1" u="sng" dirty="0" smtClean="0"/>
              <a:t>Hypothesis (ID and ADD/ADHD)</a:t>
            </a:r>
            <a:endParaRPr lang="en-US" sz="40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009650"/>
            <a:ext cx="8229600" cy="548640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 smtClean="0">
                <a:solidFill>
                  <a:prstClr val="black"/>
                </a:solidFill>
              </a:rPr>
              <a:t>Some mental disorders have a </a:t>
            </a:r>
            <a:r>
              <a:rPr lang="en-US" sz="2800" b="1" dirty="0" smtClean="0">
                <a:solidFill>
                  <a:prstClr val="black"/>
                </a:solidFill>
              </a:rPr>
              <a:t>late onset </a:t>
            </a:r>
            <a:r>
              <a:rPr lang="en-US" sz="2800" dirty="0" smtClean="0">
                <a:solidFill>
                  <a:prstClr val="black"/>
                </a:solidFill>
              </a:rPr>
              <a:t>(ADD/ADHD, OCD, </a:t>
            </a:r>
            <a:r>
              <a:rPr lang="en-US" sz="2800" dirty="0" err="1" smtClean="0">
                <a:solidFill>
                  <a:prstClr val="black"/>
                </a:solidFill>
              </a:rPr>
              <a:t>Tourette</a:t>
            </a:r>
            <a:r>
              <a:rPr lang="en-US" sz="2800" dirty="0" smtClean="0">
                <a:solidFill>
                  <a:prstClr val="black"/>
                </a:solidFill>
              </a:rPr>
              <a:t> syndrome) and can occur after an </a:t>
            </a:r>
            <a:r>
              <a:rPr lang="en-US" sz="2800" b="1" dirty="0" smtClean="0">
                <a:solidFill>
                  <a:prstClr val="black"/>
                </a:solidFill>
              </a:rPr>
              <a:t>event causing an increase in metabolic rate</a:t>
            </a:r>
            <a:r>
              <a:rPr lang="en-US" sz="2800" dirty="0" smtClean="0">
                <a:solidFill>
                  <a:prstClr val="black"/>
                </a:solidFill>
              </a:rPr>
              <a:t> (high fever, infections, brain damages, puberty).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en-US" sz="105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 smtClean="0"/>
              <a:t>When compared to controls, cells from patients with </a:t>
            </a:r>
            <a:r>
              <a:rPr lang="en-US" sz="2800" b="1" dirty="0" smtClean="0"/>
              <a:t>ID and developmental mental disorders like ADD/ADHD </a:t>
            </a:r>
            <a:r>
              <a:rPr lang="en-US" sz="2800" dirty="0" smtClean="0"/>
              <a:t>appear to have </a:t>
            </a:r>
            <a:r>
              <a:rPr lang="en-US" sz="2800" b="1" dirty="0" smtClean="0"/>
              <a:t>increased need of energy sources </a:t>
            </a:r>
            <a:r>
              <a:rPr lang="en-US" sz="2800" dirty="0" smtClean="0"/>
              <a:t>under situations promoting </a:t>
            </a:r>
            <a:r>
              <a:rPr lang="en-US" sz="2800" b="1" dirty="0" smtClean="0"/>
              <a:t>metabolic stress </a:t>
            </a:r>
            <a:r>
              <a:rPr lang="en-US" sz="2800" dirty="0" smtClean="0"/>
              <a:t>and the consequences can be more severe in those tissues with higher metabolic rates (i.e. neuronal cells).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4000" b="1" dirty="0" smtClean="0"/>
              <a:t>Summary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5626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800" dirty="0" err="1" smtClean="0"/>
              <a:t>Biolog</a:t>
            </a:r>
            <a:r>
              <a:rPr lang="en-US" sz="2800" dirty="0" smtClean="0"/>
              <a:t> phenotype microarray plates are able to identify </a:t>
            </a:r>
            <a:r>
              <a:rPr lang="en-US" sz="2800" b="1" dirty="0" smtClean="0"/>
              <a:t>significant abnormalities in the metabolic profile </a:t>
            </a:r>
            <a:r>
              <a:rPr lang="en-US" sz="2800" dirty="0" smtClean="0"/>
              <a:t>of cells from patients with </a:t>
            </a:r>
            <a:r>
              <a:rPr lang="en-US" sz="2800" b="1" dirty="0" smtClean="0"/>
              <a:t>neurodevelopmental disorders</a:t>
            </a:r>
            <a:r>
              <a:rPr lang="en-US" sz="2800" dirty="0" smtClean="0"/>
              <a:t>, like ASDs, ADD/ADHD, and anxiety/OCD.</a:t>
            </a:r>
          </a:p>
          <a:p>
            <a:endParaRPr lang="en-US" sz="1050" dirty="0" smtClean="0"/>
          </a:p>
          <a:p>
            <a:pPr>
              <a:buBlip>
                <a:blip r:embed="rId2"/>
              </a:buBlip>
            </a:pPr>
            <a:r>
              <a:rPr lang="en-US" sz="2800" dirty="0" smtClean="0"/>
              <a:t>The metabolic findings reveal </a:t>
            </a:r>
            <a:r>
              <a:rPr lang="en-US" sz="2800" b="1" dirty="0" smtClean="0"/>
              <a:t>new molecular pathways </a:t>
            </a:r>
            <a:r>
              <a:rPr lang="en-US" sz="2800" dirty="0" smtClean="0"/>
              <a:t>playing an important role in the </a:t>
            </a:r>
            <a:r>
              <a:rPr lang="en-US" sz="2800" b="1" dirty="0" smtClean="0"/>
              <a:t>pathogenesis</a:t>
            </a:r>
            <a:r>
              <a:rPr lang="en-US" sz="2800" dirty="0" smtClean="0"/>
              <a:t> of those disorders and can provide </a:t>
            </a:r>
            <a:r>
              <a:rPr lang="en-US" sz="2800" b="1" dirty="0" smtClean="0"/>
              <a:t>new tools for therapeutic approaches</a:t>
            </a:r>
            <a:r>
              <a:rPr lang="en-US" sz="2800" dirty="0" smtClean="0"/>
              <a:t>.</a:t>
            </a:r>
          </a:p>
          <a:p>
            <a:endParaRPr lang="en-US" sz="1050" dirty="0" smtClean="0"/>
          </a:p>
          <a:p>
            <a:pPr>
              <a:buBlip>
                <a:blip r:embed="rId2"/>
              </a:buBlip>
            </a:pPr>
            <a:r>
              <a:rPr lang="en-US" sz="2800" dirty="0" smtClean="0"/>
              <a:t>Follow-up studies involving </a:t>
            </a:r>
            <a:r>
              <a:rPr lang="en-US" sz="2800" b="1" dirty="0" smtClean="0"/>
              <a:t>kinetics </a:t>
            </a:r>
            <a:r>
              <a:rPr lang="en-US" sz="2800" b="1" dirty="0" smtClean="0"/>
              <a:t>and gene expression analysis</a:t>
            </a:r>
            <a:r>
              <a:rPr lang="en-US" sz="2800" dirty="0" smtClean="0"/>
              <a:t> are ongoing to better characterize these findings.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z="4000" b="1" dirty="0" smtClean="0"/>
              <a:t>Acknowledgments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48200" cy="4800600"/>
          </a:xfrm>
        </p:spPr>
        <p:txBody>
          <a:bodyPr numCol="1"/>
          <a:lstStyle/>
          <a:p>
            <a:r>
              <a:rPr lang="en-US" dirty="0" smtClean="0"/>
              <a:t>Dr. Charles Schwartz</a:t>
            </a:r>
          </a:p>
          <a:p>
            <a:r>
              <a:rPr lang="en-US" dirty="0" smtClean="0"/>
              <a:t>Dr. Chin-Fu Chen</a:t>
            </a:r>
          </a:p>
          <a:p>
            <a:r>
              <a:rPr lang="en-US" dirty="0" smtClean="0"/>
              <a:t>Cindy Skinner</a:t>
            </a:r>
          </a:p>
          <a:p>
            <a:r>
              <a:rPr lang="en-US" dirty="0" smtClean="0"/>
              <a:t>Kelly Jones</a:t>
            </a:r>
          </a:p>
          <a:p>
            <a:r>
              <a:rPr lang="en-US" dirty="0" smtClean="0"/>
              <a:t>Lauren Cascio</a:t>
            </a:r>
          </a:p>
          <a:p>
            <a:r>
              <a:rPr lang="en-US" dirty="0" smtClean="0"/>
              <a:t>Ayla Pittman</a:t>
            </a:r>
          </a:p>
          <a:p>
            <a:r>
              <a:rPr lang="en-US" dirty="0" smtClean="0"/>
              <a:t>Mackenzie DeGraff</a:t>
            </a:r>
          </a:p>
          <a:p>
            <a:r>
              <a:rPr lang="en-US" dirty="0" smtClean="0"/>
              <a:t>Heather McCartney</a:t>
            </a:r>
            <a:endParaRPr lang="en-US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 l="8125" t="37976" r="35000" b="13127"/>
          <a:stretch>
            <a:fillRect/>
          </a:stretch>
        </p:blipFill>
        <p:spPr bwMode="auto">
          <a:xfrm>
            <a:off x="4114800" y="2133600"/>
            <a:ext cx="488804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435078"/>
          <a:ext cx="9143999" cy="6325964"/>
        </p:xfrm>
        <a:graphic>
          <a:graphicData uri="http://schemas.openxmlformats.org/drawingml/2006/table">
            <a:tbl>
              <a:tblPr/>
              <a:tblGrid>
                <a:gridCol w="1365735"/>
                <a:gridCol w="628406"/>
                <a:gridCol w="825259"/>
                <a:gridCol w="649399"/>
                <a:gridCol w="737329"/>
                <a:gridCol w="737329"/>
                <a:gridCol w="737329"/>
                <a:gridCol w="643814"/>
                <a:gridCol w="838200"/>
                <a:gridCol w="662945"/>
                <a:gridCol w="592097"/>
                <a:gridCol w="726157"/>
              </a:tblGrid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G1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Arial" pitchFamily="34" charset="0"/>
                          <a:cs typeface="Arial" pitchFamily="34" charset="0"/>
                        </a:rPr>
                        <a:t>G2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Arial" pitchFamily="34" charset="0"/>
                          <a:cs typeface="Arial" pitchFamily="34" charset="0"/>
                        </a:rPr>
                        <a:t>G3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Arial" pitchFamily="34" charset="0"/>
                          <a:cs typeface="Arial" pitchFamily="34" charset="0"/>
                        </a:rPr>
                        <a:t>G4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Arial" pitchFamily="34" charset="0"/>
                          <a:cs typeface="Arial" pitchFamily="34" charset="0"/>
                        </a:rPr>
                        <a:t>G5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Arial" pitchFamily="34" charset="0"/>
                          <a:cs typeface="Arial" pitchFamily="34" charset="0"/>
                        </a:rPr>
                        <a:t>G6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Arial" pitchFamily="34" charset="0"/>
                          <a:cs typeface="Arial" pitchFamily="34" charset="0"/>
                        </a:rPr>
                        <a:t>G7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Arial" pitchFamily="34" charset="0"/>
                          <a:cs typeface="Arial" pitchFamily="34" charset="0"/>
                        </a:rPr>
                        <a:t>G8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Arial" pitchFamily="34" charset="0"/>
                          <a:cs typeface="Arial" pitchFamily="34" charset="0"/>
                        </a:rPr>
                        <a:t>G9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latin typeface="Arial" pitchFamily="34" charset="0"/>
                          <a:cs typeface="Arial" pitchFamily="34" charset="0"/>
                        </a:rPr>
                        <a:t>G10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Substrate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15627 (</a:t>
                      </a:r>
                      <a:r>
                        <a:rPr lang="en-US" sz="900" b="0" i="1" u="none" strike="noStrike" dirty="0">
                          <a:latin typeface="Arial" pitchFamily="34" charset="0"/>
                          <a:cs typeface="Arial" pitchFamily="34" charset="0"/>
                        </a:rPr>
                        <a:t>NLGN4</a:t>
                      </a:r>
                      <a:r>
                        <a:rPr lang="en-US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A289T)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16309 (</a:t>
                      </a:r>
                      <a:r>
                        <a:rPr lang="en-US" sz="900" b="0" i="1" u="none" strike="noStrike" dirty="0">
                          <a:latin typeface="Arial" pitchFamily="34" charset="0"/>
                          <a:cs typeface="Arial" pitchFamily="34" charset="0"/>
                        </a:rPr>
                        <a:t>SHANK3</a:t>
                      </a:r>
                      <a:r>
                        <a:rPr lang="en-US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c.1304+48</a:t>
                      </a:r>
                      <a:r>
                        <a:rPr lang="en-US" sz="9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C&gt;T + </a:t>
                      </a:r>
                      <a:r>
                        <a:rPr lang="en-US" sz="9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microdel</a:t>
                      </a:r>
                      <a:r>
                        <a:rPr lang="en-US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18)</a:t>
                      </a:r>
                      <a:endParaRPr lang="en-US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17702 (</a:t>
                      </a:r>
                      <a:r>
                        <a:rPr lang="en-US" sz="900" b="0" i="1" u="none" strike="noStrike" dirty="0">
                          <a:latin typeface="Arial" pitchFamily="34" charset="0"/>
                          <a:cs typeface="Arial" pitchFamily="34" charset="0"/>
                        </a:rPr>
                        <a:t>NLGN4</a:t>
                      </a:r>
                      <a:r>
                        <a:rPr lang="en-US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S259P)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CMS 13961 (twin)</a:t>
                      </a:r>
                      <a:endParaRPr lang="en-US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CMS 13963 (twin)</a:t>
                      </a:r>
                      <a:endParaRPr lang="en-US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CMS 17711</a:t>
                      </a:r>
                      <a:endParaRPr lang="en-US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CMS 4613</a:t>
                      </a:r>
                      <a:endParaRPr lang="en-US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12718 (</a:t>
                      </a:r>
                      <a:r>
                        <a:rPr lang="en-US" sz="900" b="0" i="1" u="none" strike="noStrike" dirty="0">
                          <a:latin typeface="Arial" pitchFamily="34" charset="0"/>
                          <a:cs typeface="Arial" pitchFamily="34" charset="0"/>
                        </a:rPr>
                        <a:t>SHANK3</a:t>
                      </a:r>
                      <a:r>
                        <a:rPr lang="en-US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c.1304+48 C&gt;T + </a:t>
                      </a:r>
                      <a:r>
                        <a:rPr lang="en-US" sz="9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EGR2 </a:t>
                      </a:r>
                      <a:r>
                        <a:rPr lang="en-US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SNPs) </a:t>
                      </a:r>
                      <a:endParaRPr lang="en-US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16453 (</a:t>
                      </a:r>
                      <a:r>
                        <a:rPr lang="en-US" sz="900" b="0" i="1" u="none" strike="noStrike" dirty="0">
                          <a:latin typeface="Arial" pitchFamily="34" charset="0"/>
                          <a:cs typeface="Arial" pitchFamily="34" charset="0"/>
                        </a:rPr>
                        <a:t>SHANK3</a:t>
                      </a:r>
                      <a:r>
                        <a:rPr lang="en-US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c.1304+48 C&gt;T) </a:t>
                      </a:r>
                      <a:endParaRPr lang="en-US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CMS 6693 (t 14;15)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value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Trp-Arg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0.123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0.223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0.183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0.188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0.236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0.296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0.249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0.276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0.238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0.277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0.00014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Trp-Glu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0.133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0.277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0.203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0.225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0.271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0.323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0.317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0.437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0.251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0.00028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L-Tryptophan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0.215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0.378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0.305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0.303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0.377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0.293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0.344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0.394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0.447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0.00028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Trp-Gly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0.139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0.28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0.212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0.222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0.236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0.258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0.266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0.389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0.363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0.337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0.00042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Trp-Trp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0.195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0.297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0.302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0.337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0.296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0.433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0.408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0.312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0.00049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Ala-Trp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0.179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0.269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0.219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0.311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0.326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0.325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0.319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0.288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0.333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0.00066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Asp-</a:t>
                      </a:r>
                      <a:r>
                        <a:rPr lang="en-US" sz="10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Trp</a:t>
                      </a:r>
                      <a:endParaRPr lang="en-US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0.138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0.256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0.199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0.219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0.29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0.268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0.221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0.402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0.00071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Phe-Trp</a:t>
                      </a:r>
                      <a:endParaRPr lang="en-US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0.229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0.262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0.239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0.297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0.261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0.274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0.338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0.00189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Met-Trp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0.302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0.323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0.335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0.417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0.302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0.371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0.325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0.383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0.436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0.00210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Glu-Trp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0.148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0.286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0.247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0.296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0.348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0.301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0.359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0.255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0.55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0.00305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Trp-Asp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0.257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0.171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0.197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0.273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0.346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0.245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0.396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0.259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0.00353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Leu-Trp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0.171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0.326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0.205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0.301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0.418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0.268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0.322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0.339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0.472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0.359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0.00459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Trp-Ala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0.158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0.273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0.222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0.235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0.33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0.314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0.345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0.438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0.347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0.00466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Trp</a:t>
                      </a:r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-Tyr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0.132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0.303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0.211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0.263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0.336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0.254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0.309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0.408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0.342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0.318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0.00673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Trp-Val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0.159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0.309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0.185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0.274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0.338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0.248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0.336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0.412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0.286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0.348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0.00804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Ile-Trp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0.166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0.311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0.246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0.293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0.348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0.373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0.363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0.355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0.473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0.00961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Arg-Trp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0.127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0.181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0.169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0.218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0.342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0.205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0.249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0.345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0.01054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Trp-Leu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0.195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0.331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0.227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0.284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0.384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0.242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0.297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0.361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0.464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0.335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0.01984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Lys-Lys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0.096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0.093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0.076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0.102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0.115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0.243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0.102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0.207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0.192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0.273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0.02204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Leu</a:t>
                      </a:r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-Ile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0.167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0.081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0.207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0.266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0.408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0.234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0.306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0.371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0.403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0.02210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Trp-Phe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0.181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0.355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0.293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0.308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0.418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0.253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0.414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0.369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0.293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0.02273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Ile-Tyr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0.099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0.164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0.151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0.185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0.356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0.187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0.268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0.309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0.02423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His-Trp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0.128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0.241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0.178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0.226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0.247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0.304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0.229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0.222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0.255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0.318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0.02525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Gly-Trp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0.138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0.298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0.253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0.349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0.363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0.357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0.276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0.333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0.309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0.02582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Trp-Ser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0.166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0.317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0.232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0.255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0.298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0.226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0.323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0.372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0.398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0.311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0.02632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a-</a:t>
                      </a:r>
                      <a:r>
                        <a:rPr lang="en-US" sz="10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Keto</a:t>
                      </a:r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-Butyric Acid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0.113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0.114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0.111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0.159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0.094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0.106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0.157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0.189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0.226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0.422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0.02740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05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Mono Methyl</a:t>
                      </a:r>
                      <a:r>
                        <a:rPr lang="en-US" sz="10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Succinate</a:t>
                      </a:r>
                      <a:endParaRPr lang="en-US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1.236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1.54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2.116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1.286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1.664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0.714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1.048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1.95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1.545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1.412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0.03126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Ile-</a:t>
                      </a:r>
                      <a:r>
                        <a:rPr lang="en-US" sz="10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Gln</a:t>
                      </a:r>
                      <a:endParaRPr lang="en-US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0.385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0.544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0.625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0.977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0.426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0.849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0.792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0.835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0.03223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L-Lactic Acid (DL)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0.464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0.572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0.867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0.666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0.922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0.706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0.318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0.588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0.823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0.797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0.03291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5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D,L-a-Glycerol Phosphate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0.408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0.328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0.516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0.252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0.236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0.409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0.247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0.624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0.496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0.03566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His-</a:t>
                      </a:r>
                      <a:r>
                        <a:rPr lang="en-US" sz="10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Glu</a:t>
                      </a:r>
                      <a:endParaRPr lang="en-US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0.082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0.093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0.072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0.096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0.105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0.233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0.156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0.177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0.03605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Tyr-</a:t>
                      </a:r>
                      <a:r>
                        <a:rPr lang="en-US" sz="10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Gly</a:t>
                      </a:r>
                      <a:endParaRPr lang="en-US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0.102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0.138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0.103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0.134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0.155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0.235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0.147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0.308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0.269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0.261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0.03918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0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His-Val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0.08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0.083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0.072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0.101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0.09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0.086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0.199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0.126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0.26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0.04165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05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a-Methyl-D-</a:t>
                      </a:r>
                      <a:r>
                        <a:rPr lang="en-US" sz="10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Mannoside</a:t>
                      </a:r>
                      <a:endParaRPr lang="en-US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0.118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0.172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0.149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0.401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0.524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0.221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0.719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 pitchFamily="34" charset="0"/>
                          <a:cs typeface="Arial" pitchFamily="34" charset="0"/>
                        </a:rPr>
                        <a:t>0.426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0.249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0.04571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-1911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Significant metabolites in 10 non-syndromic ASD patients </a:t>
            </a:r>
            <a:r>
              <a:rPr lang="en-US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vs.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10 controls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-9538"/>
          <a:ext cx="6324603" cy="6867537"/>
        </p:xfrm>
        <a:graphic>
          <a:graphicData uri="http://schemas.openxmlformats.org/drawingml/2006/table">
            <a:tbl>
              <a:tblPr/>
              <a:tblGrid>
                <a:gridCol w="1147721"/>
                <a:gridCol w="918176"/>
                <a:gridCol w="918176"/>
                <a:gridCol w="994691"/>
                <a:gridCol w="918176"/>
                <a:gridCol w="726121"/>
                <a:gridCol w="701542"/>
              </a:tblGrid>
              <a:tr h="317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Substrate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Control Average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Green </a:t>
                      </a:r>
                      <a:endParaRPr lang="en-US" sz="1000" b="1" i="0" u="none" strike="noStrik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Average</a:t>
                      </a:r>
                      <a:endParaRPr lang="en-US" sz="1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Orange </a:t>
                      </a:r>
                      <a:endParaRPr lang="en-US" sz="1000" b="1" i="0" u="none" strike="noStrik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Average</a:t>
                      </a:r>
                      <a:endParaRPr lang="en-US" sz="1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Purple Average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Z</a:t>
                      </a:r>
                      <a:r>
                        <a:rPr lang="en-US" sz="1000" b="1" i="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</a:t>
                      </a:r>
                      <a:r>
                        <a:rPr lang="en-US" sz="10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Average</a:t>
                      </a:r>
                      <a:endParaRPr lang="en-US" sz="1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</a:rPr>
                        <a:t>P</a:t>
                      </a:r>
                      <a:r>
                        <a:rPr lang="en-US" sz="10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</a:rPr>
                        <a:t>-Value</a:t>
                      </a:r>
                      <a:endParaRPr lang="en-US" sz="1000" b="1" i="1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</a:endParaRP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Glycogen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1.489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1.164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1.161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1.402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0.026949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L-Lactic Acid (DL)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0.479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0.769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0.556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0.657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0.006211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Succinamic Acid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1.626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1.298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1.422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1.651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0.023753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Mono Methyl Succinate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1.884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1.475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1.671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1.819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0.011704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b-Hydroxy-Butyric Acid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0.529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0.557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0.023910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Hexanoic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Acid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0.011992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L-Tryptophan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0.631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0.365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0.377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0.001461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9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Ala-Arg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0.273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0.222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0.018475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Ala-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0.472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0.203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0.001675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Arg-Trp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0.357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0.001373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Asp-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0.166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0.001115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Glu-Trp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0.178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0.000942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Gly-Trp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0.317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0.297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0.006416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9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Gly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-Tyr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0.277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0.146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0.015515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His-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0.247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0.187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0.004921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9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His-Tyr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0.171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0.031716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Ile-Gln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1.021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0.728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0.029556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Ile-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0.397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0.006989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9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Ile-Tyr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0.313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0.216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0.018489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Leu-Phe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0.039625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Leu-Trp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0.002536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Met-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0.528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0.001670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9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Met-Tyr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0.310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0.225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0.275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0.168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0.215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0.021180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Phe-Trp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0.337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0.203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0.000191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Pro-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0.406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0.367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0.337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0.021670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9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Ser-Tyr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0.301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0.214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0.266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0.185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0.013745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-Ala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0.486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0.223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0.309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0.001209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Trp-Arg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0.402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0.000173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-Asp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0.225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0.000740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Trp-Glu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0.000132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Trp-Gly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0.472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0.317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0.000299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Trp-Leu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0.447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0.001800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-Lys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0.276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0.163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0.014358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Trp-Phe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0.000590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-Ser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0.297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0.236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0.004266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Trp-Trp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0.000153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-Tyr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0.472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0.179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0.287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0.001164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-Val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0.003150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9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Tyr-Ala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0.157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0.036694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Tyr-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Gly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0.287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0.176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0.005801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Tyr-Ile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0.347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0.230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0.295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0.019385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Tyr-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Phe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0.239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0.131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0.145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0.027475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Tyr-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0.336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0.253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0.157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0.002382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9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Tyr-Tyr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0.233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0.225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0.003382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Tyr-Val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0.293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0.242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0.116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0.154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0.014950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Val-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Gln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0.731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0.615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0.543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0.380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0.022287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Val-Tyr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0.303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0.229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0.273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0.138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0.187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0.024195</a:t>
                      </a:r>
                    </a:p>
                  </a:txBody>
                  <a:tcPr marL="3240" marR="3240" marT="3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553200" y="1447800"/>
          <a:ext cx="2438400" cy="4118610"/>
        </p:xfrm>
        <a:graphic>
          <a:graphicData uri="http://schemas.openxmlformats.org/drawingml/2006/table">
            <a:tbl>
              <a:tblPr/>
              <a:tblGrid>
                <a:gridCol w="2020389"/>
                <a:gridCol w="418011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15627 (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NLGN4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A289T)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G1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16309 (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SHANK3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c.1304+48C&gt;T </a:t>
                      </a: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+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microdel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G2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17702 (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NLGN4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S259P)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G3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cms13961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(twin)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G4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cms13963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(twin)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cms17711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cms4613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12718 (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SHANK3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c.1304+48C&gt;T </a:t>
                      </a: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+ </a:t>
                      </a:r>
                      <a:r>
                        <a:rPr lang="en-US" sz="11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EGR2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SNPs)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16453 (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SHANK3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c.1304+48C&gt;T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CMS 6693 (t 14;15)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G10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CMS 6276a 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FMR1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CMS 9549 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FMR1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CMS 15810 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FMR1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CMS 15811 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FMR1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+mn-lt"/>
                        </a:rPr>
                        <a:t>CMS 1836 (</a:t>
                      </a:r>
                      <a:r>
                        <a:rPr lang="en-US" sz="1100" b="1" i="1" u="none" strike="noStrike" dirty="0">
                          <a:latin typeface="+mn-lt"/>
                        </a:rPr>
                        <a:t>MECP2</a:t>
                      </a:r>
                      <a:r>
                        <a:rPr lang="en-US" sz="1100" b="1" i="0" u="none" strike="noStrike" dirty="0">
                          <a:latin typeface="+mn-lt"/>
                        </a:rPr>
                        <a:t> R168X)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+mn-lt"/>
                        </a:rPr>
                        <a:t>P1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+mn-lt"/>
                        </a:rPr>
                        <a:t>CMS 3294 (</a:t>
                      </a:r>
                      <a:r>
                        <a:rPr lang="en-US" sz="1100" b="1" i="1" u="none" strike="noStrike" dirty="0">
                          <a:latin typeface="+mn-lt"/>
                        </a:rPr>
                        <a:t>MECP2</a:t>
                      </a:r>
                      <a:r>
                        <a:rPr lang="en-US" sz="1100" b="1" i="0" u="none" strike="noStrike" dirty="0">
                          <a:latin typeface="+mn-lt"/>
                        </a:rPr>
                        <a:t> M158T)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+mn-lt"/>
                        </a:rPr>
                        <a:t>P2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+mn-lt"/>
                        </a:rPr>
                        <a:t>14071 (</a:t>
                      </a:r>
                      <a:r>
                        <a:rPr lang="en-US" sz="1100" b="1" i="1" u="none" strike="noStrike" dirty="0">
                          <a:latin typeface="+mn-lt"/>
                        </a:rPr>
                        <a:t>ZNF711</a:t>
                      </a:r>
                      <a:r>
                        <a:rPr lang="en-US" sz="1100" b="1" i="0" u="none" strike="noStrike" dirty="0" smtClean="0"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+mn-lt"/>
                        </a:rPr>
                        <a:t>Z1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77000" y="381000"/>
          <a:ext cx="2417893" cy="463680"/>
        </p:xfrm>
        <a:graphic>
          <a:graphicData uri="http://schemas.openxmlformats.org/drawingml/2006/table">
            <a:tbl>
              <a:tblPr/>
              <a:tblGrid>
                <a:gridCol w="2417893"/>
              </a:tblGrid>
              <a:tr h="105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Verdana"/>
                        </a:rPr>
                        <a:t>25/26 (96.1%) </a:t>
                      </a:r>
                      <a:r>
                        <a:rPr lang="en-US" sz="1000" b="1" i="0" u="none" strike="noStrike" dirty="0" err="1">
                          <a:latin typeface="Verdana"/>
                        </a:rPr>
                        <a:t>Trp</a:t>
                      </a:r>
                      <a:r>
                        <a:rPr lang="en-US" sz="1000" b="1" i="0" u="none" strike="noStrike" dirty="0">
                          <a:latin typeface="Verdana"/>
                        </a:rPr>
                        <a:t> </a:t>
                      </a:r>
                      <a:r>
                        <a:rPr lang="en-US" sz="1000" b="1" i="0" u="none" strike="noStrike" dirty="0" smtClean="0">
                          <a:latin typeface="Verdana"/>
                        </a:rPr>
                        <a:t>(</a:t>
                      </a:r>
                      <a:r>
                        <a:rPr lang="en-US" sz="1000" b="1" i="1" u="none" strike="noStrike" dirty="0">
                          <a:latin typeface="Verdana"/>
                        </a:rPr>
                        <a:t>p</a:t>
                      </a:r>
                      <a:r>
                        <a:rPr lang="en-US" sz="1000" b="1" i="0" u="none" strike="noStrike" dirty="0">
                          <a:latin typeface="Verdana"/>
                        </a:rPr>
                        <a:t>&lt;0.05)</a:t>
                      </a:r>
                    </a:p>
                  </a:txBody>
                  <a:tcPr marL="3240" marR="3240" marT="3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05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Verdana"/>
                        </a:rPr>
                        <a:t>(only Lys-</a:t>
                      </a:r>
                      <a:r>
                        <a:rPr lang="en-US" sz="1000" b="0" i="0" u="none" strike="noStrike" dirty="0" err="1">
                          <a:latin typeface="Verdana"/>
                        </a:rPr>
                        <a:t>Trp</a:t>
                      </a:r>
                      <a:r>
                        <a:rPr lang="en-US" sz="1000" b="0" i="0" u="none" strike="noStrike" dirty="0">
                          <a:latin typeface="Verdana"/>
                        </a:rPr>
                        <a:t> missing, but it is in acetate salt)</a:t>
                      </a:r>
                    </a:p>
                  </a:txBody>
                  <a:tcPr marL="3240" marR="3240" marT="3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457200" y="1066800"/>
          <a:ext cx="8686800" cy="431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93333" t="48826" b="42682"/>
          <a:stretch>
            <a:fillRect/>
          </a:stretch>
        </p:blipFill>
        <p:spPr bwMode="auto">
          <a:xfrm>
            <a:off x="7315200" y="579120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1" y="5638800"/>
          <a:ext cx="4876798" cy="594360"/>
        </p:xfrm>
        <a:graphic>
          <a:graphicData uri="http://schemas.openxmlformats.org/drawingml/2006/table">
            <a:tbl>
              <a:tblPr/>
              <a:tblGrid>
                <a:gridCol w="1608841"/>
                <a:gridCol w="1659116"/>
                <a:gridCol w="1608841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Trp [E7-F6] Av 20 ctrs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Trp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[E7-F6] Av 20 pts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8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sng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Diff: -22.55%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0.6428375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0.497841667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7485888" y="6038088"/>
            <a:ext cx="381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Preliminary microarray data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6096000" cy="1752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900" dirty="0" smtClean="0">
                <a:solidFill>
                  <a:prstClr val="black"/>
                </a:solidFill>
              </a:rPr>
              <a:t>Expression microarray analysis on 10 ASD patients </a:t>
            </a:r>
            <a:r>
              <a:rPr lang="en-US" sz="1900" dirty="0" err="1" smtClean="0">
                <a:solidFill>
                  <a:prstClr val="black"/>
                </a:solidFill>
              </a:rPr>
              <a:t>vs</a:t>
            </a:r>
            <a:r>
              <a:rPr lang="en-US" sz="1900" dirty="0" smtClean="0">
                <a:solidFill>
                  <a:prstClr val="black"/>
                </a:solidFill>
              </a:rPr>
              <a:t> 10 controls </a:t>
            </a:r>
            <a:r>
              <a:rPr lang="en-US" sz="1900" dirty="0" smtClean="0"/>
              <a:t>showed significantly lower expression of 2 out of 3 genes responsible for the </a:t>
            </a:r>
            <a:r>
              <a:rPr lang="en-US" sz="1900" dirty="0" err="1" smtClean="0"/>
              <a:t>Trp</a:t>
            </a:r>
            <a:r>
              <a:rPr lang="en-US" sz="1900" dirty="0" smtClean="0"/>
              <a:t> receptors expressed both in blood and brain (</a:t>
            </a:r>
            <a:r>
              <a:rPr lang="en-US" sz="1900" i="1" dirty="0" smtClean="0"/>
              <a:t>SLC7A5</a:t>
            </a:r>
            <a:r>
              <a:rPr lang="en-US" sz="1900" dirty="0" smtClean="0"/>
              <a:t> and </a:t>
            </a:r>
            <a:r>
              <a:rPr lang="en-US" sz="1900" i="1" dirty="0" smtClean="0"/>
              <a:t>SLC7A8</a:t>
            </a:r>
            <a:r>
              <a:rPr lang="en-US" sz="1900" dirty="0" smtClean="0"/>
              <a:t>), the data was confirmed by </a:t>
            </a:r>
            <a:r>
              <a:rPr lang="en-US" sz="1900" dirty="0" err="1" smtClean="0"/>
              <a:t>qPCR</a:t>
            </a:r>
            <a:endParaRPr lang="en-US" sz="19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629400" y="1116285"/>
          <a:ext cx="2209800" cy="1245915"/>
        </p:xfrm>
        <a:graphic>
          <a:graphicData uri="http://schemas.openxmlformats.org/drawingml/2006/table">
            <a:tbl>
              <a:tblPr/>
              <a:tblGrid>
                <a:gridCol w="1104900"/>
                <a:gridCol w="1104900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Verdana"/>
                        </a:rPr>
                        <a:t>Gene Symbol</a:t>
                      </a:r>
                    </a:p>
                  </a:txBody>
                  <a:tcPr marL="8253" marR="8253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 dirty="0">
                          <a:latin typeface="Verdana"/>
                        </a:rPr>
                        <a:t>P</a:t>
                      </a:r>
                      <a:r>
                        <a:rPr lang="en-US" sz="1100" b="1" i="0" u="none" strike="noStrike" dirty="0">
                          <a:latin typeface="Verdana"/>
                        </a:rPr>
                        <a:t> Value</a:t>
                      </a:r>
                    </a:p>
                  </a:txBody>
                  <a:tcPr marL="8253" marR="8253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latin typeface="Verdana"/>
                        </a:rPr>
                        <a:t>SLC3A2</a:t>
                      </a:r>
                    </a:p>
                  </a:txBody>
                  <a:tcPr marL="8253" marR="8253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0.25619</a:t>
                      </a:r>
                    </a:p>
                  </a:txBody>
                  <a:tcPr marL="8253" marR="8253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latin typeface="Verdana"/>
                        </a:rPr>
                        <a:t>SLC7A5</a:t>
                      </a:r>
                    </a:p>
                  </a:txBody>
                  <a:tcPr marL="8253" marR="8253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0.00627</a:t>
                      </a:r>
                    </a:p>
                  </a:txBody>
                  <a:tcPr marL="8253" marR="8253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3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latin typeface="Verdana"/>
                        </a:rPr>
                        <a:t>SLC7A8</a:t>
                      </a:r>
                    </a:p>
                  </a:txBody>
                  <a:tcPr marL="8253" marR="8253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0.04067</a:t>
                      </a:r>
                    </a:p>
                  </a:txBody>
                  <a:tcPr marL="8253" marR="8253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729595" y="2438400"/>
          <a:ext cx="1756805" cy="2088856"/>
        </p:xfrm>
        <a:graphic>
          <a:graphicData uri="http://schemas.openxmlformats.org/drawingml/2006/table">
            <a:tbl>
              <a:tblPr/>
              <a:tblGrid>
                <a:gridCol w="1084699"/>
                <a:gridCol w="672106"/>
              </a:tblGrid>
              <a:tr h="273343">
                <a:tc gridSpan="2">
                  <a:txBody>
                    <a:bodyPr/>
                    <a:lstStyle/>
                    <a:p>
                      <a:pPr algn="ctr" fontAlgn="ctr"/>
                      <a:endParaRPr lang="en-US" sz="1050" b="1" i="0" u="none" strike="noStrike" dirty="0">
                        <a:latin typeface="Verdana"/>
                      </a:endParaRPr>
                    </a:p>
                  </a:txBody>
                  <a:tcPr marL="4600" marR="4600" marT="46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latin typeface="Verdana"/>
                      </a:endParaRPr>
                    </a:p>
                  </a:txBody>
                  <a:tcPr marL="4600" marR="4600" marT="46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85"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latin typeface="Verdana"/>
                      </a:endParaRPr>
                    </a:p>
                  </a:txBody>
                  <a:tcPr marL="4600" marR="4600" marT="46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latin typeface="Verdana"/>
                      </a:endParaRPr>
                    </a:p>
                  </a:txBody>
                  <a:tcPr marL="4600" marR="4600" marT="46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latin typeface="Verdana"/>
                        </a:rPr>
                        <a:t>Gene Symbol</a:t>
                      </a:r>
                    </a:p>
                  </a:txBody>
                  <a:tcPr marL="4600" marR="4600" marT="4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1" u="none" strike="noStrike" dirty="0">
                          <a:latin typeface="Verdana"/>
                        </a:rPr>
                        <a:t>P</a:t>
                      </a:r>
                      <a:r>
                        <a:rPr lang="en-US" sz="1050" b="1" i="0" u="none" strike="noStrike" dirty="0">
                          <a:latin typeface="Verdana"/>
                        </a:rPr>
                        <a:t> </a:t>
                      </a:r>
                      <a:r>
                        <a:rPr lang="en-US" sz="1050" b="1" i="0" u="none" strike="noStrike" dirty="0" smtClean="0">
                          <a:latin typeface="Verdana"/>
                        </a:rPr>
                        <a:t>value </a:t>
                      </a:r>
                      <a:endParaRPr lang="en-US" sz="1050" b="1" i="1" u="none" strike="noStrike" dirty="0">
                        <a:latin typeface="Verdana"/>
                      </a:endParaRPr>
                    </a:p>
                  </a:txBody>
                  <a:tcPr marL="4600" marR="4600" marT="4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 dirty="0">
                          <a:latin typeface="Verdana"/>
                        </a:rPr>
                        <a:t>AADAT</a:t>
                      </a:r>
                    </a:p>
                  </a:txBody>
                  <a:tcPr marL="4600" marR="4600" marT="4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latin typeface="Verdana"/>
                        </a:rPr>
                        <a:t>0.0022</a:t>
                      </a:r>
                    </a:p>
                  </a:txBody>
                  <a:tcPr marL="4600" marR="4600" marT="4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61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 dirty="0">
                          <a:latin typeface="Verdana"/>
                        </a:rPr>
                        <a:t>HAAO</a:t>
                      </a:r>
                    </a:p>
                  </a:txBody>
                  <a:tcPr marL="4600" marR="4600" marT="4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latin typeface="Verdana"/>
                        </a:rPr>
                        <a:t>0.0158</a:t>
                      </a:r>
                    </a:p>
                  </a:txBody>
                  <a:tcPr marL="4600" marR="4600" marT="4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61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 dirty="0">
                          <a:latin typeface="Verdana"/>
                        </a:rPr>
                        <a:t>MAOA</a:t>
                      </a:r>
                    </a:p>
                  </a:txBody>
                  <a:tcPr marL="4600" marR="4600" marT="4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latin typeface="Verdana"/>
                        </a:rPr>
                        <a:t>0.0027</a:t>
                      </a:r>
                    </a:p>
                  </a:txBody>
                  <a:tcPr marL="4600" marR="4600" marT="4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61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 dirty="0">
                          <a:latin typeface="Verdana"/>
                        </a:rPr>
                        <a:t>TPH2</a:t>
                      </a:r>
                    </a:p>
                  </a:txBody>
                  <a:tcPr marL="4600" marR="4600" marT="4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latin typeface="Verdana"/>
                        </a:rPr>
                        <a:t>0.0166</a:t>
                      </a:r>
                    </a:p>
                  </a:txBody>
                  <a:tcPr marL="4600" marR="4600" marT="4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638800" y="2895600"/>
          <a:ext cx="3276600" cy="1447798"/>
        </p:xfrm>
        <a:graphic>
          <a:graphicData uri="http://schemas.openxmlformats.org/drawingml/2006/table">
            <a:tbl>
              <a:tblPr/>
              <a:tblGrid>
                <a:gridCol w="2133600"/>
                <a:gridCol w="1143000"/>
              </a:tblGrid>
              <a:tr h="4031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latin typeface="Verdana"/>
                        </a:rPr>
                        <a:t>Data </a:t>
                      </a:r>
                      <a:r>
                        <a:rPr lang="en-US" sz="1050" b="1" i="0" u="none" strike="noStrike" dirty="0" smtClean="0">
                          <a:latin typeface="Verdana"/>
                        </a:rPr>
                        <a:t>trends for </a:t>
                      </a:r>
                      <a:r>
                        <a:rPr lang="en-US" sz="1050" b="1" i="0" u="none" strike="noStrike" dirty="0">
                          <a:latin typeface="Verdana"/>
                        </a:rPr>
                        <a:t>singular Autism patients</a:t>
                      </a:r>
                    </a:p>
                  </a:txBody>
                  <a:tcPr marL="4600" marR="4600" marT="46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1" i="0" u="none" strike="noStrike" dirty="0">
                        <a:latin typeface="Verdana"/>
                      </a:endParaRPr>
                    </a:p>
                  </a:txBody>
                  <a:tcPr marL="4600" marR="4600" marT="46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 dirty="0">
                          <a:latin typeface="Verdana"/>
                        </a:rPr>
                        <a:t>AADAT</a:t>
                      </a:r>
                      <a:r>
                        <a:rPr lang="en-US" sz="1050" b="0" i="0" u="none" strike="noStrike" dirty="0">
                          <a:latin typeface="Verdana"/>
                        </a:rPr>
                        <a:t>= DOWN 7/10</a:t>
                      </a:r>
                    </a:p>
                  </a:txBody>
                  <a:tcPr marL="4600" marR="4600" marT="4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 dirty="0">
                          <a:latin typeface="Verdana"/>
                        </a:rPr>
                        <a:t>QPRT</a:t>
                      </a:r>
                      <a:r>
                        <a:rPr lang="en-US" sz="1050" b="0" i="0" u="none" strike="noStrike" dirty="0">
                          <a:latin typeface="Verdana"/>
                        </a:rPr>
                        <a:t>= UP 7/10</a:t>
                      </a:r>
                    </a:p>
                  </a:txBody>
                  <a:tcPr marL="4600" marR="4600" marT="4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 dirty="0">
                          <a:latin typeface="Verdana"/>
                        </a:rPr>
                        <a:t>MAOA</a:t>
                      </a:r>
                      <a:r>
                        <a:rPr lang="en-US" sz="1050" b="0" i="0" u="none" strike="noStrike" dirty="0">
                          <a:latin typeface="Verdana"/>
                        </a:rPr>
                        <a:t>= DOWN 7/10</a:t>
                      </a:r>
                    </a:p>
                  </a:txBody>
                  <a:tcPr marL="4600" marR="4600" marT="4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latin typeface="Verdana"/>
                      </a:endParaRPr>
                    </a:p>
                  </a:txBody>
                  <a:tcPr marL="4600" marR="4600" marT="4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8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 dirty="0">
                          <a:latin typeface="Verdana"/>
                        </a:rPr>
                        <a:t>TDO2</a:t>
                      </a:r>
                      <a:r>
                        <a:rPr lang="en-US" sz="1050" b="0" i="0" u="none" strike="noStrike" dirty="0">
                          <a:latin typeface="Verdana"/>
                        </a:rPr>
                        <a:t>= DOWN 5/10 + UP 1/10</a:t>
                      </a:r>
                    </a:p>
                  </a:txBody>
                  <a:tcPr marL="4600" marR="4600" marT="4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latin typeface="Verdana"/>
                      </a:endParaRPr>
                    </a:p>
                  </a:txBody>
                  <a:tcPr marL="4600" marR="4600" marT="4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 dirty="0">
                          <a:latin typeface="Verdana"/>
                        </a:rPr>
                        <a:t>HAAO</a:t>
                      </a:r>
                      <a:r>
                        <a:rPr lang="en-US" sz="1050" b="0" i="0" u="none" strike="noStrike" dirty="0">
                          <a:latin typeface="Verdana"/>
                        </a:rPr>
                        <a:t>= DOWN 4/10</a:t>
                      </a:r>
                    </a:p>
                  </a:txBody>
                  <a:tcPr marL="4600" marR="4600" marT="4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latin typeface="Verdana"/>
                      </a:endParaRPr>
                    </a:p>
                  </a:txBody>
                  <a:tcPr marL="4600" marR="4600" marT="4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 dirty="0">
                          <a:latin typeface="Verdana"/>
                        </a:rPr>
                        <a:t>TPH2</a:t>
                      </a:r>
                      <a:r>
                        <a:rPr lang="en-US" sz="1050" b="0" i="0" u="none" strike="noStrike" dirty="0">
                          <a:latin typeface="Verdana"/>
                        </a:rPr>
                        <a:t>= DOWN 4/10</a:t>
                      </a:r>
                    </a:p>
                  </a:txBody>
                  <a:tcPr marL="4600" marR="4600" marT="4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latin typeface="Verdana"/>
                      </a:endParaRPr>
                    </a:p>
                  </a:txBody>
                  <a:tcPr marL="4600" marR="4600" marT="4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343400" y="5105400"/>
          <a:ext cx="3657600" cy="999190"/>
        </p:xfrm>
        <a:graphic>
          <a:graphicData uri="http://schemas.openxmlformats.org/drawingml/2006/table">
            <a:tbl>
              <a:tblPr/>
              <a:tblGrid>
                <a:gridCol w="2209800"/>
                <a:gridCol w="1447800"/>
              </a:tblGrid>
              <a:tr h="379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Verdana"/>
                        </a:rPr>
                        <a:t>Gene Symbol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 dirty="0" smtClean="0">
                          <a:latin typeface="Verdana"/>
                        </a:rPr>
                        <a:t>P</a:t>
                      </a:r>
                      <a:r>
                        <a:rPr lang="en-US" sz="1100" b="1" i="0" u="none" strike="noStrike" dirty="0" smtClean="0">
                          <a:latin typeface="Verdana"/>
                        </a:rPr>
                        <a:t> value</a:t>
                      </a:r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 dirty="0">
                          <a:latin typeface="Verdana"/>
                        </a:rPr>
                        <a:t>WARS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(</a:t>
                      </a:r>
                      <a:r>
                        <a:rPr lang="en-US" sz="1100" b="0" i="0" u="none" strike="noStrike" dirty="0" err="1">
                          <a:latin typeface="Verdana"/>
                        </a:rPr>
                        <a:t>cytoplasmic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form)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Verdana"/>
                        </a:rPr>
                        <a:t>0.35496095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 dirty="0">
                          <a:latin typeface="Verdana"/>
                        </a:rPr>
                        <a:t>WARS2</a:t>
                      </a:r>
                      <a:r>
                        <a:rPr lang="en-US" sz="1100" b="0" i="0" u="none" strike="noStrike" dirty="0">
                          <a:latin typeface="Verdana"/>
                        </a:rPr>
                        <a:t> (mitochondrial form)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Verdana"/>
                        </a:rPr>
                        <a:t>0.01599819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5105400"/>
            <a:ext cx="37338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900" dirty="0" smtClean="0"/>
              <a:t>  The mitochondrial form of the gene responsible for </a:t>
            </a:r>
            <a:r>
              <a:rPr lang="en-US" sz="1900" dirty="0" err="1" smtClean="0"/>
              <a:t>Trp</a:t>
            </a:r>
            <a:r>
              <a:rPr lang="en-US" sz="1900" dirty="0" smtClean="0"/>
              <a:t> </a:t>
            </a:r>
            <a:r>
              <a:rPr lang="en-US" sz="1900" dirty="0" err="1" smtClean="0"/>
              <a:t>tRNA</a:t>
            </a:r>
            <a:r>
              <a:rPr lang="en-US" sz="1900" dirty="0" smtClean="0"/>
              <a:t> was under-expressed, while the </a:t>
            </a:r>
            <a:r>
              <a:rPr lang="en-US" sz="1900" dirty="0" err="1" smtClean="0"/>
              <a:t>cytoplasmic</a:t>
            </a:r>
            <a:r>
              <a:rPr lang="en-US" sz="1900" dirty="0" smtClean="0"/>
              <a:t> form did not significant differences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2801541"/>
            <a:ext cx="3200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900" dirty="0" smtClean="0"/>
              <a:t>  The same microarray analysis also </a:t>
            </a:r>
            <a:r>
              <a:rPr lang="en-US" sz="1900" dirty="0" smtClean="0">
                <a:solidFill>
                  <a:prstClr val="black"/>
                </a:solidFill>
              </a:rPr>
              <a:t>showed significant abnormalities in the expression of several enzymes of the </a:t>
            </a:r>
            <a:r>
              <a:rPr lang="en-US" sz="1900" dirty="0" err="1" smtClean="0">
                <a:solidFill>
                  <a:prstClr val="black"/>
                </a:solidFill>
              </a:rPr>
              <a:t>Trp-Kynurenine</a:t>
            </a:r>
            <a:r>
              <a:rPr lang="en-US" sz="1900" dirty="0" smtClean="0">
                <a:solidFill>
                  <a:prstClr val="black"/>
                </a:solidFill>
              </a:rPr>
              <a:t> pathway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57" t="3436" r="1905" b="4440"/>
          <a:stretch>
            <a:fillRect/>
          </a:stretch>
        </p:blipFill>
        <p:spPr bwMode="auto">
          <a:xfrm>
            <a:off x="652750" y="0"/>
            <a:ext cx="8262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5248" y="71628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MAOA</a:t>
            </a:r>
            <a:endParaRPr lang="en-US" sz="9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6858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MAOA</a:t>
            </a:r>
            <a:endParaRPr lang="en-US" sz="9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5888" y="22280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5D5DFF"/>
                </a:solidFill>
              </a:rPr>
              <a:t>WARS/</a:t>
            </a:r>
            <a:r>
              <a:rPr lang="en-US" sz="9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WARS2</a:t>
            </a:r>
            <a:endParaRPr lang="en-US" sz="9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1312" y="1676400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5D5DFF"/>
                </a:solidFill>
              </a:rPr>
              <a:t>TPH1/</a:t>
            </a:r>
            <a:r>
              <a:rPr lang="en-US" sz="9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TPH2</a:t>
            </a:r>
            <a:endParaRPr lang="en-US" sz="9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1494336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5D5DFF"/>
                </a:solidFill>
              </a:rPr>
              <a:t>IDO1/IDO2</a:t>
            </a:r>
            <a:endParaRPr lang="en-US" sz="900" b="1" dirty="0">
              <a:solidFill>
                <a:srgbClr val="5D5D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914400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5D5DFF"/>
                </a:solidFill>
              </a:rPr>
              <a:t>IDO1/IDO2</a:t>
            </a:r>
            <a:endParaRPr lang="en-US" sz="900" b="1" dirty="0">
              <a:solidFill>
                <a:srgbClr val="5D5D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810000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5D5DFF"/>
                </a:solidFill>
              </a:rPr>
              <a:t>IDO1/IDO2</a:t>
            </a:r>
            <a:endParaRPr lang="en-US" sz="900" b="1" dirty="0">
              <a:solidFill>
                <a:srgbClr val="5D5D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57912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MAOA</a:t>
            </a:r>
            <a:endParaRPr lang="en-US" sz="9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7712" y="253288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MAOA</a:t>
            </a:r>
            <a:endParaRPr lang="en-US" sz="9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1676400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5D5DFF"/>
                </a:solidFill>
              </a:rPr>
              <a:t>IDO1/IDO2</a:t>
            </a:r>
            <a:endParaRPr lang="en-US" sz="900" b="1" dirty="0">
              <a:solidFill>
                <a:srgbClr val="5D5D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3864864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TDO2</a:t>
            </a:r>
            <a:endParaRPr lang="en-US" sz="9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4828032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5D5DFF"/>
                </a:solidFill>
              </a:rPr>
              <a:t>KMO</a:t>
            </a:r>
            <a:endParaRPr lang="en-US" sz="900" b="1" dirty="0">
              <a:solidFill>
                <a:srgbClr val="5D5D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46576" y="4618536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AADAT</a:t>
            </a:r>
            <a:endParaRPr lang="en-US" sz="9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8090" y="4172712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5D5DFF"/>
                </a:solidFill>
              </a:rPr>
              <a:t>KYNU</a:t>
            </a:r>
            <a:endParaRPr lang="en-US" sz="900" b="1" dirty="0">
              <a:solidFill>
                <a:srgbClr val="5D5D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5611085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QPRT</a:t>
            </a:r>
            <a:endParaRPr lang="en-US" sz="9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68090" y="462768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5D5DFF"/>
                </a:solidFill>
              </a:rPr>
              <a:t>KYNU</a:t>
            </a:r>
            <a:endParaRPr lang="en-US" sz="900" b="1" dirty="0">
              <a:solidFill>
                <a:srgbClr val="5D5D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49624" y="530352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AADAT</a:t>
            </a:r>
            <a:endParaRPr lang="en-US" sz="9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68090" y="5304336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5D5DFF"/>
                </a:solidFill>
              </a:rPr>
              <a:t>KYNU</a:t>
            </a:r>
            <a:endParaRPr lang="en-US" sz="900" b="1" dirty="0">
              <a:solidFill>
                <a:srgbClr val="5D5D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0" y="55626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HAAO</a:t>
            </a:r>
            <a:endParaRPr lang="en-US" sz="9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0" y="5867400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5D5DFF"/>
                </a:solidFill>
              </a:rPr>
              <a:t>ACMSD</a:t>
            </a:r>
            <a:endParaRPr lang="en-US" sz="900" b="1" dirty="0">
              <a:solidFill>
                <a:srgbClr val="5D5D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3637788" y="3467100"/>
            <a:ext cx="1295400" cy="1588"/>
          </a:xfrm>
          <a:prstGeom prst="straightConnector1">
            <a:avLst/>
          </a:prstGeom>
          <a:ln w="38100">
            <a:solidFill>
              <a:srgbClr val="FF66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104132" y="4381500"/>
            <a:ext cx="381000" cy="1588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315690" y="5295836"/>
            <a:ext cx="914400" cy="1588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3981482" y="4953000"/>
            <a:ext cx="609600" cy="1588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5048218" y="5532850"/>
            <a:ext cx="381000" cy="1588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257800" y="5791200"/>
            <a:ext cx="609600" cy="1588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2962656" y="4628323"/>
            <a:ext cx="1295400" cy="1588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77000" y="6151602"/>
            <a:ext cx="2667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Under-expressed (statistically significant)</a:t>
            </a:r>
          </a:p>
          <a:p>
            <a:r>
              <a:rPr lang="en-US" sz="1050" dirty="0" smtClean="0">
                <a:solidFill>
                  <a:srgbClr val="0066FF"/>
                </a:solidFill>
              </a:rPr>
              <a:t>Under-expressed (not statistically significant)</a:t>
            </a:r>
          </a:p>
          <a:p>
            <a:r>
              <a:rPr lang="en-US" sz="10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Over-expressed (statistically significant)</a:t>
            </a:r>
            <a:endParaRPr lang="en-US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GGC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GGC Slide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A160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A16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GGC PPT Template</Template>
  <TotalTime>1879</TotalTime>
  <Words>5040</Words>
  <Application>Microsoft Office PowerPoint</Application>
  <PresentationFormat>On-screen Show (4:3)</PresentationFormat>
  <Paragraphs>2189</Paragraphs>
  <Slides>42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GGC PPT Template</vt:lpstr>
      <vt:lpstr>Custom Design</vt:lpstr>
      <vt:lpstr>1_Custom Design</vt:lpstr>
      <vt:lpstr>2_Custom Design</vt:lpstr>
      <vt:lpstr>3_Custom Design</vt:lpstr>
      <vt:lpstr>Utilization of the Biolog Platform to Understand Neurodevelopmental Disorders  Luigi Boccuto, MD JC Self Research Institute Greenwood Genetic Center</vt:lpstr>
      <vt:lpstr>BIOLOG PLATES</vt:lpstr>
      <vt:lpstr>BIOLOG studies  (in bold significant results)</vt:lpstr>
      <vt:lpstr>Autism Spectrum Disorders (ASDs)</vt:lpstr>
      <vt:lpstr>Slide 5</vt:lpstr>
      <vt:lpstr>Slide 6</vt:lpstr>
      <vt:lpstr>Slide 7</vt:lpstr>
      <vt:lpstr>Preliminary microarray data</vt:lpstr>
      <vt:lpstr>Slide 9</vt:lpstr>
      <vt:lpstr>Slide 10</vt:lpstr>
      <vt:lpstr>Background and Hypothesis</vt:lpstr>
      <vt:lpstr>Slide 12</vt:lpstr>
      <vt:lpstr>Background and Hypothesis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Conclusions</vt:lpstr>
      <vt:lpstr>Biolog customized tryptophan plate – fresh blood  24 h incubation + 24 h dye</vt:lpstr>
      <vt:lpstr>Slide 26</vt:lpstr>
      <vt:lpstr>Slide 27</vt:lpstr>
      <vt:lpstr>Slide 28</vt:lpstr>
      <vt:lpstr>Slide 29</vt:lpstr>
      <vt:lpstr>Slide 30</vt:lpstr>
      <vt:lpstr>Tryptophan transporters</vt:lpstr>
      <vt:lpstr>Slide 32</vt:lpstr>
      <vt:lpstr>Slide 33</vt:lpstr>
      <vt:lpstr>Slide 34</vt:lpstr>
      <vt:lpstr>Fragile X syndrome</vt:lpstr>
      <vt:lpstr>Preliminary data – Fragile X syndrome</vt:lpstr>
      <vt:lpstr>Preliminary data - Fragile X patients with ADD/ADHD and Anxiety/OCD (3)</vt:lpstr>
      <vt:lpstr>Preliminary data –  Fragile X patients with Anxiety/OCD (6)</vt:lpstr>
      <vt:lpstr>Background (ID and ADD/ADHD)</vt:lpstr>
      <vt:lpstr>Hypothesis (ID and ADD/ADHD)</vt:lpstr>
      <vt:lpstr>Summary</vt:lpstr>
      <vt:lpstr>Acknowledgments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E. Schwartz</dc:creator>
  <cp:lastModifiedBy>Luigi</cp:lastModifiedBy>
  <cp:revision>195</cp:revision>
  <dcterms:created xsi:type="dcterms:W3CDTF">2010-03-28T19:54:43Z</dcterms:created>
  <dcterms:modified xsi:type="dcterms:W3CDTF">2013-03-04T15:28:19Z</dcterms:modified>
</cp:coreProperties>
</file>